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9"/>
  </p:notesMasterIdLst>
  <p:sldIdLst>
    <p:sldId id="256" r:id="rId2"/>
    <p:sldId id="317" r:id="rId3"/>
    <p:sldId id="342" r:id="rId4"/>
    <p:sldId id="345" r:id="rId5"/>
    <p:sldId id="346" r:id="rId6"/>
    <p:sldId id="347" r:id="rId7"/>
    <p:sldId id="348" r:id="rId8"/>
    <p:sldId id="352" r:id="rId9"/>
    <p:sldId id="353" r:id="rId10"/>
    <p:sldId id="354" r:id="rId11"/>
    <p:sldId id="355" r:id="rId12"/>
    <p:sldId id="357" r:id="rId13"/>
    <p:sldId id="358" r:id="rId14"/>
    <p:sldId id="371" r:id="rId15"/>
    <p:sldId id="359" r:id="rId16"/>
    <p:sldId id="360" r:id="rId17"/>
    <p:sldId id="341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94364" autoAdjust="0"/>
  </p:normalViewPr>
  <p:slideViewPr>
    <p:cSldViewPr>
      <p:cViewPr varScale="1">
        <p:scale>
          <a:sx n="69" d="100"/>
          <a:sy n="69" d="100"/>
        </p:scale>
        <p:origin x="-133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3B094-1036-4515-810C-538F470ABD7D}" type="datetimeFigureOut">
              <a:rPr lang="tr-TR" smtClean="0"/>
              <a:pPr/>
              <a:t>14.2.2018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C8948-1AE8-4820-85EC-207C1940BCA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468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C8948-1AE8-4820-85EC-207C1940BCA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107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922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CB53BB-4608-4825-B42F-3AB32AA1C5B1}" type="slidenum">
              <a:rPr lang="tr-TR" altLang="tr-TR">
                <a:latin typeface="Calibri" panose="020F0502020204030204" pitchFamily="34" charset="0"/>
              </a:rPr>
              <a:pPr/>
              <a:t>3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371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C8948-1AE8-4820-85EC-207C1940BCAF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C2082-3AA2-43BD-99D6-1953C627B49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151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C8948-1AE8-4820-85EC-207C1940BCAF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7744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Kullanılacak cihaz ve ekipmanların taşıma, montaj, bakım ve onarımlarının yetkili kişilerce yapılması gerektiği vurgulanır.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C8948-1AE8-4820-85EC-207C1940BCAF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b="1" dirty="0" smtClean="0">
              <a:solidFill>
                <a:srgbClr val="FF0000"/>
              </a:solidFill>
            </a:endParaRPr>
          </a:p>
        </p:txBody>
      </p:sp>
      <p:sp>
        <p:nvSpPr>
          <p:cNvPr id="13517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C370AE-ACD0-45F0-B97C-E7B75D06F21F}" type="slidenum">
              <a:rPr lang="tr-TR" altLang="tr-TR">
                <a:latin typeface="Calibri" panose="020F0502020204030204" pitchFamily="34" charset="0"/>
              </a:rPr>
              <a:pPr/>
              <a:t>14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60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C8948-1AE8-4820-85EC-207C1940BCAF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9877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tr-TR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5C09EB5-BC17-4C18-BA76-16DE05CAAC26}" type="slidenum">
              <a:rPr lang="en-US" altLang="tr-TR">
                <a:solidFill>
                  <a:srgbClr val="000000"/>
                </a:solidFill>
                <a:latin typeface="Calibri" panose="020F0502020204030204" pitchFamily="34" charset="0"/>
              </a:rPr>
              <a:pPr/>
              <a:t>17</a:t>
            </a:fld>
            <a:endParaRPr lang="en-US" altLang="tr-T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424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6DC20-A7FE-49CC-95EE-6F1A15D75BD2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009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638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8E75E-B053-4F11-960D-DD2760E56268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6293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61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C1D9D-6924-4617-B49A-0E754D935A63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10401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D042D-A3D8-48E2-930A-3D72371DB11D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211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B52550-BD52-488E-BFAB-7A4D051380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86579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DB960-CEDC-4337-AEED-1979AD4655DC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93618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1EBCF-F20D-4F8A-A1CB-270DA5214C27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6590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1D61D-754A-434B-8171-293CE4B0BB56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06099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A86EC83-BFD1-4864-83A4-9E59938F3BB6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06015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D38BC-AD22-4633-86D5-B8FD0DA9BB26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71749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067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ransition>
    <p:wipe dir="r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5" name="Dikdörtgen 2"/>
          <p:cNvSpPr>
            <a:spLocks noChangeArrowheads="1"/>
          </p:cNvSpPr>
          <p:nvPr/>
        </p:nvSpPr>
        <p:spPr bwMode="auto">
          <a:xfrm>
            <a:off x="683568" y="692696"/>
            <a:ext cx="77768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defTabSz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 smtClean="0"/>
              <a:t>ÇANKAYA ÜNİVERSİTESİ</a:t>
            </a:r>
            <a:endParaRPr lang="en-US" altLang="tr-TR" sz="2800" b="1" dirty="0" smtClean="0"/>
          </a:p>
        </p:txBody>
      </p:sp>
      <p:sp>
        <p:nvSpPr>
          <p:cNvPr id="2" name="Metin kutusu 1"/>
          <p:cNvSpPr txBox="1"/>
          <p:nvPr/>
        </p:nvSpPr>
        <p:spPr>
          <a:xfrm>
            <a:off x="1730384" y="3212976"/>
            <a:ext cx="5147884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800" b="1" dirty="0"/>
              <a:t>TEMEL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800" b="1" dirty="0"/>
              <a:t>İŞ SAĞLIĞI ve GÜVENLİĞİ EĞİTİMİ</a:t>
            </a:r>
            <a:endParaRPr lang="en-US" altLang="tr-TR" sz="2800" b="1" dirty="0"/>
          </a:p>
          <a:p>
            <a:endParaRPr lang="tr-TR" dirty="0"/>
          </a:p>
        </p:txBody>
      </p:sp>
      <p:pic>
        <p:nvPicPr>
          <p:cNvPr id="6" name="Resim 5" descr="C:\Users\Aykut Çakır\AppData\Local\Microsoft\Windows\INetCache\Content.Outlook\WA3ZYG1Q\çankaya yeni 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677" y="4496415"/>
            <a:ext cx="4410075" cy="1133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60941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42910" y="2366508"/>
            <a:ext cx="8001056" cy="4194995"/>
          </a:xfrm>
          <a:prstGeom prst="rect">
            <a:avLst/>
          </a:prstGeom>
          <a:ln w="9525">
            <a:noFill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Wingdings" panose="05000000000000000000" pitchFamily="2" charset="2"/>
              <a:buChar char="ü"/>
              <a:defRPr/>
            </a:pPr>
            <a:endParaRPr lang="tr-TR" sz="2400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SzPct val="70000"/>
              <a:buFont typeface="Wingdings" panose="05000000000000000000" pitchFamily="2" charset="2"/>
              <a:buChar char="ü"/>
              <a:defRPr/>
            </a:pPr>
            <a:endParaRPr lang="tr-TR" sz="24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SzPct val="70000"/>
              <a:buFont typeface="Wingdings" panose="05000000000000000000" pitchFamily="2" charset="2"/>
              <a:buChar char="ü"/>
              <a:defRPr/>
            </a:pPr>
            <a:endParaRPr lang="tr-TR" sz="2400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SzPct val="70000"/>
              <a:buFont typeface="Wingdings" panose="05000000000000000000" pitchFamily="2" charset="2"/>
              <a:buChar char="ü"/>
              <a:defRPr/>
            </a:pPr>
            <a:endParaRPr lang="tr-TR" sz="24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SzPct val="70000"/>
              <a:buFont typeface="Wingdings" panose="05000000000000000000" pitchFamily="2" charset="2"/>
              <a:buChar char="ü"/>
              <a:defRPr/>
            </a:pPr>
            <a:endParaRPr lang="tr-TR" sz="2400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SzPct val="70000"/>
              <a:buFont typeface="Wingdings" panose="05000000000000000000" pitchFamily="2" charset="2"/>
              <a:buChar char="ü"/>
              <a:defRPr/>
            </a:pPr>
            <a:endParaRPr lang="tr-TR" sz="24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SzPct val="70000"/>
              <a:buFont typeface="Wingdings" panose="05000000000000000000" pitchFamily="2" charset="2"/>
              <a:buChar char="ü"/>
              <a:defRPr/>
            </a:pPr>
            <a:endParaRPr lang="tr-TR" sz="2400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SzPct val="70000"/>
              <a:buFont typeface="Wingdings" panose="05000000000000000000" pitchFamily="2" charset="2"/>
              <a:buChar char="ü"/>
              <a:defRPr/>
            </a:pPr>
            <a:endParaRPr lang="tr-TR" sz="24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SzPct val="70000"/>
              <a:buFont typeface="Wingdings" panose="05000000000000000000" pitchFamily="2" charset="2"/>
              <a:buChar char="ü"/>
              <a:defRPr/>
            </a:pPr>
            <a:endParaRPr lang="tr-TR" sz="2400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SzPct val="70000"/>
              <a:buFont typeface="Wingdings" panose="05000000000000000000" pitchFamily="2" charset="2"/>
              <a:buChar char="ü"/>
              <a:defRPr/>
            </a:pPr>
            <a:endParaRPr lang="tr-TR" sz="24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SzPct val="70000"/>
              <a:buFont typeface="Wingdings" panose="05000000000000000000" pitchFamily="2" charset="2"/>
              <a:buChar char="ü"/>
              <a:defRPr/>
            </a:pPr>
            <a:endParaRPr lang="tr-TR" sz="2400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683568" y="404664"/>
            <a:ext cx="8001056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tr-TR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 Ekipmanlarının Kullanımında</a:t>
            </a:r>
            <a:br>
              <a:rPr lang="tr-TR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Dikkat Edilecek </a:t>
            </a:r>
            <a:r>
              <a:rPr lang="tr-T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Hususlar </a:t>
            </a:r>
            <a:endParaRPr lang="tr-TR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67544" y="1916832"/>
            <a:ext cx="8060788" cy="379488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tr-TR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İşyerlerinde </a:t>
            </a:r>
            <a:r>
              <a:rPr lang="tr-TR" sz="2400" kern="0" dirty="0">
                <a:latin typeface="Arial" panose="020B0604020202020204" pitchFamily="34" charset="0"/>
                <a:cs typeface="Arial" panose="020B0604020202020204" pitchFamily="34" charset="0"/>
              </a:rPr>
              <a:t>hizmet vermek için veya kurumda aksayan teknik sorunları gidermek için kullanılan tüm cihaz ve </a:t>
            </a:r>
            <a:r>
              <a:rPr lang="tr-TR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ekipmanların </a:t>
            </a:r>
            <a:r>
              <a:rPr lang="tr-TR" sz="2400" b="1" kern="0" dirty="0">
                <a:latin typeface="Arial" panose="020B0604020202020204" pitchFamily="34" charset="0"/>
                <a:cs typeface="Arial" panose="020B0604020202020204" pitchFamily="34" charset="0"/>
              </a:rPr>
              <a:t>kullanım kılavuzlarından faydalanılarak </a:t>
            </a:r>
            <a:r>
              <a:rPr lang="tr-TR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talimatları oluşturulmalı </a:t>
            </a:r>
            <a:r>
              <a:rPr lang="tr-TR" sz="2400" kern="0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400" b="1" kern="0" dirty="0">
                <a:latin typeface="Arial" panose="020B0604020202020204" pitchFamily="34" charset="0"/>
                <a:cs typeface="Arial" panose="020B0604020202020204" pitchFamily="34" charset="0"/>
              </a:rPr>
              <a:t>cihazların yanına asılmalıdır</a:t>
            </a:r>
            <a:r>
              <a:rPr lang="tr-TR" sz="24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tr-TR" sz="2400" kern="0" dirty="0">
                <a:latin typeface="Arial" panose="020B0604020202020204" pitchFamily="34" charset="0"/>
                <a:cs typeface="Arial" panose="020B0604020202020204" pitchFamily="34" charset="0"/>
              </a:rPr>
              <a:t>Cihazın </a:t>
            </a:r>
            <a:r>
              <a:rPr lang="tr-TR" sz="2400" b="1" kern="0" dirty="0">
                <a:latin typeface="Arial" panose="020B0604020202020204" pitchFamily="34" charset="0"/>
                <a:cs typeface="Arial" panose="020B0604020202020204" pitchFamily="34" charset="0"/>
              </a:rPr>
              <a:t>önceki kullanım deneyiminden </a:t>
            </a:r>
            <a:r>
              <a:rPr lang="tr-TR" sz="2400" kern="0" dirty="0">
                <a:latin typeface="Arial" panose="020B0604020202020204" pitchFamily="34" charset="0"/>
                <a:cs typeface="Arial" panose="020B0604020202020204" pitchFamily="34" charset="0"/>
              </a:rPr>
              <a:t>elde edilen sonuçlar dikkate alınmalıdır.</a:t>
            </a:r>
          </a:p>
          <a:p>
            <a:pPr marL="342900" indent="-3429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tr-TR" sz="2400" kern="0" dirty="0">
                <a:latin typeface="Arial" panose="020B0604020202020204" pitchFamily="34" charset="0"/>
                <a:cs typeface="Arial" panose="020B0604020202020204" pitchFamily="34" charset="0"/>
              </a:rPr>
              <a:t>Üretici </a:t>
            </a:r>
            <a:r>
              <a:rPr lang="tr-TR" sz="2400" b="1" kern="0" dirty="0">
                <a:latin typeface="Arial" panose="020B0604020202020204" pitchFamily="34" charset="0"/>
                <a:cs typeface="Arial" panose="020B0604020202020204" pitchFamily="34" charset="0"/>
              </a:rPr>
              <a:t>firma bilgileri </a:t>
            </a:r>
            <a:r>
              <a:rPr lang="tr-TR" sz="2400" kern="0" dirty="0">
                <a:latin typeface="Arial" panose="020B0604020202020204" pitchFamily="34" charset="0"/>
                <a:cs typeface="Arial" panose="020B0604020202020204" pitchFamily="34" charset="0"/>
              </a:rPr>
              <a:t>bilinmelidir.</a:t>
            </a:r>
          </a:p>
          <a:p>
            <a:pPr marL="342900" indent="-342900" algn="just"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tr-TR" sz="2400" kern="0" dirty="0">
                <a:latin typeface="Arial" panose="020B0604020202020204" pitchFamily="34" charset="0"/>
                <a:cs typeface="Arial" panose="020B0604020202020204" pitchFamily="34" charset="0"/>
              </a:rPr>
              <a:t>Cihazı tarif eden herhangi bir </a:t>
            </a:r>
            <a:r>
              <a:rPr lang="tr-TR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doküman </a:t>
            </a:r>
            <a:r>
              <a:rPr lang="tr-TR" sz="2400" kern="0" dirty="0">
                <a:latin typeface="Arial" panose="020B0604020202020204" pitchFamily="34" charset="0"/>
                <a:cs typeface="Arial" panose="020B0604020202020204" pitchFamily="34" charset="0"/>
              </a:rPr>
              <a:t>güvenlik </a:t>
            </a:r>
            <a:r>
              <a:rPr lang="tr-TR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bakımından </a:t>
            </a:r>
            <a:r>
              <a:rPr lang="tr-TR" sz="2400" b="1" kern="0" dirty="0">
                <a:latin typeface="Arial" panose="020B0604020202020204" pitchFamily="34" charset="0"/>
                <a:cs typeface="Arial" panose="020B0604020202020204" pitchFamily="34" charset="0"/>
              </a:rPr>
              <a:t>talimatlarla ters düşmemelidir. </a:t>
            </a:r>
          </a:p>
        </p:txBody>
      </p:sp>
      <p:sp>
        <p:nvSpPr>
          <p:cNvPr id="5" name="3 Slayt Numarası Yer Tutucusu"/>
          <p:cNvSpPr>
            <a:spLocks noGrp="1"/>
          </p:cNvSpPr>
          <p:nvPr/>
        </p:nvSpPr>
        <p:spPr>
          <a:xfrm>
            <a:off x="6458263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D5F6518-B8B8-4379-B2F0-DAC3473176CA}" type="slidenum">
              <a:rPr lang="tr-TR" altLang="tr-TR" smtClean="0"/>
              <a:pPr>
                <a:defRPr/>
              </a:pPr>
              <a:t>10</a:t>
            </a:fld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7807988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55576" y="476672"/>
            <a:ext cx="8001057" cy="1200329"/>
          </a:xfrm>
          <a:prstGeom prst="rect">
            <a:avLst/>
          </a:prstGeom>
          <a:ln w="9525"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tr-TR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 Ekipmanlarının Kullanımında</a:t>
            </a:r>
            <a:br>
              <a:rPr lang="tr-TR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Dikkat Edilecek </a:t>
            </a:r>
            <a:r>
              <a:rPr lang="tr-T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Hususlar </a:t>
            </a:r>
            <a:endParaRPr lang="tr-TR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1700808"/>
            <a:ext cx="8784976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>
              <a:spcBef>
                <a:spcPts val="600"/>
              </a:spcBef>
              <a:spcAft>
                <a:spcPts val="600"/>
              </a:spcAft>
              <a:buClr>
                <a:srgbClr val="FE8637"/>
              </a:buClr>
              <a:buSzPct val="70000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Kullanılacak Cihaz ve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Ekipmanlar;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Montaj işlemleri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yetkili kişilerce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yapılmalıdır.</a:t>
            </a:r>
          </a:p>
          <a:p>
            <a:pPr marL="342900" indent="-342900"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Gerekli olduğu durumlarda cihaza bağlanabilen ek ekipmanlar uyumlu ve yeni risk oluşturmayacak şekilde yapılmalıdır.</a:t>
            </a:r>
          </a:p>
          <a:p>
            <a:pPr marL="342900" indent="-342900"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Cihazın bakım- onarım,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taşıma 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ve montaj işlemleri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yapılırken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cihazın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teknik resimleri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mutlaka dikkate alınmalıdır.</a:t>
            </a:r>
          </a:p>
          <a:p>
            <a:pPr marL="342900" indent="-342900"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Gerekli olduğu yerlerde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eğitim talimatları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bulundurulmalıdır.</a:t>
            </a:r>
          </a:p>
        </p:txBody>
      </p:sp>
      <p:sp>
        <p:nvSpPr>
          <p:cNvPr id="5" name="3 Slayt Numarası Yer Tutucusu"/>
          <p:cNvSpPr>
            <a:spLocks noGrp="1"/>
          </p:cNvSpPr>
          <p:nvPr/>
        </p:nvSpPr>
        <p:spPr>
          <a:xfrm>
            <a:off x="6533213" y="64179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D5F6518-B8B8-4379-B2F0-DAC3473176CA}" type="slidenum">
              <a:rPr lang="tr-TR" altLang="tr-TR" smtClean="0"/>
              <a:pPr>
                <a:defRPr/>
              </a:pPr>
              <a:t>11</a:t>
            </a:fld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1043799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611560" y="836712"/>
            <a:ext cx="7994653" cy="64633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Güvenli 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Ekipman </a:t>
            </a:r>
            <a:endParaRPr lang="tr-T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539552" y="1916832"/>
            <a:ext cx="7994653" cy="4124206"/>
          </a:xfrm>
          <a:prstGeom prst="rect">
            <a:avLst/>
          </a:prstGeom>
          <a:ln w="9525">
            <a:noFill/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ü"/>
            </a:pP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Kusurlu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ekipman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derhal kullanımdan kaldırılmalıdır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İki bölümden daha yüksek dosya dolapları ve kitap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rafları sabitleştirilmelidir. 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Kağıt tutturmak için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toplu iğne yerine sadece zımba ve 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ataç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kullanılması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tercih edilmelidir. Zımba kullanırken, telin, kağıt üzerinde iyice kapanmış olmasına dikkat edilmelidir. </a:t>
            </a:r>
          </a:p>
        </p:txBody>
      </p:sp>
      <p:sp>
        <p:nvSpPr>
          <p:cNvPr id="4" name="3 Slayt Numarası Yer Tutucusu"/>
          <p:cNvSpPr>
            <a:spLocks noGrp="1"/>
          </p:cNvSpPr>
          <p:nvPr/>
        </p:nvSpPr>
        <p:spPr>
          <a:xfrm>
            <a:off x="653321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D5F6518-B8B8-4379-B2F0-DAC3473176CA}" type="slidenum">
              <a:rPr lang="tr-TR" altLang="tr-TR" smtClean="0"/>
              <a:pPr>
                <a:defRPr/>
              </a:pPr>
              <a:t>12</a:t>
            </a:fld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0042811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642910" y="1076526"/>
            <a:ext cx="8001056" cy="64633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Güvenli 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Ekipman</a:t>
            </a:r>
            <a:endParaRPr lang="tr-T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42910" y="2087552"/>
            <a:ext cx="8001056" cy="3354765"/>
          </a:xfrm>
          <a:prstGeom prst="rect">
            <a:avLst/>
          </a:prstGeom>
          <a:ln w="9525">
            <a:noFill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SzPct val="70000"/>
              <a:buFont typeface="Wingdings" panose="05000000000000000000" pitchFamily="2" charset="2"/>
              <a:buChar char="ü"/>
            </a:pP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SzPct val="70000"/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Tüm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kesici 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aletler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kullanılmadığı zaman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kılıflarında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tutulmalıdır. Makaslar yuvarlak uçlu olmalıdır. 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SzPct val="70000"/>
              <a:buFont typeface="Wingdings" panose="05000000000000000000" pitchFamily="2" charset="2"/>
              <a:buChar char="ü"/>
            </a:pP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Koltuk ve sandalyeler kontrol edilmelidir.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Arızası olanlar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satın alma bölümüne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bildirilerek;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uzman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kişilere onarımı yaptırılmalıdır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/>
        </p:nvSpPr>
        <p:spPr>
          <a:xfrm>
            <a:off x="6380814" y="621508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D5F6518-B8B8-4379-B2F0-DAC3473176CA}" type="slidenum">
              <a:rPr lang="tr-TR" altLang="tr-TR" smtClean="0"/>
              <a:pPr>
                <a:defRPr/>
              </a:pPr>
              <a:t>13</a:t>
            </a:fld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0042811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Metin kutusu 1"/>
          <p:cNvSpPr txBox="1">
            <a:spLocks noChangeArrowheads="1"/>
          </p:cNvSpPr>
          <p:nvPr/>
        </p:nvSpPr>
        <p:spPr bwMode="auto">
          <a:xfrm>
            <a:off x="642938" y="1076325"/>
            <a:ext cx="800102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 sz="3600" b="1" dirty="0"/>
              <a:t>Güvenli Ekipman </a:t>
            </a:r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611560" y="1772816"/>
            <a:ext cx="8001057" cy="4654572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ü"/>
              <a:defRPr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Oksijen tüpü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ventilleri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yağlı el ile kesinlikle açıp kapatılmamalıdır,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Ventil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aksamına hiçbir şekilde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yağ, benzin, mazot gibi yanıcı özelliği olan maddeler bulaştırılmamalıdır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,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Ateşle yaklaşılmamalı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ve yanında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sigara içilmemelidir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statik elektrik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oluşturulmamalıdır.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Tüpleri kullanırken veya naklederken herhangi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sert bir darbeye maruz bırakılmamalıdır.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Tüplerin üzerindeki ekipmanların (regülatör) çalışıp çalışmadığı kontrol edilmelidir.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Tüpler kullanılırken daima dik tutulmalıdır.</a:t>
            </a:r>
            <a:endParaRPr lang="tr-TR" altLang="tr-TR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7963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42911" y="1997243"/>
            <a:ext cx="4217848" cy="4185761"/>
          </a:xfrm>
          <a:prstGeom prst="rect">
            <a:avLst/>
          </a:prstGeom>
          <a:ln w="9525">
            <a:noFill/>
          </a:ln>
        </p:spPr>
        <p:txBody>
          <a:bodyPr wrap="square">
            <a:spAutoFit/>
          </a:bodyPr>
          <a:lstStyle/>
          <a:p>
            <a:pPr marL="342900" indent="-342900" algn="just">
              <a:buSzPct val="70000"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SzPct val="100000"/>
              <a:buFont typeface="Wingdings" panose="05000000000000000000" pitchFamily="2" charset="2"/>
              <a:buChar char="ü"/>
            </a:pP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Ofislerde </a:t>
            </a:r>
            <a:r>
              <a:rPr lang="tr-T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koşulmamalı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yürünmelidir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SzPct val="100000"/>
              <a:buFont typeface="Wingdings" panose="05000000000000000000" pitchFamily="2" charset="2"/>
              <a:buChar char="ü"/>
            </a:pP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Masa çekmeceleri ve dolap kapıları 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kapalı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tutulmalıdır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SzPct val="100000"/>
              <a:buFont typeface="Wingdings" panose="05000000000000000000" pitchFamily="2" charset="2"/>
              <a:buChar char="ü"/>
            </a:pP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 Anahtar 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kilit üzerinde bırakılmamalıdır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SzPct val="100000"/>
              <a:buFont typeface="Wingdings" panose="05000000000000000000" pitchFamily="2" charset="2"/>
              <a:buChar char="ü"/>
            </a:pP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Dolap kapakları </a:t>
            </a:r>
            <a:r>
              <a:rPr lang="tr-T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teker teker 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açılmalıdır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SzPct val="100000"/>
              <a:buFont typeface="Wingdings" panose="05000000000000000000" pitchFamily="2" charset="2"/>
              <a:buChar char="ü"/>
            </a:pP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Tel 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zımbalar 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zımba sökücü 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ile çıkartılmalıdır. Bu iş için 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parmaklar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kullanılmamalıdır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611560" y="908720"/>
            <a:ext cx="8001056" cy="64633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Ofislerde Güvenli 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Davranış </a:t>
            </a:r>
            <a:endParaRPr lang="tr-T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3 Slayt Numarası Yer Tutucusu"/>
          <p:cNvSpPr>
            <a:spLocks noGrp="1"/>
          </p:cNvSpPr>
          <p:nvPr/>
        </p:nvSpPr>
        <p:spPr>
          <a:xfrm>
            <a:off x="6578186" y="63044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D5F6518-B8B8-4379-B2F0-DAC3473176CA}" type="slidenum">
              <a:rPr lang="tr-TR" altLang="tr-TR" smtClean="0"/>
              <a:pPr>
                <a:defRPr/>
              </a:pPr>
              <a:t>15</a:t>
            </a:fld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7994560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11560" y="980728"/>
            <a:ext cx="8001056" cy="646331"/>
          </a:xfrm>
          <a:prstGeom prst="rect">
            <a:avLst/>
          </a:prstGeom>
          <a:ln w="9525"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tr-TR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Ofislerde Güvenli </a:t>
            </a:r>
            <a:r>
              <a:rPr lang="tr-T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Davranış </a:t>
            </a:r>
            <a:endParaRPr lang="tr-TR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642911" y="2321010"/>
            <a:ext cx="8001056" cy="3046988"/>
          </a:xfrm>
          <a:prstGeom prst="rect">
            <a:avLst/>
          </a:prstGeom>
          <a:ln w="9525">
            <a:noFill/>
          </a:ln>
        </p:spPr>
        <p:txBody>
          <a:bodyPr wrap="square">
            <a:spAutoFit/>
          </a:bodyPr>
          <a:lstStyle/>
          <a:p>
            <a:pPr marL="342900" indent="-342900" algn="just">
              <a:buSzPct val="70000"/>
              <a:buFont typeface="Wingdings" panose="05000000000000000000" pitchFamily="2" charset="2"/>
              <a:buChar char="ü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Bütün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elektrikli ofis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makineleri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bakım ve onarım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işlemlerinden önce mutlaka kilitlenmeli, etiketlenmeli, emniyete alınmalı ve denenmelidir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SzPct val="70000"/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itchFamily="34" charset="0"/>
                <a:cs typeface="Arial" pitchFamily="34" charset="0"/>
              </a:rPr>
              <a:t>Yüksek yerlere erişebilmek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ve yüksekteki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raflardan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malzeme almak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için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portatif merdiven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kullanılmalıdır.       </a:t>
            </a:r>
          </a:p>
          <a:p>
            <a:pPr marL="342900" indent="-342900" algn="just">
              <a:buSzPct val="70000"/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itchFamily="34" charset="0"/>
                <a:cs typeface="Arial" pitchFamily="34" charset="0"/>
              </a:rPr>
              <a:t>Merdivenlerden inerken ve çıkarken mutlaka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merdiven trabzanları tutulmalıdır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SzPct val="70000"/>
              <a:buFont typeface="Wingdings" panose="05000000000000000000" pitchFamily="2" charset="2"/>
              <a:buChar char="ü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Ofiste çalışanlar yüksek topuklu ayakkabı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g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iymemelidir.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4008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Dikdörtgen"/>
          <p:cNvSpPr/>
          <p:nvPr/>
        </p:nvSpPr>
        <p:spPr>
          <a:xfrm>
            <a:off x="1259632" y="2708920"/>
            <a:ext cx="6643733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smtClean="0">
                <a:ln w="0"/>
                <a:latin typeface="Arial" pitchFamily="34" charset="0"/>
                <a:cs typeface="Arial" pitchFamily="34" charset="0"/>
              </a:rPr>
              <a:t> </a:t>
            </a:r>
            <a:r>
              <a:rPr lang="tr-TR" sz="3200" b="1" dirty="0" smtClean="0">
                <a:ln w="0"/>
                <a:latin typeface="Arial" pitchFamily="34" charset="0"/>
                <a:cs typeface="Arial" pitchFamily="34" charset="0"/>
              </a:rPr>
              <a:t>Teşekkür </a:t>
            </a:r>
            <a:r>
              <a:rPr lang="tr-TR" sz="3200" b="1" dirty="0">
                <a:ln w="0"/>
                <a:latin typeface="Arial" pitchFamily="34" charset="0"/>
                <a:cs typeface="Arial" pitchFamily="34" charset="0"/>
              </a:rPr>
              <a:t>Ederiz</a:t>
            </a:r>
          </a:p>
        </p:txBody>
      </p:sp>
    </p:spTree>
    <p:extLst>
      <p:ext uri="{BB962C8B-B14F-4D97-AF65-F5344CB8AC3E}">
        <p14:creationId xmlns:p14="http://schemas.microsoft.com/office/powerpoint/2010/main" val="17442929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/>
          <p:nvPr/>
        </p:nvSpPr>
        <p:spPr>
          <a:xfrm>
            <a:off x="1547664" y="692696"/>
            <a:ext cx="6286500" cy="3477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400" b="1" dirty="0">
                <a:latin typeface="Arial" panose="020B0604020202020204" pitchFamily="34" charset="0"/>
                <a:cs typeface="Arial" panose="020B0604020202020204" pitchFamily="34" charset="0"/>
              </a:rPr>
              <a:t>TEMEL 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400" b="1" dirty="0">
                <a:latin typeface="Arial" panose="020B0604020202020204" pitchFamily="34" charset="0"/>
                <a:cs typeface="Arial" panose="020B0604020202020204" pitchFamily="34" charset="0"/>
              </a:rPr>
              <a:t>İŞ SAĞLIĞI ve GÜVENLİĞİ EĞİTİMİ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TEKNİK KONULAR</a:t>
            </a:r>
            <a:endParaRPr lang="tr-T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 descr="C:\Users\Aykut Çakır\AppData\Local\Microsoft\Windows\INetCache\Content.Outlook\WA3ZYG1Q\çankaya yeni 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962" y="4681081"/>
            <a:ext cx="4410075" cy="1133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36149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ikdörtgen 2"/>
          <p:cNvSpPr>
            <a:spLocks noChangeArrowheads="1"/>
          </p:cNvSpPr>
          <p:nvPr/>
        </p:nvSpPr>
        <p:spPr bwMode="auto">
          <a:xfrm>
            <a:off x="1043608" y="2780928"/>
            <a:ext cx="63357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3600" b="1" dirty="0" smtClean="0">
                <a:solidFill>
                  <a:srgbClr val="CC0000"/>
                </a:solidFill>
                <a:latin typeface="Arial" panose="020B0604020202020204" pitchFamily="34" charset="0"/>
              </a:rPr>
              <a:t>İŞ EKİPMANLARININ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3600" b="1" dirty="0" smtClean="0">
                <a:solidFill>
                  <a:srgbClr val="CC0000"/>
                </a:solidFill>
                <a:latin typeface="Arial" panose="020B0604020202020204" pitchFamily="34" charset="0"/>
              </a:rPr>
              <a:t>GÜVENLİ KULLANIMI</a:t>
            </a:r>
            <a:endParaRPr lang="en-US" altLang="tr-TR" sz="3600" b="1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0408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44577" y="2329275"/>
            <a:ext cx="7974767" cy="1815882"/>
          </a:xfrm>
          <a:prstGeom prst="rect">
            <a:avLst/>
          </a:prstGeom>
          <a:ln w="9525">
            <a:noFill/>
          </a:ln>
        </p:spPr>
        <p:txBody>
          <a:bodyPr wrap="square">
            <a:spAutoFit/>
          </a:bodyPr>
          <a:lstStyle/>
          <a:p>
            <a:pPr lvl="1" algn="just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938" lvl="1" algn="just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İşin yapılması esnasında kullanılan herhangi bir makine, alet ve tesisatı kapsar.</a:t>
            </a:r>
          </a:p>
          <a:p>
            <a:pPr lvl="1" algn="ctr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tr-TR" sz="2800" dirty="0"/>
          </a:p>
        </p:txBody>
      </p:sp>
      <p:pic>
        <p:nvPicPr>
          <p:cNvPr id="3" name="Picture 14" descr="http://yugotech.com.tr/wp-content/uploads/2015/01/enjektor-siringa-500x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885" y="4371309"/>
            <a:ext cx="1928835" cy="1845465"/>
          </a:xfrm>
          <a:prstGeom prst="rect">
            <a:avLst/>
          </a:prstGeom>
          <a:noFill/>
        </p:spPr>
      </p:pic>
      <p:pic>
        <p:nvPicPr>
          <p:cNvPr id="4" name="Picture 6" descr="http://www.zaytung.com/fotos/ofis_malzemeler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356400"/>
            <a:ext cx="3096344" cy="1723183"/>
          </a:xfrm>
          <a:prstGeom prst="rect">
            <a:avLst/>
          </a:prstGeom>
          <a:noFill/>
        </p:spPr>
      </p:pic>
      <p:pic>
        <p:nvPicPr>
          <p:cNvPr id="5" name="Picture 16" descr="http://www.ayanambulans.com/Utility/Handlers/ThumbnailHandler.ashx?img=41d3938aa18840caac83ca7686fd534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5" y="4393752"/>
            <a:ext cx="3474816" cy="1899889"/>
          </a:xfrm>
          <a:prstGeom prst="rect">
            <a:avLst/>
          </a:prstGeom>
          <a:noFill/>
        </p:spPr>
      </p:pic>
      <p:sp>
        <p:nvSpPr>
          <p:cNvPr id="6" name="Metin kutusu 5"/>
          <p:cNvSpPr txBox="1"/>
          <p:nvPr/>
        </p:nvSpPr>
        <p:spPr>
          <a:xfrm>
            <a:off x="629587" y="1162342"/>
            <a:ext cx="8019738" cy="64633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İş Ekipmanı</a:t>
            </a:r>
          </a:p>
        </p:txBody>
      </p:sp>
    </p:spTree>
    <p:extLst>
      <p:ext uri="{BB962C8B-B14F-4D97-AF65-F5344CB8AC3E}">
        <p14:creationId xmlns:p14="http://schemas.microsoft.com/office/powerpoint/2010/main" val="5426940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51934" y="2496506"/>
            <a:ext cx="40351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Ofis Malzemeleri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Klima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Vantilatör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Su sebili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Buzdolabı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Aydınlatma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araçları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Çay – kahve makinesi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614597" y="1154935"/>
            <a:ext cx="8019738" cy="64633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Kullanılan İş </a:t>
            </a: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Ekipmanları</a:t>
            </a:r>
          </a:p>
        </p:txBody>
      </p:sp>
      <p:sp>
        <p:nvSpPr>
          <p:cNvPr id="8" name="Dikdörtgen 7"/>
          <p:cNvSpPr/>
          <p:nvPr/>
        </p:nvSpPr>
        <p:spPr>
          <a:xfrm>
            <a:off x="4830744" y="2567554"/>
            <a:ext cx="369865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Mutfak ekipmanları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Temizlik ekipmanları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Asansör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Atölye ekipmanları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Yangın tüpü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Kalorifer Kazanı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Tüpler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629586" y="2408401"/>
            <a:ext cx="8019739" cy="3693319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4641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14597" y="1169017"/>
            <a:ext cx="8019737" cy="646331"/>
          </a:xfrm>
          <a:prstGeom prst="rect">
            <a:avLst/>
          </a:prstGeom>
          <a:noFill/>
          <a:ln w="9525" cmpd="thinThick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“CE” Uygunluk İşareti</a:t>
            </a:r>
          </a:p>
        </p:txBody>
      </p:sp>
      <p:sp>
        <p:nvSpPr>
          <p:cNvPr id="4" name="2 İçerik Yer Tutucusu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614598" y="2198759"/>
            <a:ext cx="8034728" cy="3585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Clr>
                <a:srgbClr val="FF0000"/>
              </a:buClr>
              <a:buNone/>
              <a:defRPr/>
            </a:pPr>
            <a:r>
              <a:rPr kumimoji="1"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Clr>
                <a:srgbClr val="FF0000"/>
              </a:buClr>
              <a:buNone/>
              <a:defRPr/>
            </a:pPr>
            <a:r>
              <a:rPr lang="tr-T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Ürünlerin </a:t>
            </a:r>
            <a:r>
              <a:rPr lang="tr-T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çalışırken veya kullanılırken insanların ve çevrenin 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sağlık ve emniyetini tehdit etmeyecek nitelikte </a:t>
            </a:r>
            <a:r>
              <a:rPr lang="tr-T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olduğunu belirten işarettir.</a:t>
            </a:r>
          </a:p>
          <a:p>
            <a:pPr marL="0" indent="0" algn="just">
              <a:lnSpc>
                <a:spcPct val="150000"/>
              </a:lnSpc>
              <a:buClr>
                <a:srgbClr val="FF0000"/>
              </a:buClr>
              <a:buNone/>
              <a:defRPr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56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9587" y="1969492"/>
            <a:ext cx="8019738" cy="4154984"/>
          </a:xfrm>
          <a:prstGeom prst="rect">
            <a:avLst/>
          </a:prstGeom>
          <a:noFill/>
          <a:ln w="9525" cmpd="tri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lnSpc>
                <a:spcPct val="22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tr-T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tr-TR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Ürünlerin </a:t>
            </a:r>
            <a:r>
              <a:rPr lang="tr-T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amacına uygun kullanılması halinde; </a:t>
            </a:r>
          </a:p>
          <a:p>
            <a:pPr marL="342900" indent="-342900" fontAlgn="base">
              <a:lnSpc>
                <a:spcPct val="22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İnsan, can ve mal güvenliğine, </a:t>
            </a:r>
          </a:p>
          <a:p>
            <a:pPr marL="342900" indent="-342900" fontAlgn="base">
              <a:lnSpc>
                <a:spcPct val="22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Bitki ve hayvan varlığına, </a:t>
            </a:r>
          </a:p>
          <a:p>
            <a:pPr marL="342900" indent="-342900" fontAlgn="base">
              <a:lnSpc>
                <a:spcPct val="22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Çevreye zarar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vermeyeceğini 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lnSpc>
                <a:spcPct val="2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göstermek için kullanılan bir işarettir.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4597" y="1159390"/>
            <a:ext cx="801973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6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“CE” Uygunluk İşaretinin Amacı</a:t>
            </a:r>
          </a:p>
        </p:txBody>
      </p:sp>
    </p:spTree>
    <p:extLst>
      <p:ext uri="{BB962C8B-B14F-4D97-AF65-F5344CB8AC3E}">
        <p14:creationId xmlns:p14="http://schemas.microsoft.com/office/powerpoint/2010/main" val="42097735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27584" y="332656"/>
            <a:ext cx="8001056" cy="1200329"/>
          </a:xfrm>
          <a:prstGeom prst="rect">
            <a:avLst/>
          </a:prstGeom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İş Ekipmanlarının Kullanımında</a:t>
            </a:r>
            <a:b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Dikkat Edilecek 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Hususlar </a:t>
            </a:r>
            <a:endParaRPr lang="tr-T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700968" y="2111644"/>
            <a:ext cx="8001056" cy="4056495"/>
          </a:xfrm>
          <a:prstGeom prst="rect">
            <a:avLst/>
          </a:prstGeom>
          <a:ln w="9525">
            <a:noFill/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Wingdings" panose="05000000000000000000" pitchFamily="2" charset="2"/>
              <a:buChar char="ü"/>
              <a:defRPr/>
            </a:pPr>
            <a:r>
              <a:rPr lang="tr-TR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Ekipman</a:t>
            </a:r>
            <a:r>
              <a:rPr lang="tr-TR" sz="2400" kern="0" dirty="0">
                <a:latin typeface="Arial" panose="020B0604020202020204" pitchFamily="34" charset="0"/>
                <a:cs typeface="Arial" panose="020B0604020202020204" pitchFamily="34" charset="0"/>
              </a:rPr>
              <a:t>, araç-gereçlerin düzenli olarak </a:t>
            </a:r>
            <a:r>
              <a:rPr lang="tr-TR" sz="2400" b="1" kern="0" dirty="0">
                <a:latin typeface="Arial" panose="020B0604020202020204" pitchFamily="34" charset="0"/>
                <a:cs typeface="Arial" panose="020B0604020202020204" pitchFamily="34" charset="0"/>
              </a:rPr>
              <a:t>teknik bakımları</a:t>
            </a:r>
            <a:r>
              <a:rPr lang="tr-TR" sz="24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yapılarak, </a:t>
            </a:r>
            <a:r>
              <a:rPr lang="tr-TR" sz="2400" kern="0" dirty="0">
                <a:latin typeface="Arial" panose="020B0604020202020204" pitchFamily="34" charset="0"/>
                <a:cs typeface="Arial" panose="020B0604020202020204" pitchFamily="34" charset="0"/>
              </a:rPr>
              <a:t>çalışanların sağlık ve güvenlikleri için tehlikeli olabilecek aksaklıklar </a:t>
            </a:r>
            <a:r>
              <a:rPr lang="tr-TR" sz="2400" b="1" kern="0" dirty="0">
                <a:latin typeface="Arial" panose="020B0604020202020204" pitchFamily="34" charset="0"/>
                <a:cs typeface="Arial" panose="020B0604020202020204" pitchFamily="34" charset="0"/>
              </a:rPr>
              <a:t>en kısa zamanda giderilmelidir.</a:t>
            </a:r>
          </a:p>
          <a:p>
            <a:pPr marL="342900" indent="-3429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Wingdings" panose="05000000000000000000" pitchFamily="2" charset="2"/>
              <a:buChar char="ü"/>
              <a:defRPr/>
            </a:pPr>
            <a:r>
              <a:rPr lang="tr-TR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Ekipman, araç-gereçler ve özellikle </a:t>
            </a:r>
            <a:r>
              <a:rPr lang="tr-TR" sz="2400" b="1" kern="0" dirty="0">
                <a:latin typeface="Arial" panose="020B0604020202020204" pitchFamily="34" charset="0"/>
                <a:cs typeface="Arial" panose="020B0604020202020204" pitchFamily="34" charset="0"/>
              </a:rPr>
              <a:t>havalandırma </a:t>
            </a:r>
            <a:r>
              <a:rPr lang="tr-TR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sistemleri,</a:t>
            </a:r>
            <a:r>
              <a:rPr lang="tr-TR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kern="0" dirty="0">
                <a:latin typeface="Arial" panose="020B0604020202020204" pitchFamily="34" charset="0"/>
                <a:cs typeface="Arial" panose="020B0604020202020204" pitchFamily="34" charset="0"/>
              </a:rPr>
              <a:t>uygun hijyen </a:t>
            </a:r>
            <a:r>
              <a:rPr lang="tr-TR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şartları sağlanacak şekilde </a:t>
            </a:r>
            <a:r>
              <a:rPr lang="tr-TR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düzenli olarak temizlenmelidir</a:t>
            </a:r>
            <a:r>
              <a:rPr lang="tr-TR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Wingdings" panose="05000000000000000000" pitchFamily="2" charset="2"/>
              <a:buChar char="ü"/>
              <a:defRPr/>
            </a:pPr>
            <a:r>
              <a:rPr lang="tr-TR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Risklerden kaynaklanan zararların önlenmesi ve ortadan kaldırılması amacıyla güvenlik ile ilgili kullanılan ekipman ve araç-gereçlerin </a:t>
            </a:r>
            <a:r>
              <a:rPr lang="tr-TR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periyodik bakım ve kontrolü yapılarak kayıtları</a:t>
            </a:r>
            <a:r>
              <a:rPr lang="tr-TR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tutulmalıdır.</a:t>
            </a:r>
            <a:endParaRPr lang="tr-TR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/>
        </p:nvSpPr>
        <p:spPr>
          <a:xfrm>
            <a:off x="6593173" y="633441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D5F6518-B8B8-4379-B2F0-DAC3473176CA}" type="slidenum">
              <a:rPr lang="tr-TR" altLang="tr-TR" smtClean="0"/>
              <a:pPr>
                <a:defRPr/>
              </a:pPr>
              <a:t>8</a:t>
            </a:fld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57047538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55576" y="476672"/>
            <a:ext cx="8001057" cy="1200329"/>
          </a:xfrm>
          <a:prstGeom prst="rect">
            <a:avLst/>
          </a:prstGeom>
          <a:ln w="9525"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tr-TR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 Ekipmanlarının Kullanımında</a:t>
            </a:r>
            <a:br>
              <a:rPr lang="tr-TR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Dikkat Edilecek </a:t>
            </a:r>
            <a:r>
              <a:rPr lang="tr-T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Hususlar</a:t>
            </a:r>
            <a:endParaRPr lang="tr-TR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55576" y="1844824"/>
            <a:ext cx="779550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İş ekipmanını seçerken  tehlikeleri göz önünde bulundurarak,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ekipmanın kullanımında ek bir tehlike oluşturmamasına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dikkat edilmelidir.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İş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ekipmanı,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çalışanların sağlık ve güvenliği yönünden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tamamen tehlikesiz 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olmasını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sağlayamıyorsa, riski en aza indirecek 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uygun önlemler alınmalıdır.</a:t>
            </a:r>
            <a:r>
              <a:rPr lang="tr-TR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İş ekipmanları, kullanan çalışanlara ve diğer çalışanlara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en az risk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oluşturacak şekilde 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yerleştirilmeli, kurulumu yapılmalı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kullanılmalıdır.</a:t>
            </a:r>
            <a:endParaRPr lang="tr-T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3 Slayt Numarası Yer Tutucusu"/>
          <p:cNvSpPr>
            <a:spLocks noGrp="1"/>
          </p:cNvSpPr>
          <p:nvPr/>
        </p:nvSpPr>
        <p:spPr>
          <a:xfrm>
            <a:off x="6593174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D5F6518-B8B8-4379-B2F0-DAC3473176CA}" type="slidenum">
              <a:rPr lang="tr-TR" altLang="tr-TR" smtClean="0"/>
              <a:pPr>
                <a:defRPr/>
              </a:pPr>
              <a:t>9</a:t>
            </a:fld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9713405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9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58&quot;/&gt;&lt;lineCharCount val=&quot;57&quot;/&gt;&lt;lineCharCount val=&quot;58&quot;/&gt;&lt;lineCharCount val=&quot;46&quot;/&gt;&lt;lineCharCount val=&quot;36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6&quot;/&gt;&lt;lineCharCount val=&quot;48&quot;/&gt;&lt;lineCharCount val=&quot;33&quot;/&gt;&lt;lineCharCount val=&quot;29&quot;/&gt;&lt;lineCharCount val=&quot;31&quot;/&gt;&lt;lineCharCount val=&quot;58&quot;/&gt;&lt;lineCharCount val=&quot;25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8&quot;/&gt;&lt;/TableIndex&gt;&lt;/ShapeTextInfo&gt;"/>
</p:tagLst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907</TotalTime>
  <Words>571</Words>
  <Application>Microsoft Office PowerPoint</Application>
  <PresentationFormat>Ekran Gösterisi (4:3)</PresentationFormat>
  <Paragraphs>122</Paragraphs>
  <Slides>17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Geçmişe bakış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NEVA</dc:creator>
  <cp:lastModifiedBy>Aykut Çakır</cp:lastModifiedBy>
  <cp:revision>109</cp:revision>
  <dcterms:created xsi:type="dcterms:W3CDTF">2016-07-26T08:28:19Z</dcterms:created>
  <dcterms:modified xsi:type="dcterms:W3CDTF">2018-02-14T11:09:47Z</dcterms:modified>
</cp:coreProperties>
</file>