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85" r:id="rId5"/>
    <p:sldId id="286" r:id="rId6"/>
    <p:sldId id="287" r:id="rId7"/>
    <p:sldId id="28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3" r:id="rId49"/>
    <p:sldId id="348" r:id="rId50"/>
    <p:sldId id="349" r:id="rId5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99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94750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2C82FC-CA7A-49C7-A291-A7F7EE24876D}" type="datetimeFigureOut">
              <a:rPr lang="tr-TR"/>
              <a:pPr>
                <a:defRPr/>
              </a:pPr>
              <a:t>7.2.2021</a:t>
            </a:fld>
            <a:endParaRPr lang="tr-T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8991EB-0700-498B-BFAD-51182A569C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96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401B81-B4EF-4832-98B5-E98C3E81F872}" type="datetimeFigureOut">
              <a:rPr lang="tr-TR"/>
              <a:pPr>
                <a:defRPr/>
              </a:pPr>
              <a:t>7.2.2021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55BBB7-22AB-4292-9446-AA5BC29314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6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170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8370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2406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7B1D-9B07-446F-AAE0-88E3DD0052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8644-3CDB-46F5-97D6-CE9556C640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B9EE-E67A-4886-93F0-FDFB27E8DF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6613" y="1196975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76E8-A615-45EF-B6F8-CE4DF9C95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84B8-E589-42AA-A566-4FCF6265D4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E5B0-E971-4C3B-B582-1A62667FBC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2398-8B50-4734-8525-793C04A7A8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FC42-65F4-44CD-A58E-6026109B40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1E00-E9F7-4EF5-8878-0C3F00230E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2520-90E3-49FE-9A00-9399FBF89C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F1EE-E65A-4400-8161-9A966F1D8A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B0C-151D-422B-88DF-5A1C1AE875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4101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 smtClean="0"/>
              <a:t>29.01.2011</a:t>
            </a: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7251F4-95A4-4EF5-8D62-17EA40922A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4105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91" r:id="rId2"/>
    <p:sldLayoutId id="214748400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4002" r:id="rId9"/>
    <p:sldLayoutId id="2147483997" r:id="rId10"/>
    <p:sldLayoutId id="2147483998" r:id="rId11"/>
    <p:sldLayoutId id="214748400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r/imgres?imgurl=http://www.ferret.com.au/odin/images/159645/Adjustable-gate-valve-lockout-159645.jpg&amp;imgrefurl=http://www.ferret.com.au/c/Brady-Australia/Adjustable-gate-valve-lockout-n666740&amp;usg=__jj4m3Kmz9hHHRJ2rCmd6IVSbkBg=&amp;h=908&amp;w=987&amp;sz=114&amp;hl=tr&amp;start=9&amp;zoom=1&amp;um=1&amp;itbs=1&amp;tbnid=1wBJ5bZ3Hg03nM:&amp;tbnh=137&amp;tbnw=149&amp;prev=/images?q=lockout&amp;um=1&amp;hl=tr&amp;rlz=1W1GZAZ_tr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r/imgres?imgurl=http://www.ferret.com.au/odin/images/159645/Adjustable-gate-valve-lockout-159645.jpg&amp;imgrefurl=http://www.ferret.com.au/c/Brady-Australia/Adjustable-gate-valve-lockout-n666740&amp;usg=__jj4m3Kmz9hHHRJ2rCmd6IVSbkBg=&amp;h=908&amp;w=987&amp;sz=114&amp;hl=tr&amp;start=9&amp;zoom=1&amp;um=1&amp;itbs=1&amp;tbnid=1wBJ5bZ3Hg03nM:&amp;tbnh=137&amp;tbnw=149&amp;prev=/images?q=lockout&amp;um=1&amp;hl=tr&amp;rlz=1W1GZAZ_tr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http://gulfcoastsafety.com/confinedsp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484438"/>
            <a:ext cx="4138612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7158" y="214290"/>
            <a:ext cx="835292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7200" b="1" dirty="0">
                <a:ln>
                  <a:prstDash val="solid"/>
                </a:ln>
                <a:solidFill>
                  <a:srgbClr val="00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cs typeface="Arial" charset="0"/>
              </a:rPr>
              <a:t>KAPALI ALANDA </a:t>
            </a:r>
          </a:p>
          <a:p>
            <a:pPr algn="ctr">
              <a:defRPr/>
            </a:pPr>
            <a:r>
              <a:rPr lang="tr-TR" sz="7200" b="1" dirty="0">
                <a:ln>
                  <a:prstDash val="solid"/>
                </a:ln>
                <a:solidFill>
                  <a:srgbClr val="00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cs typeface="Arial" charset="0"/>
              </a:rPr>
              <a:t>ÇALIŞMALAR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12913"/>
            <a:ext cx="8199437" cy="2409825"/>
          </a:xfr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0000CC"/>
                </a:solidFill>
              </a:rPr>
              <a:t>Metan: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Daha çok bataklık alanlarda çürüyen organik malzemelerden açığa çıkan renksiz kokusuz bir gazdır.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Patlama limitleri %5 ila %15 arasındadır.</a:t>
            </a:r>
          </a:p>
        </p:txBody>
      </p:sp>
      <p:grpSp>
        <p:nvGrpSpPr>
          <p:cNvPr id="18435" name="10 Grup"/>
          <p:cNvGrpSpPr>
            <a:grpSpLocks/>
          </p:cNvGrpSpPr>
          <p:nvPr/>
        </p:nvGrpSpPr>
        <p:grpSpPr bwMode="auto">
          <a:xfrm>
            <a:off x="684213" y="4194175"/>
            <a:ext cx="7864475" cy="2663825"/>
            <a:chOff x="1603830" y="4194629"/>
            <a:chExt cx="6945083" cy="1731961"/>
          </a:xfrm>
        </p:grpSpPr>
        <p:pic>
          <p:nvPicPr>
            <p:cNvPr id="18439" name="3 Resi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9360" y="4240665"/>
              <a:ext cx="6769553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Dikdörtgen"/>
            <p:cNvSpPr/>
            <p:nvPr/>
          </p:nvSpPr>
          <p:spPr>
            <a:xfrm>
              <a:off x="3061821" y="5428058"/>
              <a:ext cx="1481823" cy="334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/>
                <a:t>Patlama</a:t>
              </a:r>
            </a:p>
          </p:txBody>
        </p:sp>
        <p:sp>
          <p:nvSpPr>
            <p:cNvPr id="7" name="6 Dikdörtgen"/>
            <p:cNvSpPr/>
            <p:nvPr/>
          </p:nvSpPr>
          <p:spPr>
            <a:xfrm>
              <a:off x="7416166" y="4194629"/>
              <a:ext cx="1103306" cy="261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/>
                <a:t>Hava</a:t>
              </a:r>
            </a:p>
          </p:txBody>
        </p:sp>
        <p:sp>
          <p:nvSpPr>
            <p:cNvPr id="8" name="7 Dikdörtgen"/>
            <p:cNvSpPr/>
            <p:nvPr/>
          </p:nvSpPr>
          <p:spPr>
            <a:xfrm>
              <a:off x="1647289" y="4230755"/>
              <a:ext cx="1103307" cy="261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/>
                <a:t>Hava</a:t>
              </a:r>
            </a:p>
          </p:txBody>
        </p:sp>
        <p:sp>
          <p:nvSpPr>
            <p:cNvPr id="9" name="8 Dikdörtgen"/>
            <p:cNvSpPr/>
            <p:nvPr/>
          </p:nvSpPr>
          <p:spPr>
            <a:xfrm>
              <a:off x="7329248" y="5442508"/>
              <a:ext cx="1197235" cy="232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/>
                <a:t>Metan</a:t>
              </a:r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1603830" y="5449733"/>
              <a:ext cx="1197235" cy="2322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/>
                <a:t>Metan</a:t>
              </a:r>
            </a:p>
          </p:txBody>
        </p:sp>
      </p:grpSp>
      <p:sp>
        <p:nvSpPr>
          <p:cNvPr id="11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56EA7-48D9-47FF-B120-91CDF391BF0B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342312" cy="4608512"/>
          </a:xfr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200" b="1" smtClean="0">
                <a:solidFill>
                  <a:srgbClr val="0000CC"/>
                </a:solidFill>
              </a:rPr>
              <a:t>CO2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Renksiz kokusuz havadan ağır boğuculuk özelliği olan bir gazdır.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Basınç altında sıvı halde bulunur. Katı halden gaz haline dönüşür.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Kuyularda, lağımlarda, buğday Silolarında, fermantasyon yapılan yerlerde yoğunlukta bulunur.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Normal çalışma limiti 300 ppm, insan yaşamını derhal tehlikeye atan değer 10000 ppm dır.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1ABB8-1B08-4319-A37C-BED8B1C1A579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501063" cy="4248150"/>
          </a:xfrm>
          <a:blipFill dpi="0" rotWithShape="1">
            <a:blip r:embed="rId2">
              <a:alphaModFix amt="61000"/>
            </a:blip>
            <a:srcRect/>
            <a:tile tx="0" ty="0" sx="100000" sy="100000" flip="none" algn="tl"/>
          </a:blip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200" b="1" smtClean="0">
                <a:solidFill>
                  <a:srgbClr val="0000CC"/>
                </a:solidFill>
              </a:rPr>
              <a:t>CO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Kandaki oksijen miktarını azaltarak çalışanların zehirlenmelerine neden olmaktadır.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Renksiz kokusuz havadan hafif bir gazdır.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Havadaki konsantrasyonu %12 ila %74 arasında patlama özelliği gösterir.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Normal çalışma limiti 35 ppm dır. (Mak. 55 ppm)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/>
              <a:t>1500 ppm de insan yaşamını derhal tehlikeye atar.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F1A37-94E6-495F-ADC7-525E781882EC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413750" cy="432117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3200" b="1" smtClean="0">
                <a:solidFill>
                  <a:srgbClr val="0000CC"/>
                </a:solidFill>
              </a:rPr>
              <a:t>H2S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Suda çözünme özelliğine sahip, Havadan ağır çürük yumurta kokusunda olan bu gaz daha çok kanalizasyon ve su birikintilerinde çözünmüş halde bulunur.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Havada %4 – %48 aralığında patlar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Normal çalışma aralığı 10 PPM dir.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300 PPM insan yaşamını derhal tehlikeye atar.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EF89C-9839-41AD-AD8C-6B12C62ABFB6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68313" y="1758950"/>
            <a:ext cx="8472487" cy="4694238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200" b="1" smtClean="0">
                <a:solidFill>
                  <a:srgbClr val="0000CC"/>
                </a:solidFill>
              </a:rPr>
              <a:t>SO2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/>
              <a:t>Suda çözünme özelliğine sahip bu gaz havadan ağırdır.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/>
              <a:t>Göze, cilde, solunum sistemine zarar verir.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/>
              <a:t>Normal çalışma limiti 2 PPM dır.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/>
              <a:t>İnsan yaşamını derhal tehlikeye atan değer 100 PPM dır.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30DD-6C4C-400B-87CD-F81FD1F00F62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401050" cy="475297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b="1" smtClean="0">
                <a:solidFill>
                  <a:srgbClr val="0000CC"/>
                </a:solidFill>
              </a:rPr>
              <a:t>HCN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600" smtClean="0"/>
              <a:t>Renksiz acı badem kokusunda gaz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600" smtClean="0"/>
              <a:t>Çok zehirli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600" smtClean="0"/>
              <a:t>Normal çalışma 10 PPM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600" smtClean="0"/>
              <a:t>İnsan yaşamını derhal tehlikeye atan değer 50 PPM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6A3A5-66A2-4A02-9806-94CDB7ECBCE6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68313" y="1912938"/>
            <a:ext cx="8466137" cy="4395787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tr-TR" sz="3200" b="1" smtClean="0">
                <a:solidFill>
                  <a:srgbClr val="0000CC"/>
                </a:solidFill>
              </a:rPr>
              <a:t>Kaynak gazları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/>
              <a:t>Kapalı alanlarda yapılan sıcak işten dolayı bir takım metal oksit gazları meydana gelmektedir.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smtClean="0"/>
              <a:t>Bu gazlar süpürülmediği müddetçe ortamdaki konsantrasyonları artacak ve insan sağlığına zarar verecek noktalara ulaşacaktır.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A688-03A4-4D66-A6D4-33D310E3CC3F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68313" y="4841875"/>
            <a:ext cx="5399087" cy="175577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2800" smtClean="0"/>
              <a:t>Kapalı alanlarda çalışma yapmadan önce gaz ölçüm cihazları ile ölçümler yapılmalıdır.</a:t>
            </a: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6072188" y="1430338"/>
            <a:ext cx="2971800" cy="4751387"/>
          </a:xfrm>
          <a:prstGeom prst="roundRect">
            <a:avLst>
              <a:gd name="adj" fmla="val 11843"/>
            </a:avLst>
          </a:prstGeom>
          <a:solidFill>
            <a:schemeClr val="accent1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216650" y="1703388"/>
            <a:ext cx="2706688" cy="4335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216650" y="3151188"/>
            <a:ext cx="2706688" cy="28876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288088" y="4827588"/>
            <a:ext cx="2635250" cy="1282700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6516688" y="1265238"/>
            <a:ext cx="711200" cy="177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6808788" y="2090738"/>
            <a:ext cx="203200" cy="431800"/>
          </a:xfrm>
          <a:prstGeom prst="roundRect">
            <a:avLst>
              <a:gd name="adj" fmla="val 12495"/>
            </a:avLst>
          </a:prstGeom>
          <a:solidFill>
            <a:schemeClr val="bg2"/>
          </a:solidFill>
          <a:ln w="25400">
            <a:solidFill>
              <a:srgbClr val="FF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chemeClr val="tx2"/>
              </a:solidFill>
            </a:endParaRPr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6808788" y="3690938"/>
            <a:ext cx="203200" cy="431800"/>
          </a:xfrm>
          <a:prstGeom prst="roundRect">
            <a:avLst>
              <a:gd name="adj" fmla="val 12495"/>
            </a:avLst>
          </a:prstGeom>
          <a:solidFill>
            <a:schemeClr val="bg2"/>
          </a:solidFill>
          <a:ln w="25400">
            <a:solidFill>
              <a:srgbClr val="FF003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chemeClr val="tx2"/>
              </a:solidFill>
            </a:endParaRPr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>
            <a:off x="6808788" y="5367338"/>
            <a:ext cx="203200" cy="431800"/>
          </a:xfrm>
          <a:prstGeom prst="roundRect">
            <a:avLst>
              <a:gd name="adj" fmla="val 12495"/>
            </a:avLst>
          </a:prstGeom>
          <a:solidFill>
            <a:schemeClr val="bg2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chemeClr val="tx2"/>
              </a:solidFill>
            </a:endParaRP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V="1">
            <a:off x="6872288" y="2535238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V="1">
            <a:off x="6872288" y="4211638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7308850" y="2149475"/>
            <a:ext cx="1427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/>
              <a:t>Temiz hava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7369175" y="358933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/>
              <a:t>Oksijence az hava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7224713" y="5102225"/>
            <a:ext cx="151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</a:rPr>
              <a:t>Öldürücü atmosfer</a:t>
            </a:r>
          </a:p>
        </p:txBody>
      </p:sp>
      <p:sp>
        <p:nvSpPr>
          <p:cNvPr id="17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Tehlikelerin Kontrol Edilmesi</a:t>
            </a:r>
            <a:endParaRPr lang="tr-T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17" name="Picture 3" descr="tmx4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557338"/>
            <a:ext cx="4170362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D4FF-CC61-4903-894A-C1B76DE31B38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8000" t="30154" r="19000" b="17999"/>
          <a:stretch>
            <a:fillRect/>
          </a:stretch>
        </p:blipFill>
        <p:spPr bwMode="auto">
          <a:xfrm>
            <a:off x="468313" y="1871663"/>
            <a:ext cx="844391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54175" y="765175"/>
            <a:ext cx="666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 ölçüm cihazları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730E1-42E2-4E4C-B351-3DF1FCA782EC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68313" y="1730375"/>
            <a:ext cx="6175389" cy="4722813"/>
          </a:xfr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Havalandırma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Gaz ölçümünü eksiksiz olarak yapın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Gaz ölçüm cihazında okuduğunuz değerleri tablolarla karşılaştırın.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Havalandırma sağlayın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Tekrar ölçüm yapın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İşe başlama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16" y="2143116"/>
          <a:ext cx="20161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6193440" imgH="12707280" progId="">
                  <p:embed/>
                </p:oleObj>
              </mc:Choice>
              <mc:Fallback>
                <p:oleObj name="Clip" r:id="rId4" imgW="6193440" imgH="12707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2143116"/>
                        <a:ext cx="20161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Dikdörtgen"/>
          <p:cNvSpPr/>
          <p:nvPr/>
        </p:nvSpPr>
        <p:spPr>
          <a:xfrm>
            <a:off x="467544" y="548680"/>
            <a:ext cx="8136904" cy="83099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tr-T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Kapalı alana girmeden önce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B2F9A-3A83-42A0-A771-40E5F6768D27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İçindekiler</a:t>
            </a:r>
            <a:endParaRPr lang="tr-TR" sz="7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412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11000"/>
              <a:buFont typeface="+mj-lt"/>
              <a:buAutoNum type="arabicPeriod"/>
              <a:defRPr/>
            </a:pPr>
            <a:r>
              <a:rPr lang="tr-TR" sz="3200" dirty="0" smtClean="0">
                <a:latin typeface="Constantia (Gövde)"/>
              </a:rPr>
              <a:t>Yasal Mevzuat</a:t>
            </a:r>
          </a:p>
          <a:p>
            <a:pPr marL="633412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11000"/>
              <a:buFont typeface="+mj-lt"/>
              <a:buAutoNum type="arabicPeriod"/>
              <a:defRPr/>
            </a:pPr>
            <a:r>
              <a:rPr lang="tr-TR" sz="3200" dirty="0" smtClean="0">
                <a:latin typeface="Constantia (Gövde)"/>
              </a:rPr>
              <a:t>Kapalı Alanlar ve Tanımı</a:t>
            </a:r>
          </a:p>
          <a:p>
            <a:pPr marL="633412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11000"/>
              <a:buFont typeface="+mj-lt"/>
              <a:buAutoNum type="arabicPeriod"/>
              <a:defRPr/>
            </a:pPr>
            <a:r>
              <a:rPr lang="tr-TR" sz="3200" dirty="0" smtClean="0">
                <a:latin typeface="Constantia (Gövde)"/>
              </a:rPr>
              <a:t>Kapalı alanlarda meydana </a:t>
            </a:r>
            <a:br>
              <a:rPr lang="tr-TR" sz="3200" dirty="0" smtClean="0">
                <a:latin typeface="Constantia (Gövde)"/>
              </a:rPr>
            </a:br>
            <a:r>
              <a:rPr lang="tr-TR" sz="3200" dirty="0" smtClean="0">
                <a:latin typeface="Constantia (Gövde)"/>
              </a:rPr>
              <a:t>gelen kazalar</a:t>
            </a:r>
          </a:p>
          <a:p>
            <a:pPr marL="633412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11000"/>
              <a:buFont typeface="+mj-lt"/>
              <a:buAutoNum type="arabicPeriod"/>
              <a:defRPr/>
            </a:pPr>
            <a:r>
              <a:rPr lang="tr-TR" sz="3200" dirty="0" smtClean="0">
                <a:latin typeface="Constantia (Gövde)"/>
              </a:rPr>
              <a:t>Kapalı alandaki tehlikeler</a:t>
            </a:r>
          </a:p>
          <a:p>
            <a:pPr marL="633412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11000"/>
              <a:buFont typeface="+mj-lt"/>
              <a:buAutoNum type="arabicPeriod"/>
              <a:defRPr/>
            </a:pPr>
            <a:r>
              <a:rPr lang="tr-TR" sz="3200" dirty="0" smtClean="0">
                <a:latin typeface="Constantia (Gövde)"/>
              </a:rPr>
              <a:t>Kapalı Alan İçin Gerekli Hazırlıklar</a:t>
            </a:r>
          </a:p>
          <a:p>
            <a:pPr marL="633412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11000"/>
              <a:buFont typeface="+mj-lt"/>
              <a:buAutoNum type="arabicPeriod"/>
              <a:defRPr/>
            </a:pPr>
            <a:r>
              <a:rPr lang="tr-TR" sz="3200" dirty="0" smtClean="0">
                <a:latin typeface="Constantia (Gövde)"/>
              </a:rPr>
              <a:t>Kazalar</a:t>
            </a:r>
          </a:p>
          <a:p>
            <a:pPr marL="633412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11000"/>
              <a:buFont typeface="+mj-lt"/>
              <a:buAutoNum type="arabicPeriod"/>
              <a:defRPr/>
            </a:pPr>
            <a:endParaRPr lang="tr-TR" sz="3200" dirty="0" smtClean="0">
              <a:latin typeface="Constantia (Gövde)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3200" dirty="0" smtClean="0">
              <a:latin typeface="Constantia (Gövde)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3200" dirty="0" smtClean="0">
              <a:latin typeface="Constantia (Gövde)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3200" dirty="0" smtClean="0">
              <a:latin typeface="Constantia (Gövde)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3200" dirty="0" smtClean="0">
              <a:latin typeface="Constantia (Gövde)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3200" dirty="0" smtClean="0">
              <a:latin typeface="Constantia (Gövde)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6FBA3-3EE0-4838-8F4E-9BC7C5C960F7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993063" cy="4800600"/>
          </a:xfr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000" smtClean="0"/>
              <a:t>Güvenli konsantrasyona ulaşıncaya kadar bu işleme devam edin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000" smtClean="0"/>
              <a:t>Sıcak iş yapılan kapalı alanları kesintisiz olarak havalandırın.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000" smtClean="0"/>
              <a:t>Normal limitlerde de olsa kapalı alana girmeden mutlaka havalandırma yapın.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000" smtClean="0"/>
              <a:t>Belli periyotlarda ölçüm yapmaya devam edin.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3000" smtClean="0"/>
              <a:t>Dizel yada benzinli pompa ile havalandırma yapılırken bu ekipmanlar uzak ve alçak kesimlere konulmalıdır.</a:t>
            </a:r>
          </a:p>
        </p:txBody>
      </p:sp>
      <p:sp>
        <p:nvSpPr>
          <p:cNvPr id="3" name="2 Dikdörtgen"/>
          <p:cNvSpPr/>
          <p:nvPr/>
        </p:nvSpPr>
        <p:spPr>
          <a:xfrm>
            <a:off x="467544" y="548680"/>
            <a:ext cx="8136904" cy="800219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tr-TR" sz="4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Kapalı alanda çalışmadan önce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BAD69-C890-4798-8E94-F46D931C2409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991475" cy="450532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Karıştırıcılar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Burgu tipi dönen helezonlar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Muhafazasız tamburlar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Dönen bıçaklar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Hareketli parçalar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Dönen ekipmanlar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Muhafazası olmayan kayışlar vb</a:t>
            </a: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003399"/>
          </a:solidFill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Kapalı Alandaki Mekanik Tehlikeler</a:t>
            </a:r>
            <a:endParaRPr lang="tr-T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D18C1-0C0D-4C5B-A8D3-0912A1B3F23C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135938" cy="4608512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İçine çeken malzemeler.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Sıcaklık aşırılıkları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Gürültü (dikkatin dağılması, iletişim, kulakta hasar)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Titreşim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Yapıdan kaynaklanan tehlikeler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3600" smtClean="0"/>
              <a:t>Aşındırıcı oksitleyici maddeler</a:t>
            </a: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CC00"/>
          </a:solidFill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Kapalı Alandaki Fiziksel Tehlikeler</a:t>
            </a:r>
            <a:endParaRPr lang="tr-T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6F839-124D-4DA7-AAEC-BEB13AB54CDD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4976812" cy="475297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b="1" smtClean="0">
                <a:latin typeface="Times New Roman" pitchFamily="18" charset="0"/>
                <a:cs typeface="Times New Roman" pitchFamily="18" charset="0"/>
              </a:rPr>
              <a:t>İçine çeken malzemeler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Kapalı alan çalışmalarında kapalı alanlardaki malzemenin özelliğinden dolayı içerisine düşüldüğünde derine doğru batma gerçekleşir.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Bu tip yerlerin üstünde ki kapaklarda çalışma gerektiğinde düşmeyi durdurma sistemi uygulanmalıdır.</a:t>
            </a:r>
          </a:p>
        </p:txBody>
      </p:sp>
      <p:pic>
        <p:nvPicPr>
          <p:cNvPr id="30723" name="4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1782763"/>
            <a:ext cx="2657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0863" y="4017963"/>
            <a:ext cx="341153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CC00"/>
          </a:solidFill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Kapalı Alandaki Fiziksel Tehlikeler</a:t>
            </a:r>
            <a:endParaRPr lang="tr-T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20EB3-F21C-4DF7-9E78-95AFFD5CC829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539750" y="1817688"/>
            <a:ext cx="4752975" cy="4419600"/>
          </a:xfr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rgbClr val="FFCC00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Sıcaklık aşırılıkları</a:t>
            </a: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Kapalı alanlarda yapılan çalışmalarda gerek atmosferden kaynaklanan gerekse yapılan sıcak işten kaynaklanan ısı artışları meydana gelebilmekte. Bu ısı artışları ile beraber ortamdaki nemde yükselmektedir.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Yüksek sıcaklık ve nemle beraber sıcak çarpması olayları açığa çıkmaktadır.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9750" y="6234113"/>
            <a:ext cx="8064500" cy="5794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/>
              <a:t>Havalandırma sağlayın</a:t>
            </a:r>
          </a:p>
        </p:txBody>
      </p:sp>
      <p:pic>
        <p:nvPicPr>
          <p:cNvPr id="31748" name="Picture 2" descr="http://www.ehs.sfu.ca/uploaded/images/Trades/c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320925"/>
            <a:ext cx="321627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CC00"/>
          </a:solidFill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Kapalı Alandaki Fiziksel Tehlikeler</a:t>
            </a:r>
            <a:endParaRPr lang="tr-T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D8F90-E893-4EB6-8E3B-0A983B6DAB6B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828675" y="6223000"/>
            <a:ext cx="7559675" cy="5191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chemeClr val="bg1"/>
                </a:solidFill>
              </a:rPr>
              <a:t>Kişisel koruyucularınızı mutlaka kullanın.</a:t>
            </a:r>
          </a:p>
        </p:txBody>
      </p:sp>
      <p:pic>
        <p:nvPicPr>
          <p:cNvPr id="32771" name="Picture 2" descr="http://www.noisebuster.net/mediakit/pa4000_solo_(7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8275" y="2263775"/>
            <a:ext cx="26257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5761038" cy="4105275"/>
          </a:xfr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4400" b="1" smtClean="0">
                <a:latin typeface="Times New Roman" pitchFamily="18" charset="0"/>
                <a:cs typeface="Times New Roman" pitchFamily="18" charset="0"/>
              </a:rPr>
              <a:t>Gürültü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Kapalı alanların yapısından dolayı, bu yerlerde oluşturulan gürültü yankılanarak çoğalır.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Bu da çalışanlarda geçici sağırlık, kulakta hasar, iletişimin engellenmesi gibi sonuçları açığa çıkarmaktadır.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CC00"/>
          </a:solidFill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Kapalı Alandaki Fiziksel Tehlikeler</a:t>
            </a:r>
            <a:endParaRPr lang="tr-T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241C5-53E9-44BE-A53C-684B6BE9888F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581025" y="1749425"/>
            <a:ext cx="5143500" cy="484822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CC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4000" b="1" smtClean="0"/>
              <a:t>Düşen malzemeler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mtClean="0"/>
              <a:t>Kapalı alanlara girmeden önce kapalı alanlardaki duvarlara yapışmış malzemeler mutlaka temizlenmelidir.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mtClean="0"/>
              <a:t>Bunun yanında kapalı alanlara girilen kapak gibi yerlerin etrafı da temiz olmalıdır ki kapalı alanda çalışanların üzerine bu gibi açıklıklardan malzeme düşürülmesin.</a:t>
            </a:r>
          </a:p>
        </p:txBody>
      </p:sp>
      <p:pic>
        <p:nvPicPr>
          <p:cNvPr id="33795" name="Picture 2" descr="http://qualitysafetyservicesllc.web.officelive.com/images/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350" y="1668463"/>
            <a:ext cx="31067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CC00"/>
          </a:solidFill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Kapalı Alandaki Fiziksel Tehlikeler</a:t>
            </a:r>
            <a:endParaRPr lang="tr-T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51CCA-456D-46FC-825E-FCEB7C681E1D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07375" cy="3600450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b="1" smtClean="0">
                <a:latin typeface="Times New Roman" pitchFamily="18" charset="0"/>
                <a:cs typeface="Times New Roman" pitchFamily="18" charset="0"/>
              </a:rPr>
              <a:t>Kapalı alanlarda diğer tehlikeler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Sürüngenler böcekler</a:t>
            </a: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 kapalı alanlar loş ışıklı yerler olduğundan dolayı bir kısım sürüngenler ve böcekler bu alanlara girebilmektedirler.( yılan, akrep, vs)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Biyolojik tehlikeler</a:t>
            </a: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 ( bakteriler, virüsler, vs)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Kimyasal tehlikeler</a:t>
            </a: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 ( oksitleyici maddeler vs)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Psikolojik etkiler</a:t>
            </a: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 ( klostrofobi, fiziksel yetersizlik)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28675" y="5735638"/>
            <a:ext cx="7559675" cy="954087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>
                <a:solidFill>
                  <a:schemeClr val="bg1"/>
                </a:solidFill>
              </a:rPr>
              <a:t>Güvenli bölgeden kapalı alan içerisini kontrol edin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CC00"/>
          </a:solidFill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Kapalı Alandaki Fiziksel Tehlikeler</a:t>
            </a:r>
            <a:endParaRPr lang="tr-T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B630E-EECC-4AB4-928D-ABA5FCEEE365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80400" cy="4824412"/>
          </a:xfr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Giriş öncesi risk değerlendirme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Yazılı çalışma prosedürü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 güvenliği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secure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 izole edilmesi (hatlar ayrıldı / körlendi)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Gömülme tehlikeleri önlendi / kontrol edildi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Termal tehlikeler önlendi / kontrol edildi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Giriş öncesi havalandırma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Alan temizlendi / yıkandı / arındırıldı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Tehlikeli enerji kontrolü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Mekanik tehlikeler önlendi / kontrol edildi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0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Yapısal veya baş üstü tehlikeler önlendi / kontrol edildi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İçin Gerekli Hazırlıklar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7BC00-552A-4AA0-920A-FC30760CAE13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g;base64,/9j/4AAQSkZJRgABAQAAAQABAAD/2wCEAAkGBhMSERUUExQWFRQWGBgYFxgYFxgcFxYXGiAXFBsdHh0YHCYeFxolHRcWHy8gJCcpLCwsFx4xNTAqNScrLSkBCQoKDgwOGg8PGiwkHyQtLCwvLzIsLCwsLTQsNSwsLCwqLCwsLCwsMCwqLCwvLCksLCwsKSwsNCksKiwsKSwsLP/AABEIAIkAlQMBIgACEQEDEQH/xAAcAAABBAMBAAAAAAAAAAAAAAAFAwQGBwABAgj/xABFEAACAQIDBAYHAwoDCQAAAAABAhEAAwQSIQUxQVEGE2FxgcEHIjKRobHRI+HwFBYzQkNEYoKy0lJywhc0Y4OEksPi8f/EABoBAAIDAQEAAAAAAAAAAAAAAAIEAQMFAAb/xAAsEQABBAEDAwMDBAMAAAAAAAABAAIDESEEEjETQfAFUWEycdGRseHxIqHB/9oADAMBAAIRAxEAPwCC7dVbbtcGhKiRybQE+JM99RNWJRzwJ95/+VKsftIXbzGBlgiDxDcD4UBxyi2yAewGmTx7PAH41oy8+d0jCcUeVvYmJyka6g/A6UfxOJm7LaZh8d/47qAdRGZlHq/IjjRq+wa2h7vnP+oUcYpu1BNRcHBPsDCXgeYB9xmtX1PXNx0+Rim1uVdJ1Go94p7jf0qkH2gfiM3nRjLUucG1rZulxxzE8eRHzildnO1t8wYgpckEaEcQRSGHcC8pEaj5EH5VyLh6xx2qY7tKjlqKtrqHnZdbTw5FxjJLA5tdSeevPea3j7ROTt3d43f0x40rtB4KtGkQfcPvrfWZsORxQ6dwIjy95ovhQfdANvYbOeWWI8dPIUBtuetE8DFSXbllmt3HUEwBMDdDKDPIeuo8aiSvBnjvpKVwDgn4LLUaxbkE211LwB46fSnD3cqi0DOUxPPXU022Y4D57kgspA5gEZSR2wfdTizgyQWVXZBpmMKp58CW8KtGc+6rdV17Ky/RL0gHXXcOTo8Mmv6yDUeKif5atE1QOwrYwty3eSGZTnXVlIPcWMg6jxNXhsLbC4qwt1RBOjKd6NxU/jcaolaQbV0LwRtCeEVyRShWuSKpTCTK1ldRWVy5eem2WM7hHVtdCD8NNAaQvbMnD3s4jLLA8mBAHv1HjUk2dgAbZF5ma6BopJOU7/HcT4HfNAekGz77WsxVwQJcagMF0kg6kiN/3VpPFA4WSw24ZQXYmL9Uoe0jto3+Rj8nlWgxuPgfpUVFohVI36kfOpbg8Yl7DEHR1EeIB+lBCcbSrZ20dwTS/bcAEg6EHQ6fjWnGNJ9QidI818q6xFlxbkNIgGD4UrtDGubQlR+CD51Y3hUk359lytqGRid5I37p3a0pjU+1MRDLPnx76aYnFs0GIgg0/vavaPePmvlUDLaUHBvz3XeOwdxrIuBSbakKWjQE5oHfBFNtnNIuLzj5T5UaWxNgjXQzHAkAgGN06AfzUGwilLnNWA/t867PJROrgdvP+I50I2lZF44XEKMmLttaLH9R3IZe6THjl5VXGM2K9nFXLFyFa0zK3KV048Dv7qkpwJJngDMgwR9N1WTiug1rauFXEq5TEsmS40Ai49qbcsN4YgDUc91LSNo2UzE6xtHKpRokSC7H2R+r39tSfYVgiUdj6wBBnQRwHOD51HrGHa2M7hgZCoY3Acporgix9UsZBkNx7IqyM1lVy5FI4uyigZBKSTDAgsRv38fCph6L8Y63ruHaYFtWE8Spy/JvlUSwWJZ4S5PeIP4PGieE2g+FvZrZGcqQG0IjSRqIM6EGOVHIzc00q4n7XC1cBWuCtA+hnSY4tGW5AvWz60bmUkhWHLcQfvqQFazyCDRWo0hwsJHLWUrlrdQpVKXFe4QVciNc07x9KX2jeTE2DZYFWAhcvtSdO5lPb2a0EOEvZS4JWxMgTqx/h+/40+wmNDWyIgHh+up79/vrV4FHhY3fHPnlfp7KKbZ2QcP1QJ3zpoY001Ghka6UlhcOesYpxGtS/E4dcSy27oOaPVZSNwO/2Y0OncTSeD6F4gXbvV2zeCQCUgkSCQSszrzEiqy2jfZXB5c2kHwG0SbZRhqAR7p+6ipvK+H1HDy/9Kbno5igzD8mvySf2T7vdTjCbGxK28tzD3h3237ez+Kpa8AkWgcwnNJvdv2mt9sA+NPcRiLfUhhoRr8m/wBRpthdg3nQKLF0sQdMjDdpxA5j30+XoJjTayjD3AY3Ery/zdgrmvAtd0yey3h9pIc2ukT/AKvKgx2gq6zoG5eEfg1IdkdBcR1uS7bZPVJ4bwDGokQToeNFrHofEHrLxdiPZVIGbfvMxrVXVBwruieVBsP1mLfJaUwf1VBLHWBH+IDSr16E7GuYXCJbuxnlmYA6Atw79PjTLopsW1aS2bK5FIUkyCxPEM3GDI005VLAKXkkvCZii2m1EOlvo4w2KS46Wwl8qSpWAGfeJG7U6EiN+tVDidhXrBCX0e3dgkFhGnCOBH0ivR1NdpbIs4hcl62txeEjUTyI1Wujl28rpIQ7heebWIbLl3NvHMdvaTy+lG8LaLgK2Z2G+IEd/b+NKU6TbCOHxdxcphPYOsZDJXXiYie0Ud9H+wkxDXC8mzaOWCf0l3exMfqrIEcz2Ve6ZrW3eFQzTPc6qT30abHZb1+8dBAt5eMkhyT2aad55VYBFRzZuyBhMUDanqbsq6k6KwlkZZ7ZUj+Mcqk+WkjIJDYT/RMQ2lJZaylctZXLlQVzFXNA3rod5A3DgCPP3UnjFkA245GNcw5d/fWbRsYjB3MmIQrPssNUYcwfx21hNthmDZTz4H61qtkB5WM6Mjj+fPKS6EMVKnULKmfme/Sj/RPbLWL3XwCzAq43B1kEREyRAg9sRUJ65twOjNv3xyPYTrI5a0Tw+LZQqrvbQEcAOMcOfiaA5G3lG0kHcr52dte1iFlGE8VPtKe0fgU7KRroY1qoNk32slBaBa8x9WB6xkT741M6AfCxMH+VG2VvqltiBDo8yD7UiBlfuka8IikpWBhq1oROL23S5wmxArM6g/aBSQT7JjXThw91Emw5AAE05tCBXN19RwoLR0kbmGgE+QpG7bHE/jupzfuer50zuXQNa5SmGz7fU5ViCxVR3AZdBOggdndUgAqIY7HuHzCJG6pilQ5cFFOnvSp8GlsWhNxzO6fVUidIO/dPYaCDpLdvoGFxoPCYg8QQsainPpW2JcuJbvLqiAq45SZB7uHuqudkY5rD66o3tDzHaKSkcdxC9RoIWGFrw0H3NZv+q/dS+762h1mnWw9prhEyKvqliSRqSWaST747gKaBwQCDIOoPMVznykGJykGOcGfKqlqOhZIKcFNNtX4uJrvIHcfx8qNYG9nQE79x76gfSPpLav20Nlj1gKsQQdI1qUdHsV1htsNzISRzIijif/l915/VaVzYA5woi0cy1lK5a1TqxVHsds+3fQ27qB0PA/McQe0VVHSXoVewZY2lN2wZaQJKAcGEad+49moq3hS+HWSPj3cfhNXteWqh8YfyvOBxgkaAQDxGug5fjWn2z8WGuFuCiAO6Sfl8atfpB6NMHiiWC9Q2Y+tbjKREQVPqgd0VF8d6J2sIepu9Y8yQyhSVgCAcxEyJ4bz2VcJRaoMJARz0b7NBU4ltWYlUngo9o97GfAVPXvADWoh0ExJ/JLSshRlBVkIIKupKtoeZBPjRfaubKSOGtY0khc4uK9BFA0BrRxSV2ptm5bUdXljcSRJHLjFArm17zEE3GkGRGg9wgVxsTby3muWWy5l7ZV15j5HkaTx2CNo8Sp3HyNCJCe61IYI2HYWi/typNb2oLtqTGYEAiNx1+BpK7eEVGrV8rqPHtonYvggU7E/cPlY2t0vQdY+k+UhHSLby2DCqGzK2Yl1BQREhH/Sd3dWrG0drsiXFDG2h0ZuoUukDW5aD5i2/1ZGh560y6WYMgi4qqQ4h2KB2tZYh1U79JBA5DQ6yFtbffq26lIZsqkp1jWBJYPvzG3MgwuQDSIjVtoBGFkPLgcqY4H0jsGuJjERkykZbS5mBXRwyZjKkHnpladNab4z0WvduFrFy2LDgMhYtmhtQIA1375oQnSE3sOlu6iWmsgslxzctZlIOZFdEEZpiI3xqTusnoLYZcFazZhmzMFcsSqlmKrLawFjfzpeeJhyndFrptOSGHlQodBcXhQQct61vlCcyfykAkd08+dMGq4zVR7f2nZbG3UtEZZGUj2S0DOBw9qfj2UlIwN4XpPTdc+cljxxm0w/JwDIFSnoHiGLhOCu0f5WUsfjUVu4lRx91Pei+2Wt4u11YkuwQjmrGD3Eb57O+gGCFrayJ0unePjurdy1ldxWqdXgbUfAp3ghEn8T+PnVPX/SltFf3fBj/AKhD/wCah9702bQtz9jhPB839N6jKG1d+Ya9pPzjyptducjPYRVG/wC3vHRHV4eNf1X7+LVq36asY/tGwnabbH5SakFcrkxZA9bKVO6eE7x51yt83rTiNYIOuoPZVSn0qYhhDYvDQeHU3D87dTjoz0jS7bS6jBgdHImM40Ojajx7KTnbR3e61tHJubs7jhB8JsyUS5aJS4uh5hhofvFHvzlum2bT2AWbTOD6vfHOmXSRmtXfyhP0VyM4HB90nv08R20jhttI8A6GlhS9OR12h5bf7j4T1BTjD3cp7KbmuS9WtdtNhLSwiZpa7gpPa+LUOFf2HB3iYI0II4ggjt0oS2wLd0ygmOWXMB/mzBiOwzT7a6LeskAgtbhtI3DQme4/AUNVVA1mpMhLtwwvPSacwnpvyj3o82BbOMnIGFpSwJEhGMKscA3tGf4ataK869MrV7DthzaLg3VOZVZh6wIgQp3w4HhQdtn7UO+1iD/3nzphhLm2cpGRoa6hhejOk+wRi7DW5KtvU6xmHMcVP31R2N2c9u6UcFWVoI5EeXbQL82totvt3PFo/qNOsNsLaFtcuVeYzPbMHslvnQSQl+Qtb071IaZpZJlvI+D/ACir5td5PLdT7ZWAvNcVrWhUghiVWGGoOZiB4VG8Xs/HkQWRQBHqugOnaDNCW2FdOpNue1h9aBumPdaE/r7aqNv6/gflen7G3bIResv2M+UZoupGaBMa7pmsryjd2a4OrJ7xWU1RXliQSk12lhB+6k99xvrS67dwg/c0PezfWrdteg7ADe14/wA6/wBlPbHoV2bIlLp/5g8loqKBUv8AnNhxuwNnxk/Oub3Saywj8isDukH3iKvJPQ9swfsG8Xbyiu/9lOzB+7L4s/8AdU0Vy88vj7J/d1HdcueZolsbpk2FDratqEeMylmIkcRO48PdV33fRrs8DTCW/HMfmaSXoDg13Ya14oD86gssZRMeWm2qEdGfSlbb7LFKFQiMxOZf5tJ8daVx120MQy2HVlEEFWBiQDEg8Kmv5p4YfsLIA/4a/SgGG2bbuX2yoqoTACqBAjQ6ceNUP0oOQtXR+rPgcN4sd0m3SE5QOI0Mcffu91M720Xb79fn9KOJ0Kux7SnU7pHq8J03/dRLB9DFUgkz2QD8WGvuFL9CQlejPqmijbuabUY2ZiirMW1BUqZ5HQx8KV6tN4LGNTpw491TnD9HrQEdWpHGdfnUttbJshSBatww9YZRB75GtWiAt7rzut1zNRJvaCqH6XWsXjepSzaZwrXCCibixUwW4n7qRt9B9tEfor/i6D5vXoexYVBCKFHJQAPcKTzGeNXNbtFBZbnbjZVAj0a7YbfafxvW/wC+uh6J9rHenvvp/dV07b6R2sKma4xk+yg9pvDgO06VBMd6VL5P2aog7ZY+8kD4UD5Q3kpqDQyzi2DHuoqvod2md6oO+8PKlE9CO0DvNkd9w+S1Jtn+lXEZvtES4P4ZVvCJHwqSv6RLCqrOmIRTAlrcAT25tfCd1c2Zp7opPT54zRbf2VaN6A8af2lgfzN/bWVd1vE5lDK0ggEHmDqDW6tSNIaKVt76SU12DVihdjdWstYldRXLkk66Ugy04vU2apUIR0iYrYYqPaIUnkDJ+QIoBsS1v56fTzqb7fwE4NhGohz7xPwJqLbKtQ0cwD8T9KIFARlSbDW9BTjq6Sw5pYNQlGFtLeoo4BQXDe2O+jVVuRLKqvpztm8MRctdeQmZQLQkeqUVwSQIIzHdM9kValVN6SVC4smVEraaCvrGM6GGj1RA1BInTfFLz3tWp6SGmeiO34QfZ9lnFqLZdWa4txlstdIIKETowX1X0EawddIJcYLJvV1Ov7HC2o1AHtgMdJB3SSu7dTLot0zXBJdRrbvmYMuUxGmU7x2Ctv08csGFlieJZ0GbvyID2b91VtMe0WU9M3U9VwY2xff+0UtYW45ULnYsdAb5AI9ZY+yJAgwSew6AHRjtnorew+HxDvkCu9tlVXdipBuDXMoHs3AOPsyaHXumGIb9RB33Lzdu7PHhEU0x3SnFXLXVM6C3/gW2oHPfvHvqXSMogWgj02pL2ucAKIPnKtLodi+swNg8kyn+QlPkBW6ZdCMP1eDtjNmzevuiMwBI385rKYZ9IWNOB1XV7lFxSi0itKCrkulEPKlBSFndSy7q4rkjiKTw6ZnUctT4ffFd4jeK3s72j3edd2Upzti7lw90/wABHv8AV86g2Cf7VY4Ajz86mPST/dbvcP6lqE7L/Sr3/SuZwgdypTb3AinNM8F7NOX3CpKkJfBn7Re8UboJgv0i99HKrdyjWqg3T3Y1y+g6tbbEEglgJCkq0qT7JlfcTU5oPtTcaBzdwoq7TyuhkD28hU9i+jGJBJgdwg/I0LuFlMMpmrVub6jfSvhSr4QBhbkHqT3up4B/0oUbxOgUz20T2X0YuXWBZWjuohsLeasTYnsiijiHJVWq18n0twnWytmi3aVAICgADkBWUTSsppYhN5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23888"/>
            <a:ext cx="1419225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36867" name="Picture 4" descr="http://www.ferret.com.au/odin/images/159645/Adjustable-gate-valve-lockout-159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844675"/>
            <a:ext cx="32686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ttp://ecom.coastal.com/Image/ProductImage/LOT004-XXX-E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508500"/>
            <a:ext cx="3206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 descr="Gazete kağıdı"/>
          <p:cNvSpPr txBox="1">
            <a:spLocks noChangeArrowheads="1"/>
          </p:cNvSpPr>
          <p:nvPr/>
        </p:nvSpPr>
        <p:spPr>
          <a:xfrm>
            <a:off x="539750" y="1916113"/>
            <a:ext cx="5111750" cy="460851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Kilitleme / Etiketleme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r-TR" sz="2400" b="1" dirty="0">
                <a:solidFill>
                  <a:srgbClr val="FF0000"/>
                </a:solidFill>
                <a:cs typeface="Times New Roman" pitchFamily="18" charset="0"/>
              </a:rPr>
              <a:t>Kapalı alanlara girmeden bütün enerji kaynaklarını sıfırlayın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o"/>
              <a:defRPr/>
            </a:pPr>
            <a:r>
              <a:rPr lang="tr-TR" sz="2400" dirty="0">
                <a:cs typeface="Times New Roman" pitchFamily="18" charset="0"/>
              </a:rPr>
              <a:t>Konveyörler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o"/>
              <a:defRPr/>
            </a:pPr>
            <a:r>
              <a:rPr lang="tr-TR" sz="2400" dirty="0">
                <a:cs typeface="Times New Roman" pitchFamily="18" charset="0"/>
              </a:rPr>
              <a:t>Hareketli ekipmanlar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o"/>
              <a:defRPr/>
            </a:pPr>
            <a:r>
              <a:rPr lang="tr-TR" sz="2400" dirty="0">
                <a:cs typeface="Times New Roman" pitchFamily="18" charset="0"/>
              </a:rPr>
              <a:t>Besleme olukları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Tx/>
              <a:buChar char="o"/>
              <a:defRPr/>
            </a:pPr>
            <a:r>
              <a:rPr lang="tr-TR" sz="2400" dirty="0">
                <a:cs typeface="Times New Roman" pitchFamily="18" charset="0"/>
              </a:rPr>
              <a:t>Borular  ( vanalarından ve kör </a:t>
            </a:r>
            <a:r>
              <a:rPr lang="tr-TR" sz="2400" dirty="0" err="1">
                <a:cs typeface="Times New Roman" pitchFamily="18" charset="0"/>
              </a:rPr>
              <a:t>flanşlar</a:t>
            </a:r>
            <a:r>
              <a:rPr lang="tr-TR" sz="2400" dirty="0">
                <a:cs typeface="Times New Roman" pitchFamily="18" charset="0"/>
              </a:rPr>
              <a:t>)</a:t>
            </a:r>
          </a:p>
        </p:txBody>
      </p:sp>
      <p:sp>
        <p:nvSpPr>
          <p:cNvPr id="36870" name="7 Dikdörtgen"/>
          <p:cNvSpPr>
            <a:spLocks noChangeArrowheads="1"/>
          </p:cNvSpPr>
          <p:nvPr/>
        </p:nvSpPr>
        <p:spPr bwMode="auto">
          <a:xfrm>
            <a:off x="1546225" y="1206500"/>
            <a:ext cx="4572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95313" indent="-514350">
              <a:lnSpc>
                <a:spcPct val="90000"/>
              </a:lnSpc>
            </a:pPr>
            <a:r>
              <a:rPr lang="tr-TR">
                <a:cs typeface="Times New Roman" pitchFamily="18" charset="0"/>
              </a:rPr>
              <a:t>Alan izole edilmesi</a:t>
            </a: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İçin Gerekli Hazırlıklar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2A741-5383-41B7-BC99-8E33BE0071E2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6600" b="1" dirty="0" smtClean="0">
                <a:solidFill>
                  <a:schemeClr val="accent1">
                    <a:satMod val="150000"/>
                  </a:schemeClr>
                </a:solidFill>
              </a:rPr>
              <a:t>Yasal Mevzuat</a:t>
            </a:r>
            <a:endParaRPr lang="tr-TR" sz="66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"/>
              <a:defRPr/>
            </a:pPr>
            <a:r>
              <a:rPr lang="tr-TR" dirty="0" smtClean="0"/>
              <a:t>Parlayıcı, Patlayıcı, Tehlikeli ve Zararlı Maddelerle Çalışılan İş Yerlerinde ve İşlerde Alınacak Tedbirler Hakkında Tüzük ; 24/12/1973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"/>
              <a:defRPr/>
            </a:pPr>
            <a:r>
              <a:rPr lang="tr-TR" dirty="0" smtClean="0"/>
              <a:t>İşçi Sağlığı ve İş Güvenliği Tüzüğü; 11/01/1974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"/>
              <a:defRPr/>
            </a:pPr>
            <a:r>
              <a:rPr lang="tr-TR" dirty="0" smtClean="0"/>
              <a:t>Yapı İşlerinde İşçi Sağlığı ve İş Güvenliği Tüzüğü; 12/09/1974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"/>
              <a:defRPr/>
            </a:pPr>
            <a:r>
              <a:rPr lang="tr-TR" dirty="0" smtClean="0"/>
              <a:t>Maden ve Taş Ocakları İşletmelerinde ve Tünel Yapımında Alınacak </a:t>
            </a:r>
            <a:r>
              <a:rPr lang="tr-TR" dirty="0" err="1" smtClean="0"/>
              <a:t>İsg</a:t>
            </a:r>
            <a:r>
              <a:rPr lang="tr-TR" dirty="0" smtClean="0"/>
              <a:t> Önlemlerine İlişkin Tüzük; 22/10/1984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"/>
              <a:defRPr/>
            </a:pPr>
            <a:r>
              <a:rPr lang="tr-TR" dirty="0" smtClean="0"/>
              <a:t>Patlayıcı Ortamların Tehlikelerinden Çalışanların Korunması Hakkında Yönetmelik;  26/12/2003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"/>
              <a:defRPr/>
            </a:pPr>
            <a:r>
              <a:rPr lang="tr-TR" dirty="0" smtClean="0"/>
              <a:t>Muhtemel Patlayıcı Ortamda Kullanılan Teçhizat Koruyucu  Sistemler Yönetmelik; 31/12/2003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"/>
              <a:defRPr/>
            </a:pPr>
            <a:r>
              <a:rPr lang="tr-TR" dirty="0" smtClean="0"/>
              <a:t>İş Kanunu; 10/06/2003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B4BCE-3895-4371-BD9D-C3DDCF72ED46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data:image/jpg;base64,/9j/4AAQSkZJRgABAQAAAQABAAD/2wCEAAkGBhMSERUUExQWFRQWGBgYFxgYFxgcFxYXGiAXFBsdHh0YHCYeFxolHRcWHy8gJCcpLCwsFx4xNTAqNScrLSkBCQoKDgwOGg8PGiwkHyQtLCwvLzIsLCwsLTQsNSwsLCwqLCwsLCwsMCwqLCwvLCksLCwsKSwsNCksKiwsKSwsLP/AABEIAIkAlQMBIgACEQEDEQH/xAAcAAABBAMBAAAAAAAAAAAAAAAFAwQGBwABAgj/xABFEAACAQIDBAYHAwoDCQAAAAABAhEAAwQSIQUxQVEGE2FxgcEHIjKRobHRI+HwFBYzQkNEYoKy0lJywhc0Y4OEksPi8f/EABoBAAIDAQEAAAAAAAAAAAAAAAIEAQMFAAb/xAAsEQABBAEDAwMDBAMAAAAAAAABAAIDESEEEjETQfAFUWEycdGRseHxIqHB/9oADAMBAAIRAxEAPwCC7dVbbtcGhKiRybQE+JM99RNWJRzwJ95/+VKsftIXbzGBlgiDxDcD4UBxyi2yAewGmTx7PAH41oy8+d0jCcUeVvYmJyka6g/A6UfxOJm7LaZh8d/47qAdRGZlHq/IjjRq+wa2h7vnP+oUcYpu1BNRcHBPsDCXgeYB9xmtX1PXNx0+Rim1uVdJ1Go94p7jf0qkH2gfiM3nRjLUucG1rZulxxzE8eRHzildnO1t8wYgpckEaEcQRSGHcC8pEaj5EH5VyLh6xx2qY7tKjlqKtrqHnZdbTw5FxjJLA5tdSeevPea3j7ROTt3d43f0x40rtB4KtGkQfcPvrfWZsORxQ6dwIjy95ovhQfdANvYbOeWWI8dPIUBtuetE8DFSXbllmt3HUEwBMDdDKDPIeuo8aiSvBnjvpKVwDgn4LLUaxbkE211LwB46fSnD3cqi0DOUxPPXU022Y4D57kgspA5gEZSR2wfdTizgyQWVXZBpmMKp58CW8KtGc+6rdV17Ky/RL0gHXXcOTo8Mmv6yDUeKif5atE1QOwrYwty3eSGZTnXVlIPcWMg6jxNXhsLbC4qwt1RBOjKd6NxU/jcaolaQbV0LwRtCeEVyRShWuSKpTCTK1ldRWVy5eem2WM7hHVtdCD8NNAaQvbMnD3s4jLLA8mBAHv1HjUk2dgAbZF5ma6BopJOU7/HcT4HfNAekGz77WsxVwQJcagMF0kg6kiN/3VpPFA4WSw24ZQXYmL9Uoe0jto3+Rj8nlWgxuPgfpUVFohVI36kfOpbg8Yl7DEHR1EeIB+lBCcbSrZ20dwTS/bcAEg6EHQ6fjWnGNJ9QidI818q6xFlxbkNIgGD4UrtDGubQlR+CD51Y3hUk359lytqGRid5I37p3a0pjU+1MRDLPnx76aYnFs0GIgg0/vavaPePmvlUDLaUHBvz3XeOwdxrIuBSbakKWjQE5oHfBFNtnNIuLzj5T5UaWxNgjXQzHAkAgGN06AfzUGwilLnNWA/t867PJROrgdvP+I50I2lZF44XEKMmLttaLH9R3IZe6THjl5VXGM2K9nFXLFyFa0zK3KV048Dv7qkpwJJngDMgwR9N1WTiug1rauFXEq5TEsmS40Ai49qbcsN4YgDUc91LSNo2UzE6xtHKpRokSC7H2R+r39tSfYVgiUdj6wBBnQRwHOD51HrGHa2M7hgZCoY3Acporgix9UsZBkNx7IqyM1lVy5FI4uyigZBKSTDAgsRv38fCph6L8Y63ruHaYFtWE8Spy/JvlUSwWJZ4S5PeIP4PGieE2g+FvZrZGcqQG0IjSRqIM6EGOVHIzc00q4n7XC1cBWuCtA+hnSY4tGW5AvWz60bmUkhWHLcQfvqQFazyCDRWo0hwsJHLWUrlrdQpVKXFe4QVciNc07x9KX2jeTE2DZYFWAhcvtSdO5lPb2a0EOEvZS4JWxMgTqx/h+/40+wmNDWyIgHh+up79/vrV4FHhY3fHPnlfp7KKbZ2QcP1QJ3zpoY001Ghka6UlhcOesYpxGtS/E4dcSy27oOaPVZSNwO/2Y0OncTSeD6F4gXbvV2zeCQCUgkSCQSszrzEiqy2jfZXB5c2kHwG0SbZRhqAR7p+6ipvK+H1HDy/9Kbno5igzD8mvySf2T7vdTjCbGxK28tzD3h3237ez+Kpa8AkWgcwnNJvdv2mt9sA+NPcRiLfUhhoRr8m/wBRpthdg3nQKLF0sQdMjDdpxA5j30+XoJjTayjD3AY3Ery/zdgrmvAtd0yey3h9pIc2ukT/AKvKgx2gq6zoG5eEfg1IdkdBcR1uS7bZPVJ4bwDGokQToeNFrHofEHrLxdiPZVIGbfvMxrVXVBwruieVBsP1mLfJaUwf1VBLHWBH+IDSr16E7GuYXCJbuxnlmYA6Atw79PjTLopsW1aS2bK5FIUkyCxPEM3GDI005VLAKXkkvCZii2m1EOlvo4w2KS46Wwl8qSpWAGfeJG7U6EiN+tVDidhXrBCX0e3dgkFhGnCOBH0ivR1NdpbIs4hcl62txeEjUTyI1Wujl28rpIQ7heebWIbLl3NvHMdvaTy+lG8LaLgK2Z2G+IEd/b+NKU6TbCOHxdxcphPYOsZDJXXiYie0Ud9H+wkxDXC8mzaOWCf0l3exMfqrIEcz2Ve6ZrW3eFQzTPc6qT30abHZb1+8dBAt5eMkhyT2aad55VYBFRzZuyBhMUDanqbsq6k6KwlkZZ7ZUj+Mcqk+WkjIJDYT/RMQ2lJZaylctZXLlQVzFXNA3rod5A3DgCPP3UnjFkA245GNcw5d/fWbRsYjB3MmIQrPssNUYcwfx21hNthmDZTz4H61qtkB5WM6Mjj+fPKS6EMVKnULKmfme/Sj/RPbLWL3XwCzAq43B1kEREyRAg9sRUJ65twOjNv3xyPYTrI5a0Tw+LZQqrvbQEcAOMcOfiaA5G3lG0kHcr52dte1iFlGE8VPtKe0fgU7KRroY1qoNk32slBaBa8x9WB6xkT741M6AfCxMH+VG2VvqltiBDo8yD7UiBlfuka8IikpWBhq1oROL23S5wmxArM6g/aBSQT7JjXThw91Emw5AAE05tCBXN19RwoLR0kbmGgE+QpG7bHE/jupzfuer50zuXQNa5SmGz7fU5ViCxVR3AZdBOggdndUgAqIY7HuHzCJG6pilQ5cFFOnvSp8GlsWhNxzO6fVUidIO/dPYaCDpLdvoGFxoPCYg8QQsainPpW2JcuJbvLqiAq45SZB7uHuqudkY5rD66o3tDzHaKSkcdxC9RoIWGFrw0H3NZv+q/dS+762h1mnWw9prhEyKvqliSRqSWaST747gKaBwQCDIOoPMVznykGJykGOcGfKqlqOhZIKcFNNtX4uJrvIHcfx8qNYG9nQE79x76gfSPpLav20Nlj1gKsQQdI1qUdHsV1htsNzISRzIijif/l915/VaVzYA5woi0cy1lK5a1TqxVHsds+3fQ27qB0PA/McQe0VVHSXoVewZY2lN2wZaQJKAcGEad+49moq3hS+HWSPj3cfhNXteWqh8YfyvOBxgkaAQDxGug5fjWn2z8WGuFuCiAO6Sfl8atfpB6NMHiiWC9Q2Y+tbjKREQVPqgd0VF8d6J2sIepu9Y8yQyhSVgCAcxEyJ4bz2VcJRaoMJARz0b7NBU4ltWYlUngo9o97GfAVPXvADWoh0ExJ/JLSshRlBVkIIKupKtoeZBPjRfaubKSOGtY0khc4uK9BFA0BrRxSV2ptm5bUdXljcSRJHLjFArm17zEE3GkGRGg9wgVxsTby3muWWy5l7ZV15j5HkaTx2CNo8Sp3HyNCJCe61IYI2HYWi/typNb2oLtqTGYEAiNx1+BpK7eEVGrV8rqPHtonYvggU7E/cPlY2t0vQdY+k+UhHSLby2DCqGzK2Yl1BQREhH/Sd3dWrG0drsiXFDG2h0ZuoUukDW5aD5i2/1ZGh560y6WYMgi4qqQ4h2KB2tZYh1U79JBA5DQ6yFtbffq26lIZsqkp1jWBJYPvzG3MgwuQDSIjVtoBGFkPLgcqY4H0jsGuJjERkykZbS5mBXRwyZjKkHnpladNab4z0WvduFrFy2LDgMhYtmhtQIA1375oQnSE3sOlu6iWmsgslxzctZlIOZFdEEZpiI3xqTusnoLYZcFazZhmzMFcsSqlmKrLawFjfzpeeJhyndFrptOSGHlQodBcXhQQct61vlCcyfykAkd08+dMGq4zVR7f2nZbG3UtEZZGUj2S0DOBw9qfj2UlIwN4XpPTdc+cljxxm0w/JwDIFSnoHiGLhOCu0f5WUsfjUVu4lRx91Pei+2Wt4u11YkuwQjmrGD3Eb57O+gGCFrayJ0unePjurdy1ldxWqdXgbUfAp3ghEn8T+PnVPX/SltFf3fBj/AKhD/wCah9702bQtz9jhPB839N6jKG1d+Ya9pPzjyptducjPYRVG/wC3vHRHV4eNf1X7+LVq36asY/tGwnabbH5SakFcrkxZA9bKVO6eE7x51yt83rTiNYIOuoPZVSn0qYhhDYvDQeHU3D87dTjoz0jS7bS6jBgdHImM40Ojajx7KTnbR3e61tHJubs7jhB8JsyUS5aJS4uh5hhofvFHvzlum2bT2AWbTOD6vfHOmXSRmtXfyhP0VyM4HB90nv08R20jhttI8A6GlhS9OR12h5bf7j4T1BTjD3cp7KbmuS9WtdtNhLSwiZpa7gpPa+LUOFf2HB3iYI0II4ggjt0oS2wLd0ygmOWXMB/mzBiOwzT7a6LeskAgtbhtI3DQme4/AUNVVA1mpMhLtwwvPSacwnpvyj3o82BbOMnIGFpSwJEhGMKscA3tGf4ataK869MrV7DthzaLg3VOZVZh6wIgQp3w4HhQdtn7UO+1iD/3nzphhLm2cpGRoa6hhejOk+wRi7DW5KtvU6xmHMcVP31R2N2c9u6UcFWVoI5EeXbQL82totvt3PFo/qNOsNsLaFtcuVeYzPbMHslvnQSQl+Qtb071IaZpZJlvI+D/ACir5td5PLdT7ZWAvNcVrWhUghiVWGGoOZiB4VG8Xs/HkQWRQBHqugOnaDNCW2FdOpNue1h9aBumPdaE/r7aqNv6/gflen7G3bIResv2M+UZoupGaBMa7pmsryjd2a4OrJ7xWU1RXliQSk12lhB+6k99xvrS67dwg/c0PezfWrdteg7ADe14/wA6/wBlPbHoV2bIlLp/5g8loqKBUv8AnNhxuwNnxk/Oub3Saywj8isDukH3iKvJPQ9swfsG8Xbyiu/9lOzB+7L4s/8AdU0Vy88vj7J/d1HdcueZolsbpk2FDratqEeMylmIkcRO48PdV33fRrs8DTCW/HMfmaSXoDg13Ya14oD86gssZRMeWm2qEdGfSlbb7LFKFQiMxOZf5tJ8daVx120MQy2HVlEEFWBiQDEg8Kmv5p4YfsLIA/4a/SgGG2bbuX2yoqoTACqBAjQ6ceNUP0oOQtXR+rPgcN4sd0m3SE5QOI0Mcffu91M720Xb79fn9KOJ0Kux7SnU7pHq8J03/dRLB9DFUgkz2QD8WGvuFL9CQlejPqmijbuabUY2ZiirMW1BUqZ5HQx8KV6tN4LGNTpw491TnD9HrQEdWpHGdfnUttbJshSBatww9YZRB75GtWiAt7rzut1zNRJvaCqH6XWsXjepSzaZwrXCCibixUwW4n7qRt9B9tEfor/i6D5vXoexYVBCKFHJQAPcKTzGeNXNbtFBZbnbjZVAj0a7YbfafxvW/wC+uh6J9rHenvvp/dV07b6R2sKma4xk+yg9pvDgO06VBMd6VL5P2aog7ZY+8kD4UD5Q3kpqDQyzi2DHuoqvod2md6oO+8PKlE9CO0DvNkd9w+S1Jtn+lXEZvtES4P4ZVvCJHwqSv6RLCqrOmIRTAlrcAT25tfCd1c2Zp7opPT54zRbf2VaN6A8af2lgfzN/bWVd1vE5lDK0ggEHmDqDW6tSNIaKVt76SU12DVihdjdWstYldRXLkk66Ugy04vU2apUIR0iYrYYqPaIUnkDJ+QIoBsS1v56fTzqb7fwE4NhGohz7xPwJqLbKtQ0cwD8T9KIFARlSbDW9BTjq6Sw5pYNQlGFtLeoo4BQXDe2O+jVVuRLKqvpztm8MRctdeQmZQLQkeqUVwSQIIzHdM9kValVN6SVC4smVEraaCvrGM6GGj1RA1BInTfFLz3tWp6SGmeiO34QfZ9lnFqLZdWa4txlstdIIKETowX1X0EawddIJcYLJvV1Ov7HC2o1AHtgMdJB3SSu7dTLot0zXBJdRrbvmYMuUxGmU7x2Ctv08csGFlieJZ0GbvyID2b91VtMe0WU9M3U9VwY2xff+0UtYW45ULnYsdAb5AI9ZY+yJAgwSew6AHRjtnorew+HxDvkCu9tlVXdipBuDXMoHs3AOPsyaHXumGIb9RB33Lzdu7PHhEU0x3SnFXLXVM6C3/gW2oHPfvHvqXSMogWgj02pL2ucAKIPnKtLodi+swNg8kyn+QlPkBW6ZdCMP1eDtjNmzevuiMwBI385rKYZ9IWNOB1XV7lFxSi0itKCrkulEPKlBSFndSy7q4rkjiKTw6ZnUctT4ffFd4jeK3s72j3edd2Upzti7lw90/wABHv8AV86g2Cf7VY4Ajz86mPST/dbvcP6lqE7L/Sr3/SuZwgdypTb3AinNM8F7NOX3CpKkJfBn7Re8UboJgv0i99HKrdyjWqg3T3Y1y+g6tbbEEglgJCkq0qT7JlfcTU5oPtTcaBzdwoq7TyuhkD28hU9i+jGJBJgdwg/I0LuFlMMpmrVub6jfSvhSr4QBhbkHqT3up4B/0oUbxOgUz20T2X0YuXWBZWjuohsLeasTYnsiijiHJVWq18n0twnWytmi3aVAICgADkBWUTSsppYhN5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23888"/>
            <a:ext cx="1419225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" name="Rectangle 2" descr="Gazete kağıdı"/>
          <p:cNvSpPr txBox="1">
            <a:spLocks noChangeArrowheads="1"/>
          </p:cNvSpPr>
          <p:nvPr/>
        </p:nvSpPr>
        <p:spPr>
          <a:xfrm>
            <a:off x="468313" y="1844675"/>
            <a:ext cx="5616575" cy="46355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tr-TR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Elektrik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tr-TR" sz="2400" dirty="0">
              <a:cs typeface="Times New Roman" pitchFamily="18" charset="0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 2"/>
              <a:buChar char=""/>
              <a:defRPr/>
            </a:pPr>
            <a:r>
              <a:rPr lang="tr-TR" sz="3300" dirty="0">
                <a:cs typeface="Times New Roman" pitchFamily="18" charset="0"/>
              </a:rPr>
              <a:t>Kullanılan el aletinin kablosu incelenmeli izolatörde bozulma olmamalıdır.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 2"/>
              <a:buChar char=""/>
              <a:defRPr/>
            </a:pPr>
            <a:r>
              <a:rPr lang="tr-TR" sz="3300" dirty="0">
                <a:cs typeface="Times New Roman" pitchFamily="18" charset="0"/>
              </a:rPr>
              <a:t>El aletleri topraklanmış olmalıdır.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 2"/>
              <a:buChar char=""/>
              <a:defRPr/>
            </a:pPr>
            <a:r>
              <a:rPr lang="tr-TR" sz="3300" dirty="0">
                <a:cs typeface="Times New Roman" pitchFamily="18" charset="0"/>
              </a:rPr>
              <a:t>Kapalı alanlar topraklanmış olmalıdır.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 2"/>
              <a:buChar char=""/>
              <a:defRPr/>
            </a:pPr>
            <a:r>
              <a:rPr lang="tr-TR" sz="3300" dirty="0">
                <a:cs typeface="Times New Roman" pitchFamily="18" charset="0"/>
              </a:rPr>
              <a:t>Hat üzerinde kaçak akım rölesi olmalıdır</a:t>
            </a:r>
            <a:r>
              <a:rPr lang="tr-TR" sz="4200" dirty="0">
                <a:cs typeface="Times New Roman" pitchFamily="18" charset="0"/>
              </a:rPr>
              <a:t>.</a:t>
            </a:r>
          </a:p>
        </p:txBody>
      </p:sp>
      <p:pic>
        <p:nvPicPr>
          <p:cNvPr id="37892" name="Picture 2" descr="http://images.pennnet.com/articles/up/thm/th_controlling-0809-0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988" y="1720850"/>
            <a:ext cx="23368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http://www.tprco.com/pics/ventilator/electri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75" y="5459413"/>
            <a:ext cx="21431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İçin Gerekli Hazırlıklar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67BA0-82ED-4AE2-84B8-8ED952FC6C42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08963" cy="4654550"/>
          </a:xfr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Ekipman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Sürekli gaz okuyucu cihaz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İletişim araçları (test edilmesi)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Tüm elektrik ekipmanının kapalı alan için uygunluğu 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Kıvılcım çıkartmayan aletler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Aydınlatma (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proff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İkaz işaretleri / uyarılar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Yangın söndürücü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Bariyerler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İçin Gerekli Hazırlıklar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471BD-178A-4542-A5A8-60344BE453E6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137525" cy="4679950"/>
          </a:xfr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Kurtarma / Kurtarma ekipmanları 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Kurtarma prosedürü geliştirilmesi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Solunum cihazı ( test edilmesi) 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Sedye ( uygun tip)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Eğitilmiş kurtarmacılar – hazır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Oksijen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resusitatör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cihazı 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Halat / kurtarma ekipmanları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Acil durum çıkartma sistemi 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İletişim kablosu / hareketsizlik algılayıcı cihaz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Çift yönlü telsiz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İletişim metotları test edilmesi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İçin Gerekli Hazırlıklar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2DA48-D97F-48AA-91E1-9B7E14F6ADED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4176713" cy="4175125"/>
          </a:xfr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Atmosferin test edilmesi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Yetkili gaz test edicisi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Test cihazı kalibrasyonu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Uygun gazların test edilmesi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Giriş öncesi ve sürekli test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İçin Gerekli Hazırlıklar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4" name="Picture 8"/>
          <p:cNvPicPr>
            <a:picLocks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435600" y="1916113"/>
            <a:ext cx="337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7C65A-F651-43B5-82FC-388540772F04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ttp://www.oxypetrol.com/email/s_tor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563" y="1989138"/>
            <a:ext cx="25241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5256213" cy="4681537"/>
          </a:xfrm>
          <a:blipFill dpi="0" rotWithShape="1">
            <a:blip r:embed="rId4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4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Sıcak iş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Sabit yangın söndürme sistemleri faal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Seyyar yangın söndürme cihazları 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Suya bağlı ve hazır yangın hortumları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Yanıcı malzemeler temizlendi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Yangın battaniyesi hazır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Barikat yapıldı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Yukarıda sıcak iş var işareti </a:t>
            </a:r>
          </a:p>
          <a:p>
            <a:pPr marL="596646" indent="-51435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Aşağıdaki alan temizlendi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İçin Gerekli Hazırlıklar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084888" y="4365625"/>
          <a:ext cx="2817812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5" imgW="1647749" imgH="1456639" progId="">
                  <p:embed/>
                </p:oleObj>
              </mc:Choice>
              <mc:Fallback>
                <p:oleObj name="Clip" r:id="rId5" imgW="1647749" imgH="145663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365625"/>
                        <a:ext cx="2817812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409B4-D487-4427-9C39-439F60823969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3708400" y="1844675"/>
            <a:ext cx="5040313" cy="4679950"/>
          </a:xfr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sz="4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Koruyucu Donanım 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Kendi hava kaynağına sahip solunum cihazı 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Filtre tipi solunum cihazı 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Koruyucu elbise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El koruması 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Paraşüt tipi emniyet kemeri 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Göz / yüz koruması (gözlük , kapalı gözlük, yüz kalkanı) 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Baret 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Ayak koruması 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İşitme koruması</a:t>
            </a:r>
          </a:p>
          <a:p>
            <a:pPr marL="360363" indent="-279400" eaLnBrk="1" fontAlgn="auto" hangingPunct="1">
              <a:spcAft>
                <a:spcPts val="0"/>
              </a:spcAft>
              <a:buClr>
                <a:srgbClr val="FF0000"/>
              </a:buClr>
              <a:buSzPct val="115000"/>
              <a:buFont typeface="+mj-lt"/>
              <a:buAutoNum type="arabicPeriod"/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Yaşam hattı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İçin Gerekli Hazırlıklar</a:t>
            </a:r>
            <a:endParaRPr lang="tr-T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8" name="Picture 7" descr="UH-MSRS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60575"/>
            <a:ext cx="3228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32DE2-A33D-4FD9-95EB-553956702620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dcis.ca/store/images/FP6600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943100"/>
            <a:ext cx="34385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33388" y="1712913"/>
            <a:ext cx="5075237" cy="5145087"/>
          </a:xfr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Kapalı alanlara girmeden önce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Testlerin doğru yapıldığından ve hiçbir tehlikenin kalmadığından emin olun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Acil durum ve kurtarma ekipmanlarınızı hazırlayın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Ekipmanların kullanımı ile ilgili eğitimlerinizi tamamlayın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Düşmeyi durdurma sistemi ekipmanlarını kontrol edin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Yaşam hatlarını kontrol edin.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KKE’lerinizi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giyin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Yürüme yollarındaki kapalı alanlarda kapağın etrafına barikat yapın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Kurtarma işlemini gerçekleştirmek için kapalı alan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girişine üç ayak veya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kurtarma ekipmanlarını yerleştirin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chemeClr val="accent5">
              <a:lumMod val="50000"/>
            </a:schemeClr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Alana Girmeden Önce</a:t>
            </a:r>
            <a:endParaRPr lang="tr-T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03F5A-5F4C-499A-99F2-8139F51C758E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5256212" cy="4824412"/>
          </a:xfr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3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 izni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Ø"/>
              <a:defRPr/>
            </a:pPr>
            <a:r>
              <a:rPr lang="tr-TR" sz="2400" dirty="0"/>
              <a:t>İlgili </a:t>
            </a:r>
            <a:r>
              <a:rPr lang="tr-TR" sz="2400" dirty="0" smtClean="0"/>
              <a:t>nezaretçi kapalı alan tehlikelerini ve kontrol tedbirlerini bilmeli</a:t>
            </a:r>
            <a:endParaRPr lang="tr-TR" sz="24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Ø"/>
              <a:defRPr/>
            </a:pPr>
            <a:r>
              <a:rPr lang="tr-TR" sz="2400" dirty="0" smtClean="0"/>
              <a:t>Gerekli </a:t>
            </a:r>
            <a:r>
              <a:rPr lang="tr-TR" sz="2400" dirty="0"/>
              <a:t>atmosferik ve diğer testler yapılmalı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Ø"/>
              <a:defRPr/>
            </a:pPr>
            <a:r>
              <a:rPr lang="tr-TR" sz="2400" dirty="0"/>
              <a:t>Sıfır enerji sağlanmalı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Ø"/>
              <a:defRPr/>
            </a:pPr>
            <a:r>
              <a:rPr lang="tr-TR" sz="2400" dirty="0" smtClean="0"/>
              <a:t>Risk değerlendirmesi yapılmalı</a:t>
            </a:r>
            <a:endParaRPr lang="tr-TR" sz="24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Ø"/>
              <a:defRPr/>
            </a:pPr>
            <a:r>
              <a:rPr lang="tr-TR" sz="2400" dirty="0"/>
              <a:t>Yetkisiz kişilerin kapalı alana girmesine müsaade </a:t>
            </a:r>
            <a:r>
              <a:rPr lang="tr-TR" sz="2400" dirty="0" smtClean="0"/>
              <a:t>edilmemeli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Ø"/>
              <a:defRPr/>
            </a:pPr>
            <a:r>
              <a:rPr lang="tr-TR" sz="2400" dirty="0" smtClean="0"/>
              <a:t>Kaza </a:t>
            </a:r>
            <a:r>
              <a:rPr lang="tr-TR" sz="2400" dirty="0"/>
              <a:t>durumunda kurtarma planını oluşturmuş olmalı.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Ø"/>
              <a:defRPr/>
            </a:pPr>
            <a:r>
              <a:rPr lang="tr-TR" sz="2400" dirty="0"/>
              <a:t>Acil durumda ve işe ara verildiğinde giriş iznini iptal etmeli. </a:t>
            </a:r>
            <a:endParaRPr lang="tr-TR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Ø"/>
              <a:defRPr/>
            </a:pPr>
            <a:r>
              <a:rPr lang="tr-TR" sz="2400" dirty="0" smtClean="0"/>
              <a:t>Devamında </a:t>
            </a:r>
            <a:r>
              <a:rPr lang="tr-TR" sz="2400" dirty="0"/>
              <a:t>testleri tekrar yapmalı</a:t>
            </a: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chemeClr val="accent5">
              <a:lumMod val="50000"/>
            </a:schemeClr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Alana Girmeden Önce</a:t>
            </a:r>
            <a:endParaRPr lang="tr-T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200" y="1773238"/>
            <a:ext cx="2941638" cy="469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0BD29-DCB9-4128-88BE-4CB69A1AC99C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4675"/>
            <a:ext cx="3600450" cy="4614863"/>
          </a:xfrm>
          <a:ln w="28575">
            <a:solidFill>
              <a:srgbClr val="C00000"/>
            </a:solidFill>
          </a:ln>
        </p:spPr>
      </p:pic>
      <p:sp>
        <p:nvSpPr>
          <p:cNvPr id="45059" name="Rectangle 3" descr="Gazete kağıdı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844675"/>
            <a:ext cx="4032250" cy="4608513"/>
          </a:xfr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/>
            <a:endParaRPr lang="tr-TR" sz="2800" b="1" smtClean="0">
              <a:latin typeface="Tahoma" pitchFamily="34" charset="0"/>
            </a:endParaRPr>
          </a:p>
          <a:p>
            <a:pPr eaLnBrk="1" hangingPunct="1"/>
            <a:r>
              <a:rPr lang="tr-TR" sz="2800" b="1" smtClean="0">
                <a:latin typeface="Tahoma" pitchFamily="34" charset="0"/>
              </a:rPr>
              <a:t>Kapalı alanlarda çalışma gerektiğinde çalışan; amir tarafından yapacağı iş ve kapalı alandaki tehlikeler konusunda eğitilecektir.</a:t>
            </a:r>
          </a:p>
          <a:p>
            <a:pPr eaLnBrk="1" hangingPunct="1"/>
            <a:endParaRPr lang="en-US" sz="2800" b="1" smtClean="0">
              <a:latin typeface="Tahoma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6F84E-B80F-4E25-9CE7-539E2CA27E7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87338" y="6207125"/>
            <a:ext cx="8677275" cy="4619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>
                <a:solidFill>
                  <a:schemeClr val="bg1"/>
                </a:solidFill>
                <a:latin typeface="Times New Roman" pitchFamily="18" charset="0"/>
              </a:rPr>
              <a:t>Kapalı alanda yapılacak çalışmalar minimum </a:t>
            </a:r>
            <a:r>
              <a:rPr lang="tr-TR" sz="2400" b="1" u="sng">
                <a:solidFill>
                  <a:schemeClr val="bg1"/>
                </a:solidFill>
                <a:latin typeface="Times New Roman" pitchFamily="18" charset="0"/>
              </a:rPr>
              <a:t>iki kişiyle </a:t>
            </a:r>
            <a:r>
              <a:rPr lang="tr-TR" sz="2400" b="1" i="1">
                <a:solidFill>
                  <a:schemeClr val="bg1"/>
                </a:solidFill>
                <a:latin typeface="Times New Roman" pitchFamily="18" charset="0"/>
              </a:rPr>
              <a:t>yapılır.</a:t>
            </a:r>
            <a:endParaRPr lang="en-US" sz="24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  <a:solidFill>
            <a:srgbClr val="C00000"/>
          </a:solidFill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33845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700213"/>
            <a:ext cx="3384550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E46DF-24AA-48C4-B5D3-06880B34FA1B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6000" b="1" smtClean="0"/>
              <a:t>Kapalı Alan Nedir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dirty="0" smtClean="0">
                <a:solidFill>
                  <a:srgbClr val="FF3300"/>
                </a:solidFill>
              </a:rPr>
              <a:t>Kapalı alan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>
                <a:solidFill>
                  <a:srgbClr val="000066"/>
                </a:solidFill>
              </a:rPr>
              <a:t>Aşağıdaki özelliklerden bir ya da birkaçını karşılayan yer : </a:t>
            </a:r>
          </a:p>
          <a:p>
            <a:pPr marL="914400" lvl="1" indent="-457200"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Tehlikeli atmosfer içerir (ve içerme potansiyeli vardır)</a:t>
            </a:r>
            <a:r>
              <a:rPr lang="en-US" dirty="0" smtClean="0"/>
              <a:t>,</a:t>
            </a:r>
            <a:endParaRPr lang="tr-TR" dirty="0" smtClean="0"/>
          </a:p>
          <a:p>
            <a:pPr marL="914400" lvl="1" indent="-457200"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İçeri gireni, gömebilecek / içine çekebilecek malzeme içerir</a:t>
            </a:r>
            <a:r>
              <a:rPr lang="en-US" dirty="0" smtClean="0"/>
              <a:t>,</a:t>
            </a:r>
            <a:endParaRPr lang="tr-TR" dirty="0" smtClean="0"/>
          </a:p>
          <a:p>
            <a:pPr marL="914400" lvl="1" indent="-457200"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İçeri giren kişinin sıkışmasına neden olan bir içi yapısı vardır, </a:t>
            </a:r>
          </a:p>
          <a:p>
            <a:pPr marL="914400" lvl="1" indent="-457200"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Diğer ciddi sağlık ve iş güvenliği tehlikeleri içeren</a:t>
            </a:r>
            <a:r>
              <a:rPr lang="en-US" dirty="0" smtClean="0"/>
              <a:t>, </a:t>
            </a:r>
            <a:endParaRPr lang="tr-TR" dirty="0" smtClean="0"/>
          </a:p>
          <a:p>
            <a:pPr marL="914400" lvl="1" indent="-457200" eaLnBrk="1" fontAlgn="auto" hangingPunct="1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İçerisinde insan bulunması için dizayn edilmemiş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74672-5B45-4085-9BB2-1FB70FAC4DA4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73238"/>
            <a:ext cx="3527425" cy="4256087"/>
          </a:xfrm>
          <a:ln w="28575">
            <a:solidFill>
              <a:srgbClr val="C00000"/>
            </a:solidFill>
          </a:ln>
        </p:spPr>
      </p:pic>
      <p:sp>
        <p:nvSpPr>
          <p:cNvPr id="47107" name="Rectangle 3" descr="Gazete kağıdı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6237288"/>
            <a:ext cx="8280400" cy="549275"/>
          </a:xfrm>
          <a:solidFill>
            <a:srgbClr val="C00000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2800" b="1" smtClean="0">
                <a:solidFill>
                  <a:schemeClr val="bg1"/>
                </a:solidFill>
                <a:latin typeface="Tahoma" pitchFamily="34" charset="0"/>
              </a:rPr>
              <a:t>Gözcüler çalışanların yaşamla olan bağıdır.</a:t>
            </a:r>
            <a:endParaRPr lang="en-US" sz="2800" b="1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9" name="Picture 8" descr="skedc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28788"/>
            <a:ext cx="3783013" cy="43640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4D696-3476-4E14-9D10-E226B39007F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628775"/>
          <a:ext cx="3887788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 Document" r:id="rId3" imgW="4069873" imgH="2389068" progId="">
                  <p:embed/>
                </p:oleObj>
              </mc:Choice>
              <mc:Fallback>
                <p:oleObj name="Image Document" r:id="rId3" imgW="4069873" imgH="238906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3887788" cy="48879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 descr="Gazete kağıdı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105275" cy="4751387"/>
          </a:xfr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3200" smtClean="0">
                <a:latin typeface="Tahoma" pitchFamily="34" charset="0"/>
              </a:rPr>
              <a:t>	Gözcü başka bir gözcü sorumluluğu alana dek operasyonu kapalı alanın dışından takip eder ve çalışan ile sürekli kontak halinde olurlar.</a:t>
            </a:r>
            <a:endParaRPr lang="en-US" sz="3200" smtClean="0">
              <a:latin typeface="Tahoma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F76CC-3EBB-439E-BB10-4BAAD7F170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89138"/>
            <a:ext cx="3759200" cy="4114800"/>
          </a:xfrm>
          <a:ln w="28575">
            <a:solidFill>
              <a:srgbClr val="C00000"/>
            </a:solidFill>
          </a:ln>
        </p:spPr>
      </p:pic>
      <p:sp>
        <p:nvSpPr>
          <p:cNvPr id="48131" name="Rectangle 3" descr="Gazete kağıdı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989138"/>
            <a:ext cx="3409950" cy="4186237"/>
          </a:xfr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/>
            <a:endParaRPr lang="tr-TR" sz="3200" smtClean="0">
              <a:latin typeface="Tahom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r-TR" sz="3200" smtClean="0">
                <a:latin typeface="Tahoma" pitchFamily="34" charset="0"/>
              </a:rPr>
              <a:t>	Tehlike durumunda çalışanları dışarı çıkmaları konusunda uyarırlar.</a:t>
            </a:r>
            <a:endParaRPr lang="en-US" sz="3200" smtClean="0">
              <a:latin typeface="Tahoma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D7B05-AC27-4200-9D43-54EC3B8C890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 descr="Gazete kağıdı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805488"/>
            <a:ext cx="7848600" cy="863600"/>
          </a:xfr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2800" smtClean="0">
                <a:solidFill>
                  <a:schemeClr val="bg1"/>
                </a:solidFill>
                <a:latin typeface="Tahoma" pitchFamily="34" charset="0"/>
              </a:rPr>
              <a:t>	Bir kaza durumunda ancak kapalı alan bölgesinden yardım çağırmak için ayrılabilirler.</a:t>
            </a:r>
            <a:endParaRPr lang="en-US" sz="28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8" descr="confinedop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1771650"/>
            <a:ext cx="7177087" cy="381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82C2B-B447-4A74-BD23-D69B20464F3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 descr="Gazete kağıdı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916113"/>
            <a:ext cx="3744913" cy="4114800"/>
          </a:xfr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/>
            <a:endParaRPr lang="tr-TR" sz="2800" smtClean="0">
              <a:latin typeface="Tahoma" pitchFamily="34" charset="0"/>
            </a:endParaRPr>
          </a:p>
          <a:p>
            <a:pPr eaLnBrk="1" hangingPunct="1">
              <a:buClr>
                <a:srgbClr val="C00000"/>
              </a:buClr>
              <a:buSzPct val="115000"/>
            </a:pPr>
            <a:r>
              <a:rPr lang="tr-TR" sz="2800" smtClean="0">
                <a:latin typeface="Tahoma" pitchFamily="34" charset="0"/>
              </a:rPr>
              <a:t>Gözcü hiçbir zaman kapalı alana girmeyecektir.</a:t>
            </a:r>
          </a:p>
          <a:p>
            <a:pPr eaLnBrk="1" hangingPunct="1">
              <a:buClr>
                <a:srgbClr val="C00000"/>
              </a:buClr>
              <a:buSzPct val="115000"/>
            </a:pPr>
            <a:r>
              <a:rPr lang="tr-TR" sz="2800" smtClean="0">
                <a:latin typeface="Tahoma" pitchFamily="34" charset="0"/>
              </a:rPr>
              <a:t>Kapalı alana yetkisiz kişinin girmesine müsaade etmeyecektir.</a:t>
            </a:r>
            <a:endParaRPr lang="en-US" sz="2800" smtClean="0">
              <a:latin typeface="Tahoma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2133600"/>
            <a:ext cx="4505325" cy="3816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54315-7C6E-4222-8E22-3CAB2832E6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39925"/>
            <a:ext cx="3600450" cy="4297363"/>
          </a:xfrm>
          <a:ln w="28575">
            <a:solidFill>
              <a:srgbClr val="C00000">
                <a:alpha val="98822"/>
              </a:srgbClr>
            </a:solidFill>
          </a:ln>
        </p:spPr>
      </p:pic>
      <p:sp>
        <p:nvSpPr>
          <p:cNvPr id="51203" name="Rectangle 3" descr="Gazete kağıdı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989138"/>
            <a:ext cx="3803650" cy="4319587"/>
          </a:xfr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3200" smtClean="0">
                <a:latin typeface="Tahoma" pitchFamily="34" charset="0"/>
              </a:rPr>
              <a:t>	Kapalı alandaki atmosferik ve diğer tehlikeler ortadan kaldırılmadan kapalı alanda çalışma yapılmamalıdır.</a:t>
            </a:r>
            <a:endParaRPr lang="en-US" sz="3200" smtClean="0">
              <a:latin typeface="Tahoma" pitchFamily="34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52AFC-4ED9-4CD4-A40D-A3DB41BDB3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3527425" cy="4321175"/>
          </a:xfrm>
          <a:ln w="28575">
            <a:solidFill>
              <a:srgbClr val="C00000"/>
            </a:solidFill>
          </a:ln>
        </p:spPr>
      </p:pic>
      <p:sp>
        <p:nvSpPr>
          <p:cNvPr id="83971" name="Rectangle 3" descr="Gazete kağıdı"/>
          <p:cNvSpPr>
            <a:spLocks noGrp="1" noChangeArrowheads="1"/>
          </p:cNvSpPr>
          <p:nvPr>
            <p:ph type="body" sz="half" idx="2"/>
          </p:nvPr>
        </p:nvSpPr>
        <p:spPr>
          <a:xfrm>
            <a:off x="4484688" y="1843088"/>
            <a:ext cx="4264025" cy="4538662"/>
          </a:xfr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	Giriş nezaretçisi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r>
              <a:rPr lang="tr-TR" sz="2200" dirty="0">
                <a:latin typeface="Tahoma" pitchFamily="34" charset="0"/>
              </a:rPr>
              <a:t>Karşılaşılabilecek tehlikeleri </a:t>
            </a:r>
            <a:r>
              <a:rPr lang="tr-TR" sz="2200" dirty="0" smtClean="0">
                <a:latin typeface="Tahoma" pitchFamily="34" charset="0"/>
              </a:rPr>
              <a:t>ve bunların emarelerini </a:t>
            </a:r>
            <a:r>
              <a:rPr lang="tr-TR" sz="2200" dirty="0">
                <a:latin typeface="Tahoma" pitchFamily="34" charset="0"/>
              </a:rPr>
              <a:t>bilmelidir.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r>
              <a:rPr lang="tr-TR" sz="2200" dirty="0">
                <a:latin typeface="Tahoma" pitchFamily="34" charset="0"/>
              </a:rPr>
              <a:t>Bütün testlerin doğru yapıldığından emin olmak için izin formunu kontrol etmelidir.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r>
              <a:rPr lang="tr-TR" sz="2200" dirty="0">
                <a:latin typeface="Tahoma" pitchFamily="34" charset="0"/>
              </a:rPr>
              <a:t>İzin kağıdını imzalamadan ve giriş izni vermeden bütün prosedürlerin doğru takip edildiğinden emin olmalıdır</a:t>
            </a:r>
            <a:r>
              <a:rPr lang="tr-TR" sz="2200" dirty="0" smtClean="0">
                <a:latin typeface="Tahoma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r>
              <a:rPr lang="tr-TR" sz="2200" dirty="0" smtClean="0">
                <a:latin typeface="Tahoma" pitchFamily="34" charset="0"/>
              </a:rPr>
              <a:t>Yetkisiz olarak kapalı alana girmeye çalışanları oradan uzaklaştırmalıdır.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09767-1EAB-4135-93D3-EC469A0F8F9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 Çalışırken</a:t>
            </a:r>
            <a:endParaRPr lang="tr-T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 descr="Gazete kağıdı"/>
          <p:cNvSpPr txBox="1">
            <a:spLocks noChangeArrowheads="1"/>
          </p:cNvSpPr>
          <p:nvPr/>
        </p:nvSpPr>
        <p:spPr>
          <a:xfrm>
            <a:off x="4067175" y="1843088"/>
            <a:ext cx="4681538" cy="46815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/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	Giriş nezaretçisi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r>
              <a:rPr lang="tr-TR" sz="2400" dirty="0">
                <a:latin typeface="Tahoma" pitchFamily="34" charset="0"/>
              </a:rPr>
              <a:t>İznin gerektirdiği, kabul edilebilir uygun giriş koşulları olmalıdır.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r>
              <a:rPr lang="tr-TR" sz="2400" dirty="0">
                <a:latin typeface="Tahoma" pitchFamily="34" charset="0"/>
              </a:rPr>
              <a:t>Operasyon tamamlandığında veya acil durum nedeniyle bırakıldığında giriş iznini iptal etmelidir.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r>
              <a:rPr lang="tr-TR" sz="2400" dirty="0">
                <a:latin typeface="Tahoma" pitchFamily="34" charset="0"/>
              </a:rPr>
              <a:t>İşin sorumluluğunu bir başka nezaretçiye devredeceği zaman koşulların tatmin edici olduğundan emin olmalıdır.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endParaRPr lang="en-US" sz="2200" dirty="0">
              <a:latin typeface="Tahoma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15000"/>
              <a:buFont typeface="Wingdings 2"/>
              <a:buChar char=""/>
              <a:defRPr/>
            </a:pPr>
            <a:endParaRPr lang="tr-TR" sz="2200" dirty="0">
              <a:latin typeface="Tahoma" pitchFamily="34" charset="0"/>
              <a:cs typeface="+mn-cs"/>
            </a:endParaRPr>
          </a:p>
        </p:txBody>
      </p:sp>
      <p:pic>
        <p:nvPicPr>
          <p:cNvPr id="532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922463"/>
            <a:ext cx="3048000" cy="2133600"/>
          </a:xfrm>
          <a:ln w="28575">
            <a:solidFill>
              <a:srgbClr val="0000CC"/>
            </a:solidFill>
          </a:ln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459288"/>
            <a:ext cx="3097212" cy="20653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BF51-EE52-4D71-831F-5BF6DF4CC4F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imge &quot;Yok&quot;"/>
          <p:cNvSpPr/>
          <p:nvPr/>
        </p:nvSpPr>
        <p:spPr>
          <a:xfrm>
            <a:off x="971550" y="0"/>
            <a:ext cx="7345363" cy="6597650"/>
          </a:xfrm>
          <a:prstGeom prst="noSmoking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11188" y="476250"/>
            <a:ext cx="8075612" cy="59055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Kapalı alanlarda; </a:t>
            </a:r>
          </a:p>
          <a:p>
            <a:pPr marL="742950" indent="-742950" algn="ctr">
              <a:spcBef>
                <a:spcPct val="50000"/>
              </a:spcBef>
              <a:buFontTx/>
              <a:buAutoNum type="arabicPeriod"/>
              <a:defRPr/>
            </a:pPr>
            <a:r>
              <a:rPr lang="tr-TR" sz="4800" dirty="0">
                <a:latin typeface="Times New Roman" pitchFamily="18" charset="0"/>
              </a:rPr>
              <a:t>İzin almadan         </a:t>
            </a:r>
          </a:p>
          <a:p>
            <a:pPr marL="742950" indent="-742950" algn="ctr">
              <a:spcBef>
                <a:spcPct val="50000"/>
              </a:spcBef>
              <a:buFontTx/>
              <a:buAutoNum type="arabicPeriod"/>
              <a:defRPr/>
            </a:pPr>
            <a:r>
              <a:rPr lang="tr-TR" sz="4800" dirty="0">
                <a:latin typeface="Times New Roman" pitchFamily="18" charset="0"/>
              </a:rPr>
              <a:t>Gözcü bulundurmadan</a:t>
            </a:r>
          </a:p>
          <a:p>
            <a:pPr marL="742950" indent="-742950" algn="ctr">
              <a:spcBef>
                <a:spcPct val="50000"/>
              </a:spcBef>
              <a:buFontTx/>
              <a:buAutoNum type="arabicPeriod"/>
              <a:defRPr/>
            </a:pPr>
            <a:r>
              <a:rPr lang="tr-TR" sz="4800" dirty="0">
                <a:latin typeface="Times New Roman" pitchFamily="18" charset="0"/>
              </a:rPr>
              <a:t>İzin formu doldurmadan </a:t>
            </a:r>
          </a:p>
          <a:p>
            <a:pPr marL="742950" indent="-742950" algn="ctr">
              <a:spcBef>
                <a:spcPct val="50000"/>
              </a:spcBef>
              <a:defRPr/>
            </a:pPr>
            <a:r>
              <a:rPr lang="tr-TR" sz="5400" b="1" dirty="0">
                <a:latin typeface="Times New Roman" pitchFamily="18" charset="0"/>
              </a:rPr>
              <a:t>çalışmak yasaktır…</a:t>
            </a:r>
            <a:endParaRPr lang="en-US" sz="5400" b="1" dirty="0">
              <a:latin typeface="Times New Roman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DCB10-367B-4198-B8E8-9DA91E4CF4D2}" type="slidenum">
              <a:rPr lang="tr-TR" smtClean="0"/>
              <a:pPr>
                <a:defRPr/>
              </a:pPr>
              <a:t>48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908050"/>
            <a:ext cx="82645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Giriş İzin Formu</a:t>
            </a:r>
            <a:endParaRPr lang="tr-TR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746BA-C356-4AB8-9040-311B18DFA261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sz="6000" b="1" smtClean="0"/>
              <a:t>Nereler Kapalı Alandır</a:t>
            </a:r>
          </a:p>
        </p:txBody>
      </p:sp>
      <p:sp>
        <p:nvSpPr>
          <p:cNvPr id="4" name="Rectangle 3" descr="Newsprint"/>
          <p:cNvSpPr txBox="1">
            <a:spLocks noChangeArrowheads="1"/>
          </p:cNvSpPr>
          <p:nvPr/>
        </p:nvSpPr>
        <p:spPr>
          <a:xfrm>
            <a:off x="992188" y="1773238"/>
            <a:ext cx="3411537" cy="460851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19100" indent="-4191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Wingdings" pitchFamily="2" charset="2"/>
              <a:buChar char="q"/>
              <a:defRPr/>
            </a:pPr>
            <a:r>
              <a:rPr lang="tr-TR" sz="2800">
                <a:cs typeface="+mn-cs"/>
              </a:rPr>
              <a:t>Mazot Tankları</a:t>
            </a:r>
            <a:endParaRPr lang="en-US" sz="2800">
              <a:cs typeface="+mn-cs"/>
            </a:endParaRPr>
          </a:p>
          <a:p>
            <a:pPr marL="419100" indent="-4191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Wingdings" pitchFamily="2" charset="2"/>
              <a:buChar char="q"/>
              <a:defRPr/>
            </a:pPr>
            <a:r>
              <a:rPr lang="tr-TR" sz="2800">
                <a:cs typeface="+mn-cs"/>
              </a:rPr>
              <a:t>Rögarlar</a:t>
            </a:r>
            <a:endParaRPr lang="en-US" sz="2800">
              <a:cs typeface="+mn-cs"/>
            </a:endParaRPr>
          </a:p>
          <a:p>
            <a:pPr marL="419100" indent="-4191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Wingdings" pitchFamily="2" charset="2"/>
              <a:buChar char="q"/>
              <a:defRPr/>
            </a:pPr>
            <a:r>
              <a:rPr lang="tr-TR" sz="2800">
                <a:cs typeface="+mn-cs"/>
              </a:rPr>
              <a:t>Kazanlar</a:t>
            </a:r>
            <a:endParaRPr lang="en-US" sz="2800">
              <a:cs typeface="+mn-cs"/>
            </a:endParaRPr>
          </a:p>
          <a:p>
            <a:pPr marL="419100" indent="-4191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Wingdings" pitchFamily="2" charset="2"/>
              <a:buChar char="q"/>
              <a:defRPr/>
            </a:pPr>
            <a:r>
              <a:rPr lang="tr-TR" sz="2800">
                <a:cs typeface="+mn-cs"/>
              </a:rPr>
              <a:t>Pis su kanaları</a:t>
            </a:r>
            <a:endParaRPr lang="en-US" sz="2800">
              <a:cs typeface="+mn-cs"/>
            </a:endParaRPr>
          </a:p>
          <a:p>
            <a:pPr marL="419100" indent="-4191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Wingdings" pitchFamily="2" charset="2"/>
              <a:buChar char="q"/>
              <a:defRPr/>
            </a:pPr>
            <a:r>
              <a:rPr lang="tr-TR" sz="2800">
                <a:cs typeface="+mn-cs"/>
              </a:rPr>
              <a:t>Silolar</a:t>
            </a:r>
            <a:endParaRPr lang="en-US" sz="2800">
              <a:cs typeface="+mn-cs"/>
            </a:endParaRPr>
          </a:p>
          <a:p>
            <a:pPr marL="419100" indent="-4191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Wingdings" pitchFamily="2" charset="2"/>
              <a:buChar char="q"/>
              <a:defRPr/>
            </a:pPr>
            <a:r>
              <a:rPr lang="tr-TR" sz="2800">
                <a:cs typeface="+mn-cs"/>
              </a:rPr>
              <a:t>Besleme siloları</a:t>
            </a:r>
          </a:p>
          <a:p>
            <a:pPr marL="419100" indent="-4191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Wingdings" pitchFamily="2" charset="2"/>
              <a:buChar char="q"/>
              <a:defRPr/>
            </a:pPr>
            <a:r>
              <a:rPr lang="tr-TR" sz="2800">
                <a:cs typeface="+mn-cs"/>
              </a:rPr>
              <a:t>Değirmenler, kırıcılar</a:t>
            </a:r>
          </a:p>
          <a:p>
            <a:pPr marL="419100" indent="-419100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Wingdings" pitchFamily="2" charset="2"/>
              <a:buChar char="q"/>
              <a:defRPr/>
            </a:pPr>
            <a:r>
              <a:rPr lang="tr-TR" sz="2800">
                <a:cs typeface="+mn-cs"/>
              </a:rPr>
              <a:t>Mikserler</a:t>
            </a:r>
            <a:endParaRPr lang="en-AU" sz="2800" dirty="0">
              <a:cs typeface="+mn-cs"/>
            </a:endParaRPr>
          </a:p>
        </p:txBody>
      </p:sp>
      <p:sp>
        <p:nvSpPr>
          <p:cNvPr id="13316" name="Rectangle 4" descr="Newsprint"/>
          <p:cNvSpPr>
            <a:spLocks noChangeArrowheads="1"/>
          </p:cNvSpPr>
          <p:nvPr/>
        </p:nvSpPr>
        <p:spPr bwMode="auto">
          <a:xfrm>
            <a:off x="4418013" y="1773238"/>
            <a:ext cx="3683000" cy="46085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6575" indent="-536575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tr-TR" sz="2800"/>
              <a:t>Mahzenler kasalar</a:t>
            </a:r>
          </a:p>
          <a:p>
            <a:pPr marL="536575" indent="-536575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tr-TR" sz="2800"/>
              <a:t>Endüstriyel ocak veya fırınlar</a:t>
            </a:r>
            <a:endParaRPr lang="en-US" sz="2800"/>
          </a:p>
          <a:p>
            <a:pPr marL="536575" indent="-536575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tr-TR" sz="2800"/>
              <a:t>Borular</a:t>
            </a:r>
            <a:endParaRPr lang="en-US" sz="2800"/>
          </a:p>
          <a:p>
            <a:pPr marL="536575" indent="-536575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tr-TR" sz="2800"/>
              <a:t>Kuyular</a:t>
            </a:r>
            <a:endParaRPr lang="en-US" sz="2800"/>
          </a:p>
          <a:p>
            <a:pPr marL="536575" indent="-536575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tr-TR" sz="2800"/>
              <a:t>Tüneller</a:t>
            </a:r>
            <a:endParaRPr lang="en-US" sz="2800"/>
          </a:p>
          <a:p>
            <a:pPr marL="536575" indent="-536575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tr-TR" sz="2800"/>
              <a:t>Tüp kanallar</a:t>
            </a:r>
            <a:endParaRPr lang="en-US" sz="2800"/>
          </a:p>
          <a:p>
            <a:pPr marL="536575" indent="-536575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tr-TR" sz="2800"/>
              <a:t>Ambarlar </a:t>
            </a:r>
            <a:endParaRPr lang="en-US" sz="2800"/>
          </a:p>
          <a:p>
            <a:pPr marL="536575" indent="-536575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tr-TR" sz="2800"/>
              <a:t>Çukurlar</a:t>
            </a:r>
            <a:endParaRPr lang="en-AU" sz="280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C0E6C-D153-480E-8723-D3BE85E46124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35342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 Giriş İzin Formu</a:t>
            </a:r>
            <a:endParaRPr lang="tr-TR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EB213-E4F3-4EDF-8E36-BBA326A5EA04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4800" b="1" smtClean="0">
                <a:latin typeface="Arial" pitchFamily="34" charset="0"/>
              </a:rPr>
              <a:t>Kapalı alanlarda meydana </a:t>
            </a:r>
            <a:br>
              <a:rPr lang="tr-TR" sz="4800" b="1" smtClean="0">
                <a:latin typeface="Arial" pitchFamily="34" charset="0"/>
              </a:rPr>
            </a:br>
            <a:r>
              <a:rPr lang="tr-TR" sz="4800" b="1" smtClean="0">
                <a:latin typeface="Arial" pitchFamily="34" charset="0"/>
              </a:rPr>
              <a:t>gelen kazalar</a:t>
            </a:r>
            <a:endParaRPr lang="tr-TR" sz="4400" b="1" smtClean="0"/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4619625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Arial" pitchFamily="34" charset="0"/>
              </a:rPr>
              <a:t>Atmosferik tehlikeden kaynaklanan kazalar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Arial" pitchFamily="34" charset="0"/>
              </a:rPr>
              <a:t>Boğulma sonucu meydana gelen kazalar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Arial" pitchFamily="34" charset="0"/>
              </a:rPr>
              <a:t>Zehirleyici maddelerle temas ( sıvı, buhar)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Arial" pitchFamily="34" charset="0"/>
              </a:rPr>
              <a:t>Vücuda alınan darbeler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Arial" pitchFamily="34" charset="0"/>
              </a:rPr>
              <a:t>Elektrik çarpması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Arial" pitchFamily="34" charset="0"/>
              </a:rPr>
              <a:t>Yanıklar</a:t>
            </a:r>
          </a:p>
          <a:p>
            <a:pPr eaLnBrk="1" hangingPunct="1"/>
            <a:endParaRPr lang="tr-TR" sz="2800" smtClean="0"/>
          </a:p>
        </p:txBody>
      </p:sp>
      <p:pic>
        <p:nvPicPr>
          <p:cNvPr id="14340" name="Picture 2" descr="http://sbvfd.com/about/history/confined_space_resc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975" y="2171700"/>
            <a:ext cx="3886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3EAD3-2E96-4D3F-9814-7AC97010FCF1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tr-TR" sz="6000" b="1" smtClean="0"/>
              <a:t>Kapalı alandaki tehlikeler</a:t>
            </a:r>
            <a:endParaRPr lang="tr-TR" sz="5400" smtClean="0"/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>
          <a:xfrm>
            <a:off x="457200" y="1773238"/>
            <a:ext cx="5915025" cy="4389437"/>
          </a:xfrm>
        </p:spPr>
        <p:txBody>
          <a:bodyPr/>
          <a:lstStyle/>
          <a:p>
            <a:pPr marL="266700" lvl="1" indent="-51435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tr-TR" sz="2800" b="1" smtClean="0"/>
              <a:t>Atmosferik tehlikeler</a:t>
            </a:r>
          </a:p>
          <a:p>
            <a:pPr marL="266700" lvl="1" indent="-51435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tr-TR" sz="2800" b="1" smtClean="0"/>
              <a:t>Mekanik Tehlikeler</a:t>
            </a:r>
          </a:p>
          <a:p>
            <a:pPr marL="266700" lvl="1" indent="-514350"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tr-TR" sz="2800" b="1" smtClean="0"/>
              <a:t>Fiziksel tehlikeler;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Malzeme içine gömülmek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Elektrik 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Mekanik ekipman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Sıcaklık aşırılıkları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Görüş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Gürültü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Psikolojik tehlikeler 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Kaygan / ıslak yüzeyler </a:t>
            </a:r>
          </a:p>
          <a:p>
            <a:pPr marL="457200"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tr-TR" sz="2400" b="1" smtClean="0"/>
              <a:t>	Aydınlatma</a:t>
            </a:r>
          </a:p>
          <a:p>
            <a:pPr eaLnBrk="1" hangingPunct="1"/>
            <a:endParaRPr lang="tr-TR" sz="2800" smtClean="0"/>
          </a:p>
        </p:txBody>
      </p:sp>
      <p:pic>
        <p:nvPicPr>
          <p:cNvPr id="15364" name="Picture 2" descr="danger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0488" y="1628775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danger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221163"/>
            <a:ext cx="23050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186A-F364-41D2-A22F-03FF40BA051A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848600" cy="4679950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rgbClr val="3366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4400" b="1" smtClean="0">
                <a:solidFill>
                  <a:srgbClr val="0000CC"/>
                </a:solidFill>
              </a:rPr>
              <a:t>1. Atmosferik tehlikeler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tr-TR" sz="2800" smtClean="0"/>
              <a:t>Oksijensiz ortam havası ( %19,5 ) den az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tr-TR" sz="2800" smtClean="0"/>
              <a:t>Zengin oksijenli ortam ( % 22) ve daha fazla oksijen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tr-TR" sz="2800" smtClean="0"/>
              <a:t>Parlayıcı atmosfer (metan, karbon monoksit,hidrojen sülfit)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q"/>
            </a:pPr>
            <a:r>
              <a:rPr lang="tr-TR" sz="2800" smtClean="0"/>
              <a:t>Zehirli atmosfer ( kimyasal buharları, zehirli gazlar)</a:t>
            </a:r>
          </a:p>
        </p:txBody>
      </p:sp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519113" y="4762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tehlikeler</a:t>
            </a:r>
            <a:endParaRPr lang="tr-T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93E2D-5A54-4E20-84A6-76D04C2A7924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Gazete kağıdı"/>
          <p:cNvSpPr>
            <a:spLocks noGrp="1" noChangeArrowheads="1"/>
          </p:cNvSpPr>
          <p:nvPr>
            <p:ph type="body" idx="1"/>
          </p:nvPr>
        </p:nvSpPr>
        <p:spPr>
          <a:xfrm>
            <a:off x="684213" y="1538288"/>
            <a:ext cx="4751387" cy="4699000"/>
          </a:xfr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>
                <a:solidFill>
                  <a:srgbClr val="0000CC"/>
                </a:solidFill>
              </a:rPr>
              <a:t>Oksijen: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Normal çalışma sahasında bulunması gereken oksijen miktarı %19,5 ila %21 arasında olmalıdır. 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%19,5 oksijenin altında boğulma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sz="2800" smtClean="0">
                <a:latin typeface="Times New Roman" pitchFamily="18" charset="0"/>
                <a:cs typeface="Times New Roman" pitchFamily="18" charset="0"/>
              </a:rPr>
              <a:t>% 21 oksijenin üstünde de şiddetli kimyasal reaksiyon tehlikesi vardır.</a:t>
            </a:r>
          </a:p>
        </p:txBody>
      </p:sp>
      <p:grpSp>
        <p:nvGrpSpPr>
          <p:cNvPr id="17411" name="3 Grup"/>
          <p:cNvGrpSpPr>
            <a:grpSpLocks/>
          </p:cNvGrpSpPr>
          <p:nvPr/>
        </p:nvGrpSpPr>
        <p:grpSpPr bwMode="auto">
          <a:xfrm>
            <a:off x="5595938" y="1784350"/>
            <a:ext cx="3533775" cy="3760788"/>
            <a:chOff x="5842453" y="1363662"/>
            <a:chExt cx="3533775" cy="3759881"/>
          </a:xfrm>
        </p:grpSpPr>
        <p:pic>
          <p:nvPicPr>
            <p:cNvPr id="17415" name="4 Resi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2453" y="1363662"/>
              <a:ext cx="3533775" cy="3759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Dikdörtgen"/>
            <p:cNvSpPr/>
            <p:nvPr/>
          </p:nvSpPr>
          <p:spPr>
            <a:xfrm>
              <a:off x="7329940" y="1538245"/>
              <a:ext cx="1450975" cy="3920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/>
                <a:t>O2 zengin</a:t>
              </a:r>
            </a:p>
          </p:txBody>
        </p:sp>
        <p:sp>
          <p:nvSpPr>
            <p:cNvPr id="7" name="6 Dikdörtgen"/>
            <p:cNvSpPr/>
            <p:nvPr/>
          </p:nvSpPr>
          <p:spPr>
            <a:xfrm>
              <a:off x="7301365" y="4644234"/>
              <a:ext cx="1609725" cy="349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/>
                <a:t>O2 fakir</a:t>
              </a:r>
            </a:p>
          </p:txBody>
        </p:sp>
        <p:sp>
          <p:nvSpPr>
            <p:cNvPr id="8" name="7 Dikdörtgen"/>
            <p:cNvSpPr/>
            <p:nvPr/>
          </p:nvSpPr>
          <p:spPr>
            <a:xfrm>
              <a:off x="7301365" y="3628479"/>
              <a:ext cx="1843088" cy="899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/>
                <a:t>Girilebilecek en düşük seviye</a:t>
              </a:r>
            </a:p>
          </p:txBody>
        </p:sp>
        <p:sp>
          <p:nvSpPr>
            <p:cNvPr id="9" name="8 Dikdörtgen"/>
            <p:cNvSpPr/>
            <p:nvPr/>
          </p:nvSpPr>
          <p:spPr>
            <a:xfrm>
              <a:off x="8084003" y="2017554"/>
              <a:ext cx="1233487" cy="10601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000" dirty="0"/>
                <a:t>Güvenli O2 seviyesi</a:t>
              </a:r>
            </a:p>
          </p:txBody>
        </p:sp>
      </p:grp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519113" y="1889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Kapalı Alandaki Atmosferik Tehlikeler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6E7B7-413F-43BE-8570-FC83B24B0119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654</TotalTime>
  <Words>1587</Words>
  <Application>Microsoft Office PowerPoint</Application>
  <PresentationFormat>Ekran Gösterisi (4:3)</PresentationFormat>
  <Paragraphs>399</Paragraphs>
  <Slides>50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50</vt:i4>
      </vt:variant>
    </vt:vector>
  </HeadingPairs>
  <TitlesOfParts>
    <vt:vector size="53" baseType="lpstr">
      <vt:lpstr>Akış</vt:lpstr>
      <vt:lpstr>Clip</vt:lpstr>
      <vt:lpstr>Image Document</vt:lpstr>
      <vt:lpstr>PowerPoint Sunusu</vt:lpstr>
      <vt:lpstr>İçindekiler</vt:lpstr>
      <vt:lpstr>Yasal Mevzuat</vt:lpstr>
      <vt:lpstr>Kapalı Alan Nedir</vt:lpstr>
      <vt:lpstr>Nereler Kapalı Alandır</vt:lpstr>
      <vt:lpstr>Kapalı alanlarda meydana  gelen kazalar</vt:lpstr>
      <vt:lpstr>Kapalı alandaki tehlikeler</vt:lpstr>
      <vt:lpstr>Kapalı alandaki tehlikeler</vt:lpstr>
      <vt:lpstr>Kapalı Alandaki Atmosferik Tehlikeler</vt:lpstr>
      <vt:lpstr>Kapalı Alandaki Atmosferik Tehlikeler</vt:lpstr>
      <vt:lpstr>Kapalı Alandaki Atmosferik Tehlikeler</vt:lpstr>
      <vt:lpstr>Kapalı Alandaki Atmosferik Tehlikeler</vt:lpstr>
      <vt:lpstr>Kapalı Alandaki Atmosferik Tehlikeler</vt:lpstr>
      <vt:lpstr>Kapalı Alandaki Atmosferik Tehlikeler</vt:lpstr>
      <vt:lpstr>Kapalı Alandaki Atmosferik Tehlikeler</vt:lpstr>
      <vt:lpstr>Kapalı Alandaki Atmosferik Tehlikeler</vt:lpstr>
      <vt:lpstr>Kapalı Alandaki Atmosferik Tehlikelerin Kontrol Edilmesi</vt:lpstr>
      <vt:lpstr>PowerPoint Sunusu</vt:lpstr>
      <vt:lpstr>PowerPoint Sunusu</vt:lpstr>
      <vt:lpstr>PowerPoint Sunusu</vt:lpstr>
      <vt:lpstr>2. Kapalı Alandaki Mekanik Tehlikeler</vt:lpstr>
      <vt:lpstr>3. Kapalı Alandaki Fiziksel Tehlikeler</vt:lpstr>
      <vt:lpstr>3. Kapalı Alandaki Fiziksel Tehlikeler</vt:lpstr>
      <vt:lpstr>3. Kapalı Alandaki Fiziksel Tehlikeler</vt:lpstr>
      <vt:lpstr>3. Kapalı Alandaki Fiziksel Tehlikeler</vt:lpstr>
      <vt:lpstr>3. Kapalı Alandaki Fiziksel Tehlikeler</vt:lpstr>
      <vt:lpstr>3. Kapalı Alandaki Fiziksel Tehlikeler</vt:lpstr>
      <vt:lpstr>Kapalı Alan İçin Gerekli Hazırlıklar</vt:lpstr>
      <vt:lpstr>Kapalı Alan İçin Gerekli Hazırlıklar</vt:lpstr>
      <vt:lpstr>Kapalı Alan İçin Gerekli Hazırlıklar</vt:lpstr>
      <vt:lpstr>Kapalı Alan İçin Gerekli Hazırlıklar</vt:lpstr>
      <vt:lpstr>Kapalı Alan İçin Gerekli Hazırlıklar</vt:lpstr>
      <vt:lpstr>Kapalı Alan İçin Gerekli Hazırlıklar</vt:lpstr>
      <vt:lpstr>Kapalı Alan İçin Gerekli Hazırlıklar</vt:lpstr>
      <vt:lpstr>Kapalı Alan İçin Gerekli Hazırlıklar</vt:lpstr>
      <vt:lpstr>Kapalı Alana Girmeden Önce</vt:lpstr>
      <vt:lpstr>Kapalı Alana Girmeden Önce</vt:lpstr>
      <vt:lpstr>Kapalı Alanda Çalışırken</vt:lpstr>
      <vt:lpstr>Kapalı Alanda Çalışırken</vt:lpstr>
      <vt:lpstr>Kapalı Alanda Çalışırken</vt:lpstr>
      <vt:lpstr>Kapalı Alanda Çalışırken</vt:lpstr>
      <vt:lpstr>Kapalı Alanda Çalışırken</vt:lpstr>
      <vt:lpstr>Kapalı Alanda Çalışırken</vt:lpstr>
      <vt:lpstr>Kapalı Alanda Çalışırken</vt:lpstr>
      <vt:lpstr>Kapalı Alanda Çalışırken</vt:lpstr>
      <vt:lpstr>Kapalı Alanda Çalışırken</vt:lpstr>
      <vt:lpstr>Kapalı Alanda Çalışırken</vt:lpstr>
      <vt:lpstr>PowerPoint Sunusu</vt:lpstr>
      <vt:lpstr>Kapalı Alan Giriş İzin Formu</vt:lpstr>
      <vt:lpstr>Kapalı Alan Giriş İzin Formu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GÜRÜLTÜ</dc:title>
  <dc:creator>casper</dc:creator>
  <cp:lastModifiedBy>Aykut Çakır</cp:lastModifiedBy>
  <cp:revision>105</cp:revision>
  <dcterms:created xsi:type="dcterms:W3CDTF">2011-01-17T19:59:34Z</dcterms:created>
  <dcterms:modified xsi:type="dcterms:W3CDTF">2021-02-07T13:53:27Z</dcterms:modified>
</cp:coreProperties>
</file>