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62" r:id="rId4"/>
    <p:sldId id="257" r:id="rId5"/>
    <p:sldId id="258" r:id="rId6"/>
    <p:sldId id="291"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3" r:id="rId21"/>
    <p:sldId id="275" r:id="rId22"/>
    <p:sldId id="276" r:id="rId23"/>
    <p:sldId id="294" r:id="rId24"/>
    <p:sldId id="290" r:id="rId25"/>
    <p:sldId id="277" r:id="rId26"/>
    <p:sldId id="278" r:id="rId27"/>
    <p:sldId id="292" r:id="rId28"/>
    <p:sldId id="279" r:id="rId29"/>
    <p:sldId id="280" r:id="rId30"/>
    <p:sldId id="281" r:id="rId31"/>
    <p:sldId id="282" r:id="rId32"/>
    <p:sldId id="283" r:id="rId33"/>
    <p:sldId id="284" r:id="rId34"/>
    <p:sldId id="285" r:id="rId35"/>
    <p:sldId id="286" r:id="rId36"/>
    <p:sldId id="287" r:id="rId37"/>
    <p:sldId id="295" r:id="rId38"/>
    <p:sldId id="288"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526AC8-BDC2-4996-9512-FAE989817E24}" type="datetimeFigureOut">
              <a:rPr lang="tr-TR" smtClean="0"/>
              <a:t>7.2.2021</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4641665-8DC2-4F49-800C-F02C2550E77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5B526AC8-BDC2-4996-9512-FAE989817E24}" type="datetimeFigureOut">
              <a:rPr lang="tr-TR" smtClean="0"/>
              <a:t>7.2.2021</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4641665-8DC2-4F49-800C-F02C2550E77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526AC8-BDC2-4996-9512-FAE989817E24}" type="datetimeFigureOut">
              <a:rPr lang="tr-TR" smtClean="0"/>
              <a:t>7.2.2021</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74641665-8DC2-4F49-800C-F02C2550E77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5B526AC8-BDC2-4996-9512-FAE989817E24}" type="datetimeFigureOut">
              <a:rPr lang="tr-TR" smtClean="0"/>
              <a:t>7.2.2021</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5B526AC8-BDC2-4996-9512-FAE989817E24}" type="datetimeFigureOut">
              <a:rPr lang="tr-TR" smtClean="0"/>
              <a:t>7.2.2021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4641665-8DC2-4F49-800C-F02C2550E77D}" type="slidenum">
              <a:rPr lang="tr-TR" smtClean="0"/>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526AC8-BDC2-4996-9512-FAE989817E24}" type="datetimeFigureOut">
              <a:rPr lang="tr-TR" smtClean="0"/>
              <a:t>7.2.2021</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4641665-8DC2-4F49-800C-F02C2550E77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C:\Documents%20and%20Settings\meryemkuru\Desktop\Ergonomie_in_2_MIN.wmv"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teknolojihakkindahersey.wordpress.com/tag/bilgisayar-basinda-nasil-oturulur/" TargetMode="External"/><Relationship Id="rId2" Type="http://schemas.openxmlformats.org/officeDocument/2006/relationships/hyperlink" Target="http://www.bilgiustam.com/yogun-bilgisayar-kullananlarin-saglikli-kalmasi-icin-8-faydali-oneri/" TargetMode="External"/><Relationship Id="rId1" Type="http://schemas.openxmlformats.org/officeDocument/2006/relationships/slideLayout" Target="../slideLayouts/slideLayout2.xml"/><Relationship Id="rId5" Type="http://schemas.openxmlformats.org/officeDocument/2006/relationships/hyperlink" Target="http://www.ndemir.com/uncategorized/birgun-hepimiz-boyle-olcaz/attachment/bilgisayar-hastaligi-karikatur" TargetMode="External"/><Relationship Id="rId4" Type="http://schemas.openxmlformats.org/officeDocument/2006/relationships/hyperlink" Target="http://tasarim.alternaturk.org/saglikli-bilgisayar-koldug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EKRANLI ARAÇLARIN KULLANIMI</a:t>
            </a:r>
            <a:endParaRPr lang="tr-TR" dirty="0"/>
          </a:p>
        </p:txBody>
      </p:sp>
      <p:sp>
        <p:nvSpPr>
          <p:cNvPr id="3" name="2 Alt Başlık"/>
          <p:cNvSpPr>
            <a:spLocks noGrp="1"/>
          </p:cNvSpPr>
          <p:nvPr>
            <p:ph type="subTitle" idx="1"/>
          </p:nvPr>
        </p:nvSpPr>
        <p:spPr/>
        <p:txBody>
          <a:bodyPr/>
          <a:lstStyle/>
          <a:p>
            <a:r>
              <a:rPr lang="tr-TR" dirty="0" smtClean="0"/>
              <a:t>ERGONOMİ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Ekran görüntüsü stabil olacak, görüntünün titremesi ve benzeri olumsuzluklar bulunmayacaktır.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Parlaklık ve karakterler ile arka plan arasındaki kontrast, operatör tarafından kolaylıkla ayarlanabilecektir.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r>
              <a:rPr lang="tr-TR" dirty="0" smtClean="0"/>
              <a:t>Ekran, operatörün ihtiyacına göre kolaylıkla her yöne döndürülerek ayarlanabilir olacaktır.</a:t>
            </a:r>
          </a:p>
          <a:p>
            <a:r>
              <a:rPr lang="tr-TR" dirty="0" smtClean="0"/>
              <a:t>Ekranın ayrı bir kaide veya ayarlanabilir bir masa üzerinde kullanılması mümkün olacaktır.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Kullanıcıyı rahatsız edebilecek yansıma ve parlamalar önlenecektir.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Klavye, operatörün el ve kollarının yorulmaması ve rahatça çalışabilmesi için ekrandan ayrı ve hareketli olacaktır.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7239000" cy="6195088"/>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Klavyenin ön tarafına, operatörün bileklerini dayayabileceği özel </a:t>
            </a:r>
            <a:r>
              <a:rPr lang="tr-TR" smtClean="0"/>
              <a:t>destek konulmalıdır</a:t>
            </a:r>
            <a:r>
              <a:rPr lang="tr-TR" dirty="0" smtClean="0"/>
              <a:t>. </a:t>
            </a:r>
          </a:p>
          <a:p>
            <a:r>
              <a:rPr lang="tr-TR" dirty="0" smtClean="0"/>
              <a:t>Operatörün elleri ve kolları için klavyenin önünde yeterli boşluk olmalıdır.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Klavyenin rengi mat olacak ve ışığı yansıtmayacaktır.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7239000" cy="6195088"/>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r>
              <a:rPr lang="tr-TR" dirty="0" smtClean="0"/>
              <a:t>Klavye karakterlerinin yerleri kullanımı kolaylaştıracak şekilde düzenlenmiş olmalıdır.</a:t>
            </a:r>
          </a:p>
          <a:p>
            <a:r>
              <a:rPr lang="tr-TR" dirty="0" smtClean="0"/>
              <a:t>Çalışma pozisyonuna göre, tuşlar üzerindeki semboller kolaylıkla seçilebilecek, düzgün ve okunaklı olmalıdır.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260648"/>
            <a:ext cx="3520440" cy="5865515"/>
          </a:xfrm>
        </p:spPr>
        <p:style>
          <a:lnRef idx="1">
            <a:schemeClr val="accent2"/>
          </a:lnRef>
          <a:fillRef idx="2">
            <a:schemeClr val="accent2"/>
          </a:fillRef>
          <a:effectRef idx="1">
            <a:schemeClr val="accent2"/>
          </a:effectRef>
          <a:fontRef idx="minor">
            <a:schemeClr val="dk1"/>
          </a:fontRef>
        </p:style>
        <p:txBody>
          <a:bodyPr>
            <a:normAutofit fontScale="92500"/>
          </a:bodyPr>
          <a:lstStyle/>
          <a:p>
            <a:pPr>
              <a:buNone/>
            </a:pPr>
            <a:endParaRPr lang="tr-TR" dirty="0" smtClean="0"/>
          </a:p>
          <a:p>
            <a:pPr algn="just"/>
            <a:r>
              <a:rPr lang="tr-TR" dirty="0" smtClean="0"/>
              <a:t>Çalışma masası veya çalışma yüzeyi; ekran, klavye, dokümanlar ve diğer ilgili malzemelerin rahat bir şekilde düzenlenebilmesine olanak sağlayacak şekilde ve yeterli büyüklükte olacak ve yüzeyi ışığı yansıtmayacak nitelikte olmalıdır.</a:t>
            </a:r>
            <a:endParaRPr lang="tr-TR" dirty="0"/>
          </a:p>
        </p:txBody>
      </p:sp>
      <p:pic>
        <p:nvPicPr>
          <p:cNvPr id="8" name="7 İçerik Yer Tutucusu" descr="http://t1.gstatic.com/images?q=tbn:ANd9GcS8jOdR0vJK3ADeRXcHvyPrNIYvqGwbfSoj947diDRs7FPNevN96g"/>
          <p:cNvPicPr>
            <a:picLocks noGrp="1"/>
          </p:cNvPicPr>
          <p:nvPr>
            <p:ph sz="half" idx="2"/>
          </p:nvPr>
        </p:nvPicPr>
        <p:blipFill>
          <a:blip r:embed="rId2" cstate="print"/>
          <a:stretch>
            <a:fillRect/>
          </a:stretch>
        </p:blipFill>
        <p:spPr bwMode="auto">
          <a:xfrm>
            <a:off x="3995936" y="260648"/>
            <a:ext cx="3600400" cy="583264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260648"/>
            <a:ext cx="3520440" cy="5865515"/>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tr-TR" dirty="0" smtClean="0"/>
          </a:p>
          <a:p>
            <a:r>
              <a:rPr lang="tr-TR" dirty="0" smtClean="0"/>
              <a:t>Operatörün rahatsız edici göz ve baş hareketleri ihtiyacını en aza indirecek şekilde yerleştirilmiş ve ayarlanabilir özellikte doküman tutucu kullanılacaktır.</a:t>
            </a:r>
          </a:p>
          <a:p>
            <a:endParaRPr lang="tr-TR" dirty="0"/>
          </a:p>
        </p:txBody>
      </p:sp>
      <p:pic>
        <p:nvPicPr>
          <p:cNvPr id="6" name="3 İçerik Yer Tutucusu" descr="http://2.bp.blogspot.com/-O28GC7aLVLw/Tf9FVo5HHUI/AAAAAAAAAf4/jqXVqjKA0HQ/s1600/g%25C3%25B6z_sa%25C4%259Fl%25C4%25B1%25C4%259F%25C4%25B1_bozuklu%25C4%259Fu.jpg"/>
          <p:cNvPicPr>
            <a:picLocks noGrp="1"/>
          </p:cNvPicPr>
          <p:nvPr>
            <p:ph sz="half" idx="2"/>
          </p:nvPr>
        </p:nvPicPr>
        <p:blipFill>
          <a:blip r:embed="rId2" cstate="print"/>
          <a:srcRect/>
          <a:stretch>
            <a:fillRect/>
          </a:stretch>
        </p:blipFill>
        <p:spPr bwMode="auto">
          <a:xfrm>
            <a:off x="3995936" y="260648"/>
            <a:ext cx="3744416" cy="590465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Zorlayıcı Travmalar :</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r>
              <a:rPr lang="tr-TR" dirty="0" smtClean="0"/>
              <a:t>Göz yorgunluğu, kas gücünün aşırı kullanımı, uygun olmayan duruş biçimi, uzun süre ekranlı araç karşısında ara vermeden çalışma, aşırı iş yükü duygusu, zihinsel yorgunluk ve stres ile gürültü, ısı, nem ve aydınlatmanın neden olduğu olumsuzluklarının tümünü,ifade eder.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endParaRPr lang="tr-TR"/>
          </a:p>
        </p:txBody>
      </p:sp>
      <p:sp>
        <p:nvSpPr>
          <p:cNvPr id="5" name="4 İçerik Yer Tutucusu"/>
          <p:cNvSpPr>
            <a:spLocks noGrp="1"/>
          </p:cNvSpPr>
          <p:nvPr>
            <p:ph sz="half" idx="1"/>
          </p:nvPr>
        </p:nvSpPr>
        <p:spPr>
          <a:xfrm>
            <a:off x="457200" y="260648"/>
            <a:ext cx="3538736" cy="5865515"/>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tr-TR" dirty="0" smtClean="0"/>
          </a:p>
          <a:p>
            <a:endParaRPr lang="tr-TR" dirty="0" smtClean="0"/>
          </a:p>
          <a:p>
            <a:endParaRPr lang="tr-TR" dirty="0" smtClean="0"/>
          </a:p>
          <a:p>
            <a:endParaRPr lang="tr-TR" dirty="0" smtClean="0"/>
          </a:p>
          <a:p>
            <a:r>
              <a:rPr lang="tr-TR" dirty="0" smtClean="0"/>
              <a:t>Çalışanın rahat bir pozisyonda olması için yeterli alan olmalıdır.</a:t>
            </a:r>
          </a:p>
          <a:p>
            <a:endParaRPr lang="tr-TR" dirty="0"/>
          </a:p>
        </p:txBody>
      </p:sp>
      <p:pic>
        <p:nvPicPr>
          <p:cNvPr id="8" name="7 İçerik Yer Tutucusu" descr="http://www.polatbuyukarslan.com/resimler/album/bilgisayar-asosyallik/bilgisayar-asosyallik.jpg"/>
          <p:cNvPicPr>
            <a:picLocks noGrp="1"/>
          </p:cNvPicPr>
          <p:nvPr>
            <p:ph sz="half" idx="2"/>
          </p:nvPr>
        </p:nvPicPr>
        <p:blipFill>
          <a:blip r:embed="rId2" cstate="print"/>
          <a:srcRect/>
          <a:stretch>
            <a:fillRect/>
          </a:stretch>
        </p:blipFill>
        <p:spPr bwMode="auto">
          <a:xfrm>
            <a:off x="3995936" y="260648"/>
            <a:ext cx="3816424" cy="583264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Sandalye dengeli ve operatörün rahat bir pozisyonda oturabileceği ve kolaylıkla hareket edebileceği şekilde olmalıdır.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7239000" cy="6195088"/>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r>
              <a:rPr lang="tr-TR" dirty="0" smtClean="0"/>
              <a:t>Oturma yerinin yüksekliği ayarlanabilir olmalıdır.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260648"/>
            <a:ext cx="3610744" cy="5865515"/>
          </a:xfrm>
        </p:spPr>
        <p:style>
          <a:lnRef idx="1">
            <a:schemeClr val="accent2"/>
          </a:lnRef>
          <a:fillRef idx="2">
            <a:schemeClr val="accent2"/>
          </a:fillRef>
          <a:effectRef idx="1">
            <a:schemeClr val="accent2"/>
          </a:effectRef>
          <a:fontRef idx="minor">
            <a:schemeClr val="dk1"/>
          </a:fontRef>
        </p:style>
        <p:txBody>
          <a:bodyPr/>
          <a:lstStyle/>
          <a:p>
            <a:pPr>
              <a:buNone/>
            </a:pPr>
            <a:endParaRPr lang="tr-TR" dirty="0" smtClean="0"/>
          </a:p>
          <a:p>
            <a:r>
              <a:rPr lang="tr-TR" dirty="0" smtClean="0"/>
              <a:t>Sırt dayama yeri öne-arkaya ve yukarı-aşağı ayarlanabilir, sırt desteği bele uygun ve esnek olacaktır.</a:t>
            </a:r>
          </a:p>
          <a:p>
            <a:r>
              <a:rPr lang="tr-TR" dirty="0" smtClean="0"/>
              <a:t>İstendiğinde operatöre uygun bir ayak dayanağı sağlanacaktır.</a:t>
            </a:r>
          </a:p>
          <a:p>
            <a:endParaRPr lang="tr-TR" dirty="0"/>
          </a:p>
        </p:txBody>
      </p:sp>
      <p:pic>
        <p:nvPicPr>
          <p:cNvPr id="6" name="5 İçerik Yer Tutucusu" descr="http://tasarim.alternaturk.org/images/bilgisayar22-1.jpg"/>
          <p:cNvPicPr>
            <a:picLocks noGrp="1"/>
          </p:cNvPicPr>
          <p:nvPr>
            <p:ph sz="half" idx="2"/>
          </p:nvPr>
        </p:nvPicPr>
        <p:blipFill>
          <a:blip r:embed="rId2" cstate="print"/>
          <a:srcRect/>
          <a:stretch>
            <a:fillRect/>
          </a:stretch>
        </p:blipFill>
        <p:spPr bwMode="auto">
          <a:xfrm>
            <a:off x="4067944" y="260648"/>
            <a:ext cx="3631431" cy="590465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ttp://www.bilgiustam.com/resimler/2009/10/rhu8ol.jpg.gif"/>
          <p:cNvPicPr>
            <a:picLocks noGrp="1"/>
          </p:cNvPicPr>
          <p:nvPr>
            <p:ph idx="1"/>
          </p:nvPr>
        </p:nvPicPr>
        <p:blipFill>
          <a:blip r:embed="rId2" cstate="print"/>
          <a:srcRect/>
          <a:stretch>
            <a:fillRect/>
          </a:stretch>
        </p:blipFill>
        <p:spPr bwMode="auto">
          <a:xfrm>
            <a:off x="395536" y="260648"/>
            <a:ext cx="7344816" cy="597666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ÇALIŞMA ALANI</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r>
              <a:rPr lang="tr-TR" dirty="0" smtClean="0"/>
              <a:t>Operatörün oturma şeklini değiştirebilmesi ve rahatça hareket edebilmesi için çalışma merkezi yeterli genişlikte olacak ve uygun şekilde düzenlenmelidir.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AYDINLATMA</a:t>
            </a:r>
            <a:endParaRPr lang="tr-TR" dirty="0"/>
          </a:p>
        </p:txBody>
      </p:sp>
      <p:sp>
        <p:nvSpPr>
          <p:cNvPr id="3" name="2 İçerik Yer Tutucusu"/>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endParaRPr lang="tr-TR" dirty="0" smtClean="0"/>
          </a:p>
          <a:p>
            <a:pPr algn="just"/>
            <a:r>
              <a:rPr lang="tr-TR" dirty="0" smtClean="0"/>
              <a:t>Operatörün gereksinimleri ve yapılan işin türü dikkate alınarak uygun aydınlatma şartları sağlanacak, arka planla ekran arasında uygun kontrast bulunacaktır.</a:t>
            </a:r>
          </a:p>
          <a:p>
            <a:endParaRPr lang="tr-TR" dirty="0"/>
          </a:p>
        </p:txBody>
      </p:sp>
      <p:pic>
        <p:nvPicPr>
          <p:cNvPr id="5" name="4 İçerik Yer Tutucusu" descr="Blogger addicted"/>
          <p:cNvPicPr>
            <a:picLocks noGrp="1"/>
          </p:cNvPicPr>
          <p:nvPr>
            <p:ph sz="half" idx="2"/>
          </p:nvPr>
        </p:nvPicPr>
        <p:blipFill>
          <a:blip r:embed="rId2" cstate="print"/>
          <a:srcRect/>
          <a:stretch>
            <a:fillRect/>
          </a:stretch>
        </p:blipFill>
        <p:spPr bwMode="auto">
          <a:xfrm>
            <a:off x="4211960" y="1628800"/>
            <a:ext cx="3433564" cy="446449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Yapay aydınlatma kaynaklarının yeri ve teknik özellikleri ekrandaki ve diğer ekipmanlar üzerindeki parlama ve yansımaları önlenecek şekilde olmalıdır.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YANSIMA VE PARLAMA</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r>
              <a:rPr lang="tr-TR" dirty="0" smtClean="0"/>
              <a:t>Pencereler, açıklıklar ve benzeri yerler, saydam veya yarı saydam duvarlar ve parlak renkli cisim ve yüzeylerden ekran üzerine direk ışık gelmeyecek ve mümkünse yansımalar önlenecektir.</a:t>
            </a:r>
          </a:p>
          <a:p>
            <a:r>
              <a:rPr lang="tr-TR" dirty="0" smtClean="0"/>
              <a:t>Ekrana gelen gün ışığının kontrol edilebilmesi için yatay ve dikey ayarlanabilir perdeler kullanılmalıdır.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GÜRÜLTÜ</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r>
              <a:rPr lang="tr-TR" dirty="0" smtClean="0"/>
              <a:t>Çalışma merkezlerinde kullanılan ekipmanların gürültüsü çalışanların dikkatini dağıtmayacak ve karşılıklı konuşmayı engellemeyecek düzeyde olmalıdır.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Çalışma merkezi :</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r>
              <a:rPr lang="tr-TR" dirty="0" smtClean="0"/>
              <a:t>Operatörün oturduğu sandalye, ekranlı aracın konulduğu masa, bilgi kayıt ünitesi, monitör, klavye, yazıcı, telefon, faks, modem ve benzeri aksesuar ve ekranlı araçla ilgili tüm donanımların tamamının veya bir kısmının bulunduğu çalışma yerini,</a:t>
            </a:r>
          </a:p>
          <a:p>
            <a:pPr>
              <a:buNone/>
            </a:pPr>
            <a:r>
              <a:rPr lang="tr-TR" dirty="0" smtClean="0"/>
              <a:t>   ifade eder.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ISI</a:t>
            </a:r>
            <a:endParaRPr lang="tr-TR" dirty="0"/>
          </a:p>
        </p:txBody>
      </p:sp>
      <p:sp>
        <p:nvSpPr>
          <p:cNvPr id="3" name="2 İçerik Yer Tutucusu"/>
          <p:cNvSpPr>
            <a:spLocks noGrp="1"/>
          </p:cNvSpPr>
          <p:nvPr>
            <p:ph sz="half" idx="1"/>
          </p:nvPr>
        </p:nvSpPr>
        <p:spPr>
          <a:xfrm>
            <a:off x="457200" y="1600200"/>
            <a:ext cx="3826768" cy="4525963"/>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tr-TR" dirty="0" smtClean="0"/>
          </a:p>
          <a:p>
            <a:r>
              <a:rPr lang="tr-TR" dirty="0" smtClean="0"/>
              <a:t>Çalışma merkezindeki ekipmanlar çalışanları rahatsız edecek düzeyde ortama ısı vermemelidir.</a:t>
            </a:r>
            <a:endParaRPr lang="tr-TR" dirty="0"/>
          </a:p>
        </p:txBody>
      </p:sp>
      <p:pic>
        <p:nvPicPr>
          <p:cNvPr id="5" name="4 İçerik Yer Tutucusu" descr="http://www.teknolojioku.com/application/static/data/news/1/1343372318_bilgisayar-isinma.jpg"/>
          <p:cNvPicPr>
            <a:picLocks noGrp="1"/>
          </p:cNvPicPr>
          <p:nvPr>
            <p:ph sz="half" idx="2"/>
          </p:nvPr>
        </p:nvPicPr>
        <p:blipFill>
          <a:blip r:embed="rId2" cstate="print"/>
          <a:srcRect/>
          <a:stretch>
            <a:fillRect/>
          </a:stretch>
        </p:blipFill>
        <p:spPr bwMode="auto">
          <a:xfrm>
            <a:off x="4355976" y="1628800"/>
            <a:ext cx="3312368" cy="4536504"/>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RADYASYON</a:t>
            </a:r>
            <a:endParaRPr lang="tr-TR" dirty="0"/>
          </a:p>
        </p:txBody>
      </p:sp>
      <p:sp>
        <p:nvSpPr>
          <p:cNvPr id="3" name="2 İçerik Yer Tutucusu"/>
          <p:cNvSpPr>
            <a:spLocks noGrp="1"/>
          </p:cNvSpPr>
          <p:nvPr>
            <p:ph sz="half" idx="1"/>
          </p:nvPr>
        </p:nvSpPr>
        <p:spPr>
          <a:xfrm>
            <a:off x="457200" y="1600200"/>
            <a:ext cx="3682752" cy="4525963"/>
          </a:xfrm>
        </p:spPr>
        <p:style>
          <a:lnRef idx="1">
            <a:schemeClr val="accent2"/>
          </a:lnRef>
          <a:fillRef idx="2">
            <a:schemeClr val="accent2"/>
          </a:fillRef>
          <a:effectRef idx="1">
            <a:schemeClr val="accent2"/>
          </a:effectRef>
          <a:fontRef idx="minor">
            <a:schemeClr val="dk1"/>
          </a:fontRef>
        </p:style>
        <p:txBody>
          <a:bodyPr>
            <a:normAutofit fontScale="92500"/>
          </a:bodyPr>
          <a:lstStyle/>
          <a:p>
            <a:pPr>
              <a:buNone/>
            </a:pPr>
            <a:endParaRPr lang="tr-TR" dirty="0" smtClean="0"/>
          </a:p>
          <a:p>
            <a:r>
              <a:rPr lang="tr-TR" dirty="0" smtClean="0"/>
              <a:t>Çalışma merkezindeki görünür ışık dışındaki tüm radyasyonların sağlığa zarar vermeyecek düzeylerde olması için gerekli önlemler alınmalıdır.</a:t>
            </a:r>
            <a:endParaRPr lang="tr-TR" dirty="0"/>
          </a:p>
        </p:txBody>
      </p:sp>
      <p:pic>
        <p:nvPicPr>
          <p:cNvPr id="5" name="4 İçerik Yer Tutucusu" descr="http://teknolojihakkindahersey.files.wordpress.com/2010/09/1111.jpg"/>
          <p:cNvPicPr>
            <a:picLocks noGrp="1"/>
          </p:cNvPicPr>
          <p:nvPr>
            <p:ph sz="half" idx="2"/>
          </p:nvPr>
        </p:nvPicPr>
        <p:blipFill>
          <a:blip r:embed="rId2" cstate="print"/>
          <a:srcRect/>
          <a:stretch>
            <a:fillRect/>
          </a:stretch>
        </p:blipFill>
        <p:spPr bwMode="auto">
          <a:xfrm>
            <a:off x="4178300" y="1484784"/>
            <a:ext cx="3521075" cy="468052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NEM</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r>
              <a:rPr lang="tr-TR" dirty="0" smtClean="0"/>
              <a:t>Çalışma ortamındaki nemin uygun düzeyde olması sağlanacak ve bu düzey korunmalıdır.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BİLGİSAYAR PROGRAMLARI</a:t>
            </a:r>
            <a:endParaRPr lang="tr-TR" dirty="0"/>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tr-TR" dirty="0" smtClean="0"/>
              <a:t> Programlar işe uygun olmalıdır.</a:t>
            </a:r>
          </a:p>
          <a:p>
            <a:pPr>
              <a:buNone/>
            </a:pPr>
            <a:r>
              <a:rPr lang="tr-TR" dirty="0" smtClean="0"/>
              <a:t> </a:t>
            </a:r>
          </a:p>
          <a:p>
            <a:r>
              <a:rPr lang="tr-TR" dirty="0" smtClean="0"/>
              <a:t>Programlar kolay kullanılabilir ve eğer uygunsa operatörün bilgi düzeyine ve deneyimine göre ayarlanabilir olmalıdır. </a:t>
            </a:r>
          </a:p>
          <a:p>
            <a:endParaRPr lang="tr-TR" dirty="0" smtClean="0"/>
          </a:p>
          <a:p>
            <a:r>
              <a:rPr lang="tr-TR" dirty="0" smtClean="0"/>
              <a:t>Operatörün bilgisi dışında programlara müdahale edilmemelidir.</a:t>
            </a:r>
          </a:p>
          <a:p>
            <a:pPr>
              <a:buNone/>
            </a:pP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332656"/>
            <a:ext cx="3610744" cy="5793507"/>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tr-TR" dirty="0" smtClean="0"/>
          </a:p>
          <a:p>
            <a:endParaRPr lang="tr-TR" dirty="0" smtClean="0"/>
          </a:p>
          <a:p>
            <a:r>
              <a:rPr lang="tr-TR" dirty="0" smtClean="0"/>
              <a:t>Sistemler çalışanların verimini artıracak ve kolaylık sağlayacak şekilde geri beslemeli olmalıdır.</a:t>
            </a:r>
          </a:p>
          <a:p>
            <a:endParaRPr lang="tr-TR" dirty="0"/>
          </a:p>
        </p:txBody>
      </p:sp>
      <p:pic>
        <p:nvPicPr>
          <p:cNvPr id="8" name="7 İçerik Yer Tutucusu" descr="http://img2.blogcu.com/images/s/o/n/sonsuzufuk46/bilgisayar_sevdasi.jpg"/>
          <p:cNvPicPr>
            <a:picLocks noGrp="1"/>
          </p:cNvPicPr>
          <p:nvPr>
            <p:ph sz="half" idx="2"/>
          </p:nvPr>
        </p:nvPicPr>
        <p:blipFill>
          <a:blip r:embed="rId2" cstate="print"/>
          <a:srcRect/>
          <a:stretch>
            <a:fillRect/>
          </a:stretch>
        </p:blipFill>
        <p:spPr bwMode="auto">
          <a:xfrm>
            <a:off x="4067944" y="332656"/>
            <a:ext cx="3631431" cy="576064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260648"/>
            <a:ext cx="3610744" cy="5865515"/>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endParaRPr lang="tr-TR" dirty="0" smtClean="0"/>
          </a:p>
          <a:p>
            <a:r>
              <a:rPr lang="tr-TR" dirty="0" smtClean="0"/>
              <a:t>Sistemler operatöre uygun hız ve formatta bilgi verecek şekilde olmalıdır.</a:t>
            </a:r>
          </a:p>
          <a:p>
            <a:r>
              <a:rPr lang="tr-TR" dirty="0" smtClean="0"/>
              <a:t> Programlar, özellikle verilerin algılanması ve kullanılması konusunda ergonomi prensiplerine uygun olmalıdır.</a:t>
            </a:r>
          </a:p>
          <a:p>
            <a:endParaRPr lang="tr-TR" dirty="0"/>
          </a:p>
        </p:txBody>
      </p:sp>
      <p:pic>
        <p:nvPicPr>
          <p:cNvPr id="9" name="8 İçerik Yer Tutucusu" descr="http://www.gulceren.com/wp-content/gallery/bilgisayar/bilgisayar-1.jpg"/>
          <p:cNvPicPr>
            <a:picLocks noGrp="1"/>
          </p:cNvPicPr>
          <p:nvPr>
            <p:ph sz="half" idx="2"/>
          </p:nvPr>
        </p:nvPicPr>
        <p:blipFill>
          <a:blip r:embed="rId2" cstate="print">
            <a:lum bright="-4000"/>
          </a:blip>
          <a:srcRect/>
          <a:stretch>
            <a:fillRect/>
          </a:stretch>
        </p:blipFill>
        <p:spPr bwMode="auto">
          <a:xfrm>
            <a:off x="4067944" y="260648"/>
            <a:ext cx="3672408" cy="590465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Ergonomie_in_2_MIN.wmv">
            <a:hlinkClick r:id="" action="ppaction://media"/>
          </p:cNvPr>
          <p:cNvPicPr>
            <a:picLocks noGrp="1" noRot="1" noChangeAspect="1"/>
          </p:cNvPicPr>
          <p:nvPr>
            <p:ph idx="1"/>
            <a:videoFile r:link="rId1"/>
          </p:nvPr>
        </p:nvPicPr>
        <p:blipFill>
          <a:blip r:embed="rId3" cstate="print"/>
          <a:stretch>
            <a:fillRect/>
          </a:stretch>
        </p:blipFill>
        <p:spPr>
          <a:xfrm>
            <a:off x="423392" y="0"/>
            <a:ext cx="7272808" cy="598559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ttp://www.ndemir.com/wp-content/uploads/bilgisayar-hastaligi-karikatur.gif"/>
          <p:cNvPicPr>
            <a:picLocks noGrp="1"/>
          </p:cNvPicPr>
          <p:nvPr>
            <p:ph idx="1"/>
          </p:nvPr>
        </p:nvPicPr>
        <p:blipFill>
          <a:blip r:embed="rId2" cstate="print"/>
          <a:srcRect/>
          <a:stretch>
            <a:fillRect/>
          </a:stretch>
        </p:blipFill>
        <p:spPr bwMode="auto">
          <a:xfrm>
            <a:off x="395536" y="260648"/>
            <a:ext cx="7272808" cy="6264696"/>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endParaRPr lang="tr-TR" dirty="0" smtClean="0"/>
          </a:p>
          <a:p>
            <a:r>
              <a:rPr lang="tr-TR" dirty="0" smtClean="0"/>
              <a:t>KAYNAKLAR</a:t>
            </a:r>
          </a:p>
          <a:p>
            <a:r>
              <a:rPr lang="tr-TR" dirty="0" smtClean="0"/>
              <a:t>Ekranlı araçlarla çalışmalarda sağlık ve güvenlik önlemleri hakkında yönetmelik.</a:t>
            </a:r>
          </a:p>
          <a:p>
            <a:r>
              <a:rPr lang="tr-TR" dirty="0" smtClean="0">
                <a:solidFill>
                  <a:schemeClr val="tx1"/>
                </a:solidFill>
                <a:hlinkClick r:id="rId2"/>
              </a:rPr>
              <a:t>http://www.</a:t>
            </a:r>
            <a:r>
              <a:rPr lang="tr-TR" dirty="0" err="1" smtClean="0">
                <a:solidFill>
                  <a:schemeClr val="tx1"/>
                </a:solidFill>
                <a:hlinkClick r:id="rId2"/>
              </a:rPr>
              <a:t>bilgiustam</a:t>
            </a:r>
            <a:r>
              <a:rPr lang="tr-TR" dirty="0" smtClean="0">
                <a:solidFill>
                  <a:schemeClr val="tx1"/>
                </a:solidFill>
                <a:hlinkClick r:id="rId2"/>
              </a:rPr>
              <a:t>.com/</a:t>
            </a:r>
            <a:r>
              <a:rPr lang="tr-TR" dirty="0" err="1" smtClean="0">
                <a:solidFill>
                  <a:schemeClr val="tx1"/>
                </a:solidFill>
                <a:hlinkClick r:id="rId2"/>
              </a:rPr>
              <a:t>yogun</a:t>
            </a:r>
            <a:r>
              <a:rPr lang="tr-TR" dirty="0" smtClean="0">
                <a:solidFill>
                  <a:schemeClr val="tx1"/>
                </a:solidFill>
                <a:hlinkClick r:id="rId2"/>
              </a:rPr>
              <a:t>-bilgisayar-</a:t>
            </a:r>
            <a:r>
              <a:rPr lang="tr-TR" dirty="0" err="1" smtClean="0">
                <a:solidFill>
                  <a:schemeClr val="tx1"/>
                </a:solidFill>
                <a:hlinkClick r:id="rId2"/>
              </a:rPr>
              <a:t>kullananlarin</a:t>
            </a:r>
            <a:r>
              <a:rPr lang="tr-TR" dirty="0" smtClean="0">
                <a:solidFill>
                  <a:schemeClr val="tx1"/>
                </a:solidFill>
                <a:hlinkClick r:id="rId2"/>
              </a:rPr>
              <a:t>-</a:t>
            </a:r>
            <a:r>
              <a:rPr lang="tr-TR" dirty="0" err="1" smtClean="0">
                <a:solidFill>
                  <a:schemeClr val="tx1"/>
                </a:solidFill>
                <a:hlinkClick r:id="rId2"/>
              </a:rPr>
              <a:t>saglikli</a:t>
            </a:r>
            <a:r>
              <a:rPr lang="tr-TR" dirty="0" smtClean="0">
                <a:solidFill>
                  <a:schemeClr val="tx1"/>
                </a:solidFill>
                <a:hlinkClick r:id="rId2"/>
              </a:rPr>
              <a:t>-</a:t>
            </a:r>
            <a:r>
              <a:rPr lang="tr-TR" dirty="0" err="1" smtClean="0">
                <a:solidFill>
                  <a:schemeClr val="tx1"/>
                </a:solidFill>
                <a:hlinkClick r:id="rId2"/>
              </a:rPr>
              <a:t>kalmasi</a:t>
            </a:r>
            <a:r>
              <a:rPr lang="tr-TR" dirty="0" smtClean="0">
                <a:solidFill>
                  <a:schemeClr val="tx1"/>
                </a:solidFill>
                <a:hlinkClick r:id="rId2"/>
              </a:rPr>
              <a:t>-</a:t>
            </a:r>
            <a:r>
              <a:rPr lang="tr-TR" dirty="0" err="1" smtClean="0">
                <a:solidFill>
                  <a:schemeClr val="tx1"/>
                </a:solidFill>
                <a:hlinkClick r:id="rId2"/>
              </a:rPr>
              <a:t>icin</a:t>
            </a:r>
            <a:r>
              <a:rPr lang="tr-TR" dirty="0" smtClean="0">
                <a:solidFill>
                  <a:schemeClr val="tx1"/>
                </a:solidFill>
                <a:hlinkClick r:id="rId2"/>
              </a:rPr>
              <a:t>-8-</a:t>
            </a:r>
            <a:r>
              <a:rPr lang="tr-TR" dirty="0" err="1" smtClean="0">
                <a:solidFill>
                  <a:schemeClr val="tx1"/>
                </a:solidFill>
                <a:hlinkClick r:id="rId2"/>
              </a:rPr>
              <a:t>faydali</a:t>
            </a:r>
            <a:r>
              <a:rPr lang="tr-TR" dirty="0" smtClean="0">
                <a:solidFill>
                  <a:schemeClr val="tx1"/>
                </a:solidFill>
                <a:hlinkClick r:id="rId2"/>
              </a:rPr>
              <a:t>-</a:t>
            </a:r>
            <a:r>
              <a:rPr lang="tr-TR" dirty="0" err="1" smtClean="0">
                <a:solidFill>
                  <a:schemeClr val="tx1"/>
                </a:solidFill>
                <a:hlinkClick r:id="rId2"/>
              </a:rPr>
              <a:t>oneri</a:t>
            </a:r>
            <a:r>
              <a:rPr lang="tr-TR" dirty="0" smtClean="0">
                <a:solidFill>
                  <a:schemeClr val="tx1"/>
                </a:solidFill>
                <a:hlinkClick r:id="rId2"/>
              </a:rPr>
              <a:t>/</a:t>
            </a:r>
            <a:endParaRPr lang="tr-TR" dirty="0" smtClean="0">
              <a:solidFill>
                <a:schemeClr val="tx1"/>
              </a:solidFill>
            </a:endParaRPr>
          </a:p>
          <a:p>
            <a:r>
              <a:rPr lang="tr-TR" dirty="0" smtClean="0">
                <a:solidFill>
                  <a:schemeClr val="tx1"/>
                </a:solidFill>
                <a:hlinkClick r:id="rId3"/>
              </a:rPr>
              <a:t>http://teknolojihakkindahersey.wordpress.com/tag/bilgisayar-basinda-nasil-oturulur/</a:t>
            </a:r>
            <a:endParaRPr lang="tr-TR" dirty="0" smtClean="0">
              <a:solidFill>
                <a:schemeClr val="tx1"/>
              </a:solidFill>
            </a:endParaRPr>
          </a:p>
          <a:p>
            <a:r>
              <a:rPr lang="tr-TR" dirty="0" smtClean="0">
                <a:solidFill>
                  <a:schemeClr val="tx1"/>
                </a:solidFill>
                <a:hlinkClick r:id="rId4"/>
              </a:rPr>
              <a:t>http://tasarim.alternaturk.org/saglikli-bilgisayar-koldugu/</a:t>
            </a:r>
            <a:endParaRPr lang="tr-TR" dirty="0" smtClean="0">
              <a:solidFill>
                <a:schemeClr val="tx1"/>
              </a:solidFill>
            </a:endParaRPr>
          </a:p>
          <a:p>
            <a:r>
              <a:rPr lang="tr-TR" dirty="0" smtClean="0">
                <a:solidFill>
                  <a:schemeClr val="tx1"/>
                </a:solidFill>
                <a:hlinkClick r:id="rId5"/>
              </a:rPr>
              <a:t>http://www.</a:t>
            </a:r>
            <a:r>
              <a:rPr lang="tr-TR" dirty="0" err="1" smtClean="0">
                <a:solidFill>
                  <a:schemeClr val="tx1"/>
                </a:solidFill>
                <a:hlinkClick r:id="rId5"/>
              </a:rPr>
              <a:t>ndemir</a:t>
            </a:r>
            <a:r>
              <a:rPr lang="tr-TR" dirty="0" smtClean="0">
                <a:solidFill>
                  <a:schemeClr val="tx1"/>
                </a:solidFill>
                <a:hlinkClick r:id="rId5"/>
              </a:rPr>
              <a:t>.com/</a:t>
            </a:r>
            <a:r>
              <a:rPr lang="tr-TR" dirty="0" err="1" smtClean="0">
                <a:solidFill>
                  <a:schemeClr val="tx1"/>
                </a:solidFill>
                <a:hlinkClick r:id="rId5"/>
              </a:rPr>
              <a:t>uncategorized</a:t>
            </a:r>
            <a:r>
              <a:rPr lang="tr-TR" dirty="0" smtClean="0">
                <a:solidFill>
                  <a:schemeClr val="tx1"/>
                </a:solidFill>
                <a:hlinkClick r:id="rId5"/>
              </a:rPr>
              <a:t>/</a:t>
            </a:r>
            <a:r>
              <a:rPr lang="tr-TR" dirty="0" err="1" smtClean="0">
                <a:solidFill>
                  <a:schemeClr val="tx1"/>
                </a:solidFill>
                <a:hlinkClick r:id="rId5"/>
              </a:rPr>
              <a:t>birgun</a:t>
            </a:r>
            <a:r>
              <a:rPr lang="tr-TR" dirty="0" smtClean="0">
                <a:solidFill>
                  <a:schemeClr val="tx1"/>
                </a:solidFill>
                <a:hlinkClick r:id="rId5"/>
              </a:rPr>
              <a:t>-hepimiz-</a:t>
            </a:r>
            <a:r>
              <a:rPr lang="tr-TR" dirty="0" err="1" smtClean="0">
                <a:solidFill>
                  <a:schemeClr val="tx1"/>
                </a:solidFill>
                <a:hlinkClick r:id="rId5"/>
              </a:rPr>
              <a:t>boyle</a:t>
            </a:r>
            <a:r>
              <a:rPr lang="tr-TR" dirty="0" smtClean="0">
                <a:solidFill>
                  <a:schemeClr val="tx1"/>
                </a:solidFill>
                <a:hlinkClick r:id="rId5"/>
              </a:rPr>
              <a:t>-</a:t>
            </a:r>
            <a:r>
              <a:rPr lang="tr-TR" dirty="0" err="1" smtClean="0">
                <a:solidFill>
                  <a:schemeClr val="tx1"/>
                </a:solidFill>
                <a:hlinkClick r:id="rId5"/>
              </a:rPr>
              <a:t>olcaz</a:t>
            </a:r>
            <a:r>
              <a:rPr lang="tr-TR" dirty="0" smtClean="0">
                <a:solidFill>
                  <a:schemeClr val="tx1"/>
                </a:solidFill>
                <a:hlinkClick r:id="rId5"/>
              </a:rPr>
              <a:t>/</a:t>
            </a:r>
            <a:r>
              <a:rPr lang="tr-TR" dirty="0" err="1" smtClean="0">
                <a:solidFill>
                  <a:schemeClr val="tx1"/>
                </a:solidFill>
                <a:hlinkClick r:id="rId5"/>
              </a:rPr>
              <a:t>attachment</a:t>
            </a:r>
            <a:r>
              <a:rPr lang="tr-TR" dirty="0" smtClean="0">
                <a:solidFill>
                  <a:schemeClr val="tx1"/>
                </a:solidFill>
                <a:hlinkClick r:id="rId5"/>
              </a:rPr>
              <a:t>/bilgisayar-</a:t>
            </a:r>
            <a:r>
              <a:rPr lang="tr-TR" dirty="0" err="1" smtClean="0">
                <a:solidFill>
                  <a:schemeClr val="tx1"/>
                </a:solidFill>
                <a:hlinkClick r:id="rId5"/>
              </a:rPr>
              <a:t>hastaligi</a:t>
            </a:r>
            <a:r>
              <a:rPr lang="tr-TR" dirty="0" smtClean="0">
                <a:solidFill>
                  <a:schemeClr val="tx1"/>
                </a:solidFill>
                <a:hlinkClick r:id="rId5"/>
              </a:rPr>
              <a:t>-</a:t>
            </a:r>
            <a:r>
              <a:rPr lang="tr-TR" dirty="0" err="1" smtClean="0">
                <a:solidFill>
                  <a:schemeClr val="tx1"/>
                </a:solidFill>
                <a:hlinkClick r:id="rId5"/>
              </a:rPr>
              <a:t>karikatur</a:t>
            </a:r>
            <a:endParaRPr lang="tr-T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476672"/>
            <a:ext cx="7239000" cy="5926758"/>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Bilgisayar ekranınızın gözünüzden 50-75 cm uzakta ve göz hizanızdan 20 derece aşağıda durmasına özen gösteriniz</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7239000" cy="6123080"/>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15 dakikada göz kaslarınızı gevşetmek için uzaktaki nesnelere odaklanınız.</a:t>
            </a:r>
          </a:p>
          <a:p>
            <a:r>
              <a:rPr lang="tr-TR" dirty="0" smtClean="0"/>
              <a:t>Basit egzersizler ve gevşeme hareketleri yapın.</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egzersiz"/>
          <p:cNvPicPr>
            <a:picLocks noGrp="1"/>
          </p:cNvPicPr>
          <p:nvPr>
            <p:ph idx="1"/>
          </p:nvPr>
        </p:nvPicPr>
        <p:blipFill>
          <a:blip r:embed="rId2" cstate="print">
            <a:lum bright="-21000"/>
          </a:blip>
          <a:srcRect/>
          <a:stretch>
            <a:fillRect/>
          </a:stretch>
        </p:blipFill>
        <p:spPr bwMode="auto">
          <a:xfrm>
            <a:off x="323528" y="332656"/>
            <a:ext cx="7416824" cy="61206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Aşağıdaki durumlarda işçilerin göz muayeneleri yapılmalıdır;</a:t>
            </a:r>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r>
              <a:rPr lang="tr-TR" dirty="0" smtClean="0"/>
              <a:t>- ekranlı araçlarla çalışmaya başlamadan önce,</a:t>
            </a:r>
          </a:p>
          <a:p>
            <a:r>
              <a:rPr lang="tr-TR" dirty="0" smtClean="0"/>
              <a:t>- düzenli aralıklarla ve</a:t>
            </a:r>
          </a:p>
          <a:p>
            <a:r>
              <a:rPr lang="tr-TR" dirty="0" smtClean="0"/>
              <a:t>- ekranlı araçla çalışmalardan kaynaklanacak görme zorluğu olduğunda.</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260648"/>
            <a:ext cx="7239000" cy="6195088"/>
          </a:xfrm>
        </p:spPr>
        <p:style>
          <a:lnRef idx="1">
            <a:schemeClr val="accent2"/>
          </a:lnRef>
          <a:fillRef idx="2">
            <a:schemeClr val="accent2"/>
          </a:fillRef>
          <a:effectRef idx="1">
            <a:schemeClr val="accent2"/>
          </a:effectRef>
          <a:fontRef idx="minor">
            <a:schemeClr val="dk1"/>
          </a:fontRef>
        </p:style>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muayene sonuçlarına göre gerekiyorsa işçiler oftalmolojik testlere tabi tutulmalıdır.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332656"/>
            <a:ext cx="3682752" cy="5793507"/>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tr-TR" dirty="0" smtClean="0"/>
          </a:p>
          <a:p>
            <a:r>
              <a:rPr lang="tr-TR" dirty="0" smtClean="0"/>
              <a:t>Ekranda görünen karakterler kolayca seçilebilecek şekil ve formda, uygun büyüklükte olacak, satır ve karakterler arasında yeterli boşluk bulunacaktır.</a:t>
            </a:r>
            <a:endParaRPr lang="tr-TR" dirty="0"/>
          </a:p>
        </p:txBody>
      </p:sp>
      <p:pic>
        <p:nvPicPr>
          <p:cNvPr id="10" name="9 İçerik Yer Tutucusu" descr="http://t2.gstatic.com/images?q=tbn:ANd9GcTbYRUT84n2YhiKRC4J0bHMiEXREhDBnnUwZBa68sNT_oTgyX-tcA"/>
          <p:cNvPicPr>
            <a:picLocks noGrp="1"/>
          </p:cNvPicPr>
          <p:nvPr>
            <p:ph sz="half" idx="2"/>
          </p:nvPr>
        </p:nvPicPr>
        <p:blipFill>
          <a:blip r:embed="rId2" cstate="print"/>
          <a:srcRect/>
          <a:stretch>
            <a:fillRect/>
          </a:stretch>
        </p:blipFill>
        <p:spPr bwMode="auto">
          <a:xfrm>
            <a:off x="4139952" y="332656"/>
            <a:ext cx="3744416" cy="576064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97</TotalTime>
  <Words>689</Words>
  <Application>Microsoft Office PowerPoint</Application>
  <PresentationFormat>Ekran Gösterisi (4:3)</PresentationFormat>
  <Paragraphs>167</Paragraphs>
  <Slides>38</Slides>
  <Notes>0</Notes>
  <HiddenSlides>0</HiddenSlides>
  <MMClips>1</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Zengin</vt:lpstr>
      <vt:lpstr>EKRANLI ARAÇLARIN KULLANIMI</vt:lpstr>
      <vt:lpstr>Zorlayıcı Travmalar :</vt:lpstr>
      <vt:lpstr>Çalışma merkezi :</vt:lpstr>
      <vt:lpstr>PowerPoint Sunusu</vt:lpstr>
      <vt:lpstr>PowerPoint Sunusu</vt:lpstr>
      <vt:lpstr>PowerPoint Sunusu</vt:lpstr>
      <vt:lpstr>Aşağıdaki durumlarda işçilerin göz muayeneleri yapılmalıdır;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ÇALIŞMA ALANI</vt:lpstr>
      <vt:lpstr>AYDINLATMA</vt:lpstr>
      <vt:lpstr>PowerPoint Sunusu</vt:lpstr>
      <vt:lpstr>YANSIMA VE PARLAMA</vt:lpstr>
      <vt:lpstr>GÜRÜLTÜ</vt:lpstr>
      <vt:lpstr>ISI</vt:lpstr>
      <vt:lpstr>RADYASYON</vt:lpstr>
      <vt:lpstr>NEM</vt:lpstr>
      <vt:lpstr>BİLGİSAYAR PROGRAMLARI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EKRANLI ARAÇLARIN KULLANIMI</dc:title>
  <dc:creator>meryemkuru</dc:creator>
  <cp:lastModifiedBy>Aykut Çakır</cp:lastModifiedBy>
  <cp:revision>25</cp:revision>
  <dcterms:created xsi:type="dcterms:W3CDTF">2012-11-07T11:42:06Z</dcterms:created>
  <dcterms:modified xsi:type="dcterms:W3CDTF">2021-02-07T13:32:01Z</dcterms:modified>
</cp:coreProperties>
</file>