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4" r:id="rId2"/>
    <p:sldId id="257" r:id="rId3"/>
    <p:sldId id="281" r:id="rId4"/>
    <p:sldId id="289" r:id="rId5"/>
    <p:sldId id="282" r:id="rId6"/>
    <p:sldId id="259" r:id="rId7"/>
    <p:sldId id="268" r:id="rId8"/>
    <p:sldId id="283" r:id="rId9"/>
    <p:sldId id="302" r:id="rId10"/>
    <p:sldId id="285" r:id="rId11"/>
    <p:sldId id="286" r:id="rId12"/>
    <p:sldId id="287" r:id="rId13"/>
    <p:sldId id="288" r:id="rId14"/>
    <p:sldId id="290" r:id="rId15"/>
    <p:sldId id="269" r:id="rId16"/>
    <p:sldId id="260" r:id="rId17"/>
    <p:sldId id="291" r:id="rId18"/>
    <p:sldId id="292" r:id="rId19"/>
    <p:sldId id="293" r:id="rId20"/>
    <p:sldId id="294" r:id="rId21"/>
    <p:sldId id="295" r:id="rId22"/>
    <p:sldId id="296" r:id="rId23"/>
    <p:sldId id="262" r:id="rId24"/>
    <p:sldId id="297" r:id="rId25"/>
    <p:sldId id="263" r:id="rId26"/>
    <p:sldId id="264" r:id="rId27"/>
    <p:sldId id="265" r:id="rId28"/>
    <p:sldId id="266" r:id="rId29"/>
    <p:sldId id="298" r:id="rId30"/>
    <p:sldId id="299" r:id="rId31"/>
    <p:sldId id="300" r:id="rId32"/>
    <p:sldId id="267" r:id="rId33"/>
    <p:sldId id="274" r:id="rId34"/>
    <p:sldId id="275" r:id="rId35"/>
    <p:sldId id="279" r:id="rId36"/>
    <p:sldId id="276" r:id="rId37"/>
    <p:sldId id="270" r:id="rId38"/>
    <p:sldId id="261" r:id="rId39"/>
    <p:sldId id="271" r:id="rId40"/>
    <p:sldId id="256"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72F15-B3E7-4B71-A07F-FBB06826F2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82FBCEE-652A-425F-9D01-EEFBB9704575}">
      <dgm:prSet phldrT="[Metin]" custT="1"/>
      <dgm:spPr/>
      <dgm:t>
        <a:bodyPr/>
        <a:lstStyle/>
        <a:p>
          <a:r>
            <a:rPr lang="tr-TR" sz="3600" dirty="0" smtClean="0"/>
            <a:t>Atıklar</a:t>
          </a:r>
        </a:p>
      </dgm:t>
    </dgm:pt>
    <dgm:pt modelId="{D08202C2-417B-475A-A58E-017FC58737F5}" type="parTrans" cxnId="{C6CE47D1-03F7-4469-AF1E-D5F4C248B18E}">
      <dgm:prSet/>
      <dgm:spPr/>
      <dgm:t>
        <a:bodyPr/>
        <a:lstStyle/>
        <a:p>
          <a:endParaRPr lang="tr-TR"/>
        </a:p>
      </dgm:t>
    </dgm:pt>
    <dgm:pt modelId="{F08DC9ED-7108-4DD6-BDC6-ECBF4B59E349}" type="sibTrans" cxnId="{C6CE47D1-03F7-4469-AF1E-D5F4C248B18E}">
      <dgm:prSet/>
      <dgm:spPr/>
      <dgm:t>
        <a:bodyPr/>
        <a:lstStyle/>
        <a:p>
          <a:endParaRPr lang="tr-TR"/>
        </a:p>
      </dgm:t>
    </dgm:pt>
    <dgm:pt modelId="{E32D304A-5FFD-4891-A722-5A4EEB02E76D}">
      <dgm:prSet phldrT="[Metin]"/>
      <dgm:spPr/>
      <dgm:t>
        <a:bodyPr/>
        <a:lstStyle/>
        <a:p>
          <a:r>
            <a:rPr lang="tr-TR" dirty="0" smtClean="0"/>
            <a:t>Tehlikeli Atıklar</a:t>
          </a:r>
          <a:endParaRPr lang="tr-TR" dirty="0"/>
        </a:p>
      </dgm:t>
    </dgm:pt>
    <dgm:pt modelId="{4988D44D-C8F9-4F5B-8F71-88D511967390}" type="parTrans" cxnId="{F09AFCD9-BF14-45BA-9984-B394AD42248D}">
      <dgm:prSet/>
      <dgm:spPr/>
      <dgm:t>
        <a:bodyPr/>
        <a:lstStyle/>
        <a:p>
          <a:endParaRPr lang="tr-TR"/>
        </a:p>
      </dgm:t>
    </dgm:pt>
    <dgm:pt modelId="{802612F6-D787-4AF5-9A32-FA8D7935BE5F}" type="sibTrans" cxnId="{F09AFCD9-BF14-45BA-9984-B394AD42248D}">
      <dgm:prSet/>
      <dgm:spPr/>
      <dgm:t>
        <a:bodyPr/>
        <a:lstStyle/>
        <a:p>
          <a:endParaRPr lang="tr-TR"/>
        </a:p>
      </dgm:t>
    </dgm:pt>
    <dgm:pt modelId="{3D182E4D-80B5-452C-99F0-AA7997D32F49}">
      <dgm:prSet phldrT="[Metin]"/>
      <dgm:spPr/>
      <dgm:t>
        <a:bodyPr/>
        <a:lstStyle/>
        <a:p>
          <a:r>
            <a:rPr lang="tr-TR" dirty="0" smtClean="0"/>
            <a:t>Evsel Atıklar</a:t>
          </a:r>
          <a:endParaRPr lang="tr-TR" dirty="0"/>
        </a:p>
      </dgm:t>
    </dgm:pt>
    <dgm:pt modelId="{57327DB3-897D-41C5-9307-FD69F8E7C15F}" type="parTrans" cxnId="{97D21A3F-29CC-4510-AA1C-0C4014FFEB0D}">
      <dgm:prSet/>
      <dgm:spPr/>
      <dgm:t>
        <a:bodyPr/>
        <a:lstStyle/>
        <a:p>
          <a:endParaRPr lang="tr-TR"/>
        </a:p>
      </dgm:t>
    </dgm:pt>
    <dgm:pt modelId="{E1889611-0D6E-4C0C-A9A2-7C9B20D6371D}" type="sibTrans" cxnId="{97D21A3F-29CC-4510-AA1C-0C4014FFEB0D}">
      <dgm:prSet/>
      <dgm:spPr/>
      <dgm:t>
        <a:bodyPr/>
        <a:lstStyle/>
        <a:p>
          <a:endParaRPr lang="tr-TR"/>
        </a:p>
      </dgm:t>
    </dgm:pt>
    <dgm:pt modelId="{F3031B17-ACA6-4312-826E-909A9B87804C}">
      <dgm:prSet phldrT="[Metin]"/>
      <dgm:spPr/>
      <dgm:t>
        <a:bodyPr/>
        <a:lstStyle/>
        <a:p>
          <a:r>
            <a:rPr lang="tr-TR" dirty="0" smtClean="0"/>
            <a:t>Metal Atıklar</a:t>
          </a:r>
          <a:endParaRPr lang="tr-TR" dirty="0"/>
        </a:p>
      </dgm:t>
    </dgm:pt>
    <dgm:pt modelId="{B7B64363-0946-49A3-8F7A-A66B343B0F1C}" type="parTrans" cxnId="{61150EFD-DE8C-4795-A83E-D7E2B08D414D}">
      <dgm:prSet/>
      <dgm:spPr/>
      <dgm:t>
        <a:bodyPr/>
        <a:lstStyle/>
        <a:p>
          <a:endParaRPr lang="tr-TR"/>
        </a:p>
      </dgm:t>
    </dgm:pt>
    <dgm:pt modelId="{564C2600-FAA2-45A8-A5C0-E2ACC83495C5}" type="sibTrans" cxnId="{61150EFD-DE8C-4795-A83E-D7E2B08D414D}">
      <dgm:prSet/>
      <dgm:spPr/>
      <dgm:t>
        <a:bodyPr/>
        <a:lstStyle/>
        <a:p>
          <a:endParaRPr lang="tr-TR"/>
        </a:p>
      </dgm:t>
    </dgm:pt>
    <dgm:pt modelId="{D9692C61-9E22-412D-94FB-BA26220CE5A1}">
      <dgm:prSet/>
      <dgm:spPr/>
      <dgm:t>
        <a:bodyPr/>
        <a:lstStyle/>
        <a:p>
          <a:r>
            <a:rPr lang="tr-TR" dirty="0" smtClean="0"/>
            <a:t>İnşaat ve Hafriyat Atıkları</a:t>
          </a:r>
          <a:endParaRPr lang="tr-TR" dirty="0"/>
        </a:p>
      </dgm:t>
    </dgm:pt>
    <dgm:pt modelId="{96182220-46A0-46C4-BF1C-FF15F5C9C2AD}" type="parTrans" cxnId="{64A0E5C7-AB95-43AD-A3E5-26E758978852}">
      <dgm:prSet/>
      <dgm:spPr/>
      <dgm:t>
        <a:bodyPr/>
        <a:lstStyle/>
        <a:p>
          <a:endParaRPr lang="tr-TR"/>
        </a:p>
      </dgm:t>
    </dgm:pt>
    <dgm:pt modelId="{162D0E35-2073-442B-AB0B-153655A0084B}" type="sibTrans" cxnId="{64A0E5C7-AB95-43AD-A3E5-26E758978852}">
      <dgm:prSet/>
      <dgm:spPr/>
      <dgm:t>
        <a:bodyPr/>
        <a:lstStyle/>
        <a:p>
          <a:endParaRPr lang="tr-TR"/>
        </a:p>
      </dgm:t>
    </dgm:pt>
    <dgm:pt modelId="{FD97EEC8-ADEF-42E4-82FA-27FAD6982524}">
      <dgm:prSet/>
      <dgm:spPr/>
      <dgm:t>
        <a:bodyPr/>
        <a:lstStyle/>
        <a:p>
          <a:r>
            <a:rPr lang="tr-TR" dirty="0" smtClean="0"/>
            <a:t>Emisyonlar</a:t>
          </a:r>
          <a:endParaRPr lang="tr-TR" dirty="0"/>
        </a:p>
      </dgm:t>
    </dgm:pt>
    <dgm:pt modelId="{635D54DF-DD5E-419A-8E1C-27CB627F6D22}" type="parTrans" cxnId="{88CF799F-7AF5-47AD-B3ED-B57847403E1F}">
      <dgm:prSet/>
      <dgm:spPr/>
      <dgm:t>
        <a:bodyPr/>
        <a:lstStyle/>
        <a:p>
          <a:endParaRPr lang="tr-TR"/>
        </a:p>
      </dgm:t>
    </dgm:pt>
    <dgm:pt modelId="{3EB66860-DB92-4453-BFA5-15439F44FF7C}" type="sibTrans" cxnId="{88CF799F-7AF5-47AD-B3ED-B57847403E1F}">
      <dgm:prSet/>
      <dgm:spPr/>
      <dgm:t>
        <a:bodyPr/>
        <a:lstStyle/>
        <a:p>
          <a:endParaRPr lang="tr-TR"/>
        </a:p>
      </dgm:t>
    </dgm:pt>
    <dgm:pt modelId="{5EF5D14F-9D5B-4300-B89E-2F239B9D7F9A}" type="pres">
      <dgm:prSet presAssocID="{45772F15-B3E7-4B71-A07F-FBB06826F211}" presName="hierChild1" presStyleCnt="0">
        <dgm:presLayoutVars>
          <dgm:orgChart val="1"/>
          <dgm:chPref val="1"/>
          <dgm:dir/>
          <dgm:animOne val="branch"/>
          <dgm:animLvl val="lvl"/>
          <dgm:resizeHandles/>
        </dgm:presLayoutVars>
      </dgm:prSet>
      <dgm:spPr/>
      <dgm:t>
        <a:bodyPr/>
        <a:lstStyle/>
        <a:p>
          <a:endParaRPr lang="tr-TR"/>
        </a:p>
      </dgm:t>
    </dgm:pt>
    <dgm:pt modelId="{0DB65B10-61A5-4FAC-9F48-23483C83685A}" type="pres">
      <dgm:prSet presAssocID="{882FBCEE-652A-425F-9D01-EEFBB9704575}" presName="hierRoot1" presStyleCnt="0">
        <dgm:presLayoutVars>
          <dgm:hierBranch val="init"/>
        </dgm:presLayoutVars>
      </dgm:prSet>
      <dgm:spPr/>
    </dgm:pt>
    <dgm:pt modelId="{89D74C1B-41BF-4D83-8A61-36F6C7B7991B}" type="pres">
      <dgm:prSet presAssocID="{882FBCEE-652A-425F-9D01-EEFBB9704575}" presName="rootComposite1" presStyleCnt="0"/>
      <dgm:spPr/>
    </dgm:pt>
    <dgm:pt modelId="{4A460C6F-DA5F-4AEE-AE55-D5D2F6B7ADA7}" type="pres">
      <dgm:prSet presAssocID="{882FBCEE-652A-425F-9D01-EEFBB9704575}" presName="rootText1" presStyleLbl="node0" presStyleIdx="0" presStyleCnt="1" custScaleX="192673" custScaleY="123234" custLinFactNeighborX="0" custLinFactNeighborY="-70985">
        <dgm:presLayoutVars>
          <dgm:chPref val="3"/>
        </dgm:presLayoutVars>
      </dgm:prSet>
      <dgm:spPr/>
      <dgm:t>
        <a:bodyPr/>
        <a:lstStyle/>
        <a:p>
          <a:endParaRPr lang="tr-TR"/>
        </a:p>
      </dgm:t>
    </dgm:pt>
    <dgm:pt modelId="{2889CFC2-9845-40CA-BD57-A61B53CD1DD7}" type="pres">
      <dgm:prSet presAssocID="{882FBCEE-652A-425F-9D01-EEFBB9704575}" presName="rootConnector1" presStyleLbl="node1" presStyleIdx="0" presStyleCnt="0"/>
      <dgm:spPr/>
      <dgm:t>
        <a:bodyPr/>
        <a:lstStyle/>
        <a:p>
          <a:endParaRPr lang="tr-TR"/>
        </a:p>
      </dgm:t>
    </dgm:pt>
    <dgm:pt modelId="{6B75B58F-DDA2-431D-8B49-C9BE1E306829}" type="pres">
      <dgm:prSet presAssocID="{882FBCEE-652A-425F-9D01-EEFBB9704575}" presName="hierChild2" presStyleCnt="0"/>
      <dgm:spPr/>
    </dgm:pt>
    <dgm:pt modelId="{08AD538E-188F-43A1-9408-BA0042431400}" type="pres">
      <dgm:prSet presAssocID="{4988D44D-C8F9-4F5B-8F71-88D511967390}" presName="Name37" presStyleLbl="parChTrans1D2" presStyleIdx="0" presStyleCnt="5"/>
      <dgm:spPr/>
      <dgm:t>
        <a:bodyPr/>
        <a:lstStyle/>
        <a:p>
          <a:endParaRPr lang="tr-TR"/>
        </a:p>
      </dgm:t>
    </dgm:pt>
    <dgm:pt modelId="{A5760E5A-6EC2-4EDF-8181-AD1139C4615D}" type="pres">
      <dgm:prSet presAssocID="{E32D304A-5FFD-4891-A722-5A4EEB02E76D}" presName="hierRoot2" presStyleCnt="0">
        <dgm:presLayoutVars>
          <dgm:hierBranch val="init"/>
        </dgm:presLayoutVars>
      </dgm:prSet>
      <dgm:spPr/>
    </dgm:pt>
    <dgm:pt modelId="{BE03224A-8260-47D0-B02F-87D09B7D7212}" type="pres">
      <dgm:prSet presAssocID="{E32D304A-5FFD-4891-A722-5A4EEB02E76D}" presName="rootComposite" presStyleCnt="0"/>
      <dgm:spPr/>
    </dgm:pt>
    <dgm:pt modelId="{E2941206-C7DA-4B72-B52F-3EC7388E395C}" type="pres">
      <dgm:prSet presAssocID="{E32D304A-5FFD-4891-A722-5A4EEB02E76D}" presName="rootText" presStyleLbl="node2" presStyleIdx="0" presStyleCnt="5">
        <dgm:presLayoutVars>
          <dgm:chPref val="3"/>
        </dgm:presLayoutVars>
      </dgm:prSet>
      <dgm:spPr/>
      <dgm:t>
        <a:bodyPr/>
        <a:lstStyle/>
        <a:p>
          <a:endParaRPr lang="tr-TR"/>
        </a:p>
      </dgm:t>
    </dgm:pt>
    <dgm:pt modelId="{FD57D666-EA82-4293-915A-B87C8EF956A7}" type="pres">
      <dgm:prSet presAssocID="{E32D304A-5FFD-4891-A722-5A4EEB02E76D}" presName="rootConnector" presStyleLbl="node2" presStyleIdx="0" presStyleCnt="5"/>
      <dgm:spPr/>
      <dgm:t>
        <a:bodyPr/>
        <a:lstStyle/>
        <a:p>
          <a:endParaRPr lang="tr-TR"/>
        </a:p>
      </dgm:t>
    </dgm:pt>
    <dgm:pt modelId="{07EE8E47-7757-4177-8E81-8190BF617786}" type="pres">
      <dgm:prSet presAssocID="{E32D304A-5FFD-4891-A722-5A4EEB02E76D}" presName="hierChild4" presStyleCnt="0"/>
      <dgm:spPr/>
    </dgm:pt>
    <dgm:pt modelId="{B809D959-06BF-4C1D-B4A7-4E7B6D96B5F1}" type="pres">
      <dgm:prSet presAssocID="{E32D304A-5FFD-4891-A722-5A4EEB02E76D}" presName="hierChild5" presStyleCnt="0"/>
      <dgm:spPr/>
    </dgm:pt>
    <dgm:pt modelId="{FA59B084-1564-4BB2-B1B7-C5404BE0176E}" type="pres">
      <dgm:prSet presAssocID="{57327DB3-897D-41C5-9307-FD69F8E7C15F}" presName="Name37" presStyleLbl="parChTrans1D2" presStyleIdx="1" presStyleCnt="5"/>
      <dgm:spPr/>
      <dgm:t>
        <a:bodyPr/>
        <a:lstStyle/>
        <a:p>
          <a:endParaRPr lang="tr-TR"/>
        </a:p>
      </dgm:t>
    </dgm:pt>
    <dgm:pt modelId="{0B06C16A-F417-41A2-A7A3-E7C8735D876C}" type="pres">
      <dgm:prSet presAssocID="{3D182E4D-80B5-452C-99F0-AA7997D32F49}" presName="hierRoot2" presStyleCnt="0">
        <dgm:presLayoutVars>
          <dgm:hierBranch val="init"/>
        </dgm:presLayoutVars>
      </dgm:prSet>
      <dgm:spPr/>
    </dgm:pt>
    <dgm:pt modelId="{2508DB07-CCE6-4197-A840-DDF4C2CB5AE6}" type="pres">
      <dgm:prSet presAssocID="{3D182E4D-80B5-452C-99F0-AA7997D32F49}" presName="rootComposite" presStyleCnt="0"/>
      <dgm:spPr/>
    </dgm:pt>
    <dgm:pt modelId="{8DDCB422-3522-4029-9F37-437FE17F872C}" type="pres">
      <dgm:prSet presAssocID="{3D182E4D-80B5-452C-99F0-AA7997D32F49}" presName="rootText" presStyleLbl="node2" presStyleIdx="1" presStyleCnt="5">
        <dgm:presLayoutVars>
          <dgm:chPref val="3"/>
        </dgm:presLayoutVars>
      </dgm:prSet>
      <dgm:spPr/>
      <dgm:t>
        <a:bodyPr/>
        <a:lstStyle/>
        <a:p>
          <a:endParaRPr lang="tr-TR"/>
        </a:p>
      </dgm:t>
    </dgm:pt>
    <dgm:pt modelId="{DDDB8453-D779-4089-807B-F2C46CCD9B1E}" type="pres">
      <dgm:prSet presAssocID="{3D182E4D-80B5-452C-99F0-AA7997D32F49}" presName="rootConnector" presStyleLbl="node2" presStyleIdx="1" presStyleCnt="5"/>
      <dgm:spPr/>
      <dgm:t>
        <a:bodyPr/>
        <a:lstStyle/>
        <a:p>
          <a:endParaRPr lang="tr-TR"/>
        </a:p>
      </dgm:t>
    </dgm:pt>
    <dgm:pt modelId="{6F7686D0-BB36-4F6D-B450-741AB14832BF}" type="pres">
      <dgm:prSet presAssocID="{3D182E4D-80B5-452C-99F0-AA7997D32F49}" presName="hierChild4" presStyleCnt="0"/>
      <dgm:spPr/>
    </dgm:pt>
    <dgm:pt modelId="{889AD8E3-772C-4284-9FB0-8FF41C7B8977}" type="pres">
      <dgm:prSet presAssocID="{3D182E4D-80B5-452C-99F0-AA7997D32F49}" presName="hierChild5" presStyleCnt="0"/>
      <dgm:spPr/>
    </dgm:pt>
    <dgm:pt modelId="{A6549DEA-741F-40A7-83ED-384CCD7AC3C9}" type="pres">
      <dgm:prSet presAssocID="{B7B64363-0946-49A3-8F7A-A66B343B0F1C}" presName="Name37" presStyleLbl="parChTrans1D2" presStyleIdx="2" presStyleCnt="5"/>
      <dgm:spPr/>
      <dgm:t>
        <a:bodyPr/>
        <a:lstStyle/>
        <a:p>
          <a:endParaRPr lang="tr-TR"/>
        </a:p>
      </dgm:t>
    </dgm:pt>
    <dgm:pt modelId="{E2611E5D-C552-4E97-AA35-85703215C530}" type="pres">
      <dgm:prSet presAssocID="{F3031B17-ACA6-4312-826E-909A9B87804C}" presName="hierRoot2" presStyleCnt="0">
        <dgm:presLayoutVars>
          <dgm:hierBranch val="init"/>
        </dgm:presLayoutVars>
      </dgm:prSet>
      <dgm:spPr/>
    </dgm:pt>
    <dgm:pt modelId="{909853FC-4E1D-4CA3-859A-35DC9F3108FE}" type="pres">
      <dgm:prSet presAssocID="{F3031B17-ACA6-4312-826E-909A9B87804C}" presName="rootComposite" presStyleCnt="0"/>
      <dgm:spPr/>
    </dgm:pt>
    <dgm:pt modelId="{C654AB1E-2259-4648-87D8-2103C783EDE2}" type="pres">
      <dgm:prSet presAssocID="{F3031B17-ACA6-4312-826E-909A9B87804C}" presName="rootText" presStyleLbl="node2" presStyleIdx="2" presStyleCnt="5">
        <dgm:presLayoutVars>
          <dgm:chPref val="3"/>
        </dgm:presLayoutVars>
      </dgm:prSet>
      <dgm:spPr/>
      <dgm:t>
        <a:bodyPr/>
        <a:lstStyle/>
        <a:p>
          <a:endParaRPr lang="tr-TR"/>
        </a:p>
      </dgm:t>
    </dgm:pt>
    <dgm:pt modelId="{E1758331-4BC8-43CF-AE9D-42A2E6B7881B}" type="pres">
      <dgm:prSet presAssocID="{F3031B17-ACA6-4312-826E-909A9B87804C}" presName="rootConnector" presStyleLbl="node2" presStyleIdx="2" presStyleCnt="5"/>
      <dgm:spPr/>
      <dgm:t>
        <a:bodyPr/>
        <a:lstStyle/>
        <a:p>
          <a:endParaRPr lang="tr-TR"/>
        </a:p>
      </dgm:t>
    </dgm:pt>
    <dgm:pt modelId="{DF9106E7-45A8-4252-8ACD-EF6F5F826D91}" type="pres">
      <dgm:prSet presAssocID="{F3031B17-ACA6-4312-826E-909A9B87804C}" presName="hierChild4" presStyleCnt="0"/>
      <dgm:spPr/>
    </dgm:pt>
    <dgm:pt modelId="{583097F9-5DA7-4237-9DF7-E72B548C150B}" type="pres">
      <dgm:prSet presAssocID="{F3031B17-ACA6-4312-826E-909A9B87804C}" presName="hierChild5" presStyleCnt="0"/>
      <dgm:spPr/>
    </dgm:pt>
    <dgm:pt modelId="{259A0ED6-B222-4003-9596-A119D7E1F5F9}" type="pres">
      <dgm:prSet presAssocID="{96182220-46A0-46C4-BF1C-FF15F5C9C2AD}" presName="Name37" presStyleLbl="parChTrans1D2" presStyleIdx="3" presStyleCnt="5"/>
      <dgm:spPr/>
      <dgm:t>
        <a:bodyPr/>
        <a:lstStyle/>
        <a:p>
          <a:endParaRPr lang="tr-TR"/>
        </a:p>
      </dgm:t>
    </dgm:pt>
    <dgm:pt modelId="{AAE07576-EB32-4296-B1E1-A599548DAA75}" type="pres">
      <dgm:prSet presAssocID="{D9692C61-9E22-412D-94FB-BA26220CE5A1}" presName="hierRoot2" presStyleCnt="0">
        <dgm:presLayoutVars>
          <dgm:hierBranch val="init"/>
        </dgm:presLayoutVars>
      </dgm:prSet>
      <dgm:spPr/>
    </dgm:pt>
    <dgm:pt modelId="{1A8B42D1-AADC-4524-989A-116999DA7221}" type="pres">
      <dgm:prSet presAssocID="{D9692C61-9E22-412D-94FB-BA26220CE5A1}" presName="rootComposite" presStyleCnt="0"/>
      <dgm:spPr/>
    </dgm:pt>
    <dgm:pt modelId="{A7751EE6-9F5C-4912-A878-16524B9154A7}" type="pres">
      <dgm:prSet presAssocID="{D9692C61-9E22-412D-94FB-BA26220CE5A1}" presName="rootText" presStyleLbl="node2" presStyleIdx="3" presStyleCnt="5">
        <dgm:presLayoutVars>
          <dgm:chPref val="3"/>
        </dgm:presLayoutVars>
      </dgm:prSet>
      <dgm:spPr/>
      <dgm:t>
        <a:bodyPr/>
        <a:lstStyle/>
        <a:p>
          <a:endParaRPr lang="tr-TR"/>
        </a:p>
      </dgm:t>
    </dgm:pt>
    <dgm:pt modelId="{057D70A9-8541-43A5-99A7-7E770636A182}" type="pres">
      <dgm:prSet presAssocID="{D9692C61-9E22-412D-94FB-BA26220CE5A1}" presName="rootConnector" presStyleLbl="node2" presStyleIdx="3" presStyleCnt="5"/>
      <dgm:spPr/>
      <dgm:t>
        <a:bodyPr/>
        <a:lstStyle/>
        <a:p>
          <a:endParaRPr lang="tr-TR"/>
        </a:p>
      </dgm:t>
    </dgm:pt>
    <dgm:pt modelId="{A7286727-AD72-4E85-9999-53AD7ACEEF56}" type="pres">
      <dgm:prSet presAssocID="{D9692C61-9E22-412D-94FB-BA26220CE5A1}" presName="hierChild4" presStyleCnt="0"/>
      <dgm:spPr/>
    </dgm:pt>
    <dgm:pt modelId="{A420CA9C-3DA2-4E09-BD35-61C94BC58274}" type="pres">
      <dgm:prSet presAssocID="{D9692C61-9E22-412D-94FB-BA26220CE5A1}" presName="hierChild5" presStyleCnt="0"/>
      <dgm:spPr/>
    </dgm:pt>
    <dgm:pt modelId="{EBC7EBBF-0566-4AAA-98D4-9A0BDC5738A2}" type="pres">
      <dgm:prSet presAssocID="{635D54DF-DD5E-419A-8E1C-27CB627F6D22}" presName="Name37" presStyleLbl="parChTrans1D2" presStyleIdx="4" presStyleCnt="5"/>
      <dgm:spPr/>
      <dgm:t>
        <a:bodyPr/>
        <a:lstStyle/>
        <a:p>
          <a:endParaRPr lang="tr-TR"/>
        </a:p>
      </dgm:t>
    </dgm:pt>
    <dgm:pt modelId="{5C6A0637-81BC-4EA5-BA3F-438DBCB6C314}" type="pres">
      <dgm:prSet presAssocID="{FD97EEC8-ADEF-42E4-82FA-27FAD6982524}" presName="hierRoot2" presStyleCnt="0">
        <dgm:presLayoutVars>
          <dgm:hierBranch val="init"/>
        </dgm:presLayoutVars>
      </dgm:prSet>
      <dgm:spPr/>
    </dgm:pt>
    <dgm:pt modelId="{B3D902C4-35DE-47B4-B59D-FE73AF9A8F54}" type="pres">
      <dgm:prSet presAssocID="{FD97EEC8-ADEF-42E4-82FA-27FAD6982524}" presName="rootComposite" presStyleCnt="0"/>
      <dgm:spPr/>
    </dgm:pt>
    <dgm:pt modelId="{C7C80677-A9A9-4F4C-9310-7D19493E24AB}" type="pres">
      <dgm:prSet presAssocID="{FD97EEC8-ADEF-42E4-82FA-27FAD6982524}" presName="rootText" presStyleLbl="node2" presStyleIdx="4" presStyleCnt="5">
        <dgm:presLayoutVars>
          <dgm:chPref val="3"/>
        </dgm:presLayoutVars>
      </dgm:prSet>
      <dgm:spPr/>
      <dgm:t>
        <a:bodyPr/>
        <a:lstStyle/>
        <a:p>
          <a:endParaRPr lang="tr-TR"/>
        </a:p>
      </dgm:t>
    </dgm:pt>
    <dgm:pt modelId="{BD10E9D0-76E0-469E-BA1E-7A3EF1FBEBE5}" type="pres">
      <dgm:prSet presAssocID="{FD97EEC8-ADEF-42E4-82FA-27FAD6982524}" presName="rootConnector" presStyleLbl="node2" presStyleIdx="4" presStyleCnt="5"/>
      <dgm:spPr/>
      <dgm:t>
        <a:bodyPr/>
        <a:lstStyle/>
        <a:p>
          <a:endParaRPr lang="tr-TR"/>
        </a:p>
      </dgm:t>
    </dgm:pt>
    <dgm:pt modelId="{6A81566A-7BF7-40A8-B22C-8F8E813F04E3}" type="pres">
      <dgm:prSet presAssocID="{FD97EEC8-ADEF-42E4-82FA-27FAD6982524}" presName="hierChild4" presStyleCnt="0"/>
      <dgm:spPr/>
    </dgm:pt>
    <dgm:pt modelId="{03710AE4-ACE4-472A-9412-53E169D315B5}" type="pres">
      <dgm:prSet presAssocID="{FD97EEC8-ADEF-42E4-82FA-27FAD6982524}" presName="hierChild5" presStyleCnt="0"/>
      <dgm:spPr/>
    </dgm:pt>
    <dgm:pt modelId="{00B71673-59CB-4E96-8F0A-42D31F617E8B}" type="pres">
      <dgm:prSet presAssocID="{882FBCEE-652A-425F-9D01-EEFBB9704575}" presName="hierChild3" presStyleCnt="0"/>
      <dgm:spPr/>
    </dgm:pt>
  </dgm:ptLst>
  <dgm:cxnLst>
    <dgm:cxn modelId="{8B86215A-4F32-4821-A8A7-50FF21275428}" type="presOf" srcId="{E32D304A-5FFD-4891-A722-5A4EEB02E76D}" destId="{E2941206-C7DA-4B72-B52F-3EC7388E395C}" srcOrd="0" destOrd="0" presId="urn:microsoft.com/office/officeart/2005/8/layout/orgChart1"/>
    <dgm:cxn modelId="{547D832A-7DA7-46B4-8EBB-13E093293D88}" type="presOf" srcId="{4988D44D-C8F9-4F5B-8F71-88D511967390}" destId="{08AD538E-188F-43A1-9408-BA0042431400}" srcOrd="0" destOrd="0" presId="urn:microsoft.com/office/officeart/2005/8/layout/orgChart1"/>
    <dgm:cxn modelId="{CB40E908-980F-47AF-A599-E40DA31780E1}" type="presOf" srcId="{FD97EEC8-ADEF-42E4-82FA-27FAD6982524}" destId="{BD10E9D0-76E0-469E-BA1E-7A3EF1FBEBE5}" srcOrd="1" destOrd="0" presId="urn:microsoft.com/office/officeart/2005/8/layout/orgChart1"/>
    <dgm:cxn modelId="{CB696C8F-1A9A-405E-9166-7B36966AC29E}" type="presOf" srcId="{D9692C61-9E22-412D-94FB-BA26220CE5A1}" destId="{A7751EE6-9F5C-4912-A878-16524B9154A7}" srcOrd="0" destOrd="0" presId="urn:microsoft.com/office/officeart/2005/8/layout/orgChart1"/>
    <dgm:cxn modelId="{773EF722-FE5E-4FBA-BD5C-DBF8C05B7E65}" type="presOf" srcId="{D9692C61-9E22-412D-94FB-BA26220CE5A1}" destId="{057D70A9-8541-43A5-99A7-7E770636A182}" srcOrd="1" destOrd="0" presId="urn:microsoft.com/office/officeart/2005/8/layout/orgChart1"/>
    <dgm:cxn modelId="{C6CE47D1-03F7-4469-AF1E-D5F4C248B18E}" srcId="{45772F15-B3E7-4B71-A07F-FBB06826F211}" destId="{882FBCEE-652A-425F-9D01-EEFBB9704575}" srcOrd="0" destOrd="0" parTransId="{D08202C2-417B-475A-A58E-017FC58737F5}" sibTransId="{F08DC9ED-7108-4DD6-BDC6-ECBF4B59E349}"/>
    <dgm:cxn modelId="{0FC18DDB-8943-44C9-9079-C962D1953977}" type="presOf" srcId="{882FBCEE-652A-425F-9D01-EEFBB9704575}" destId="{2889CFC2-9845-40CA-BD57-A61B53CD1DD7}" srcOrd="1" destOrd="0" presId="urn:microsoft.com/office/officeart/2005/8/layout/orgChart1"/>
    <dgm:cxn modelId="{853B46AB-C12F-40A0-8A6B-0DBFC998FFE1}" type="presOf" srcId="{882FBCEE-652A-425F-9D01-EEFBB9704575}" destId="{4A460C6F-DA5F-4AEE-AE55-D5D2F6B7ADA7}" srcOrd="0" destOrd="0" presId="urn:microsoft.com/office/officeart/2005/8/layout/orgChart1"/>
    <dgm:cxn modelId="{76313950-1571-4D47-BA30-2927483F703D}" type="presOf" srcId="{B7B64363-0946-49A3-8F7A-A66B343B0F1C}" destId="{A6549DEA-741F-40A7-83ED-384CCD7AC3C9}" srcOrd="0" destOrd="0" presId="urn:microsoft.com/office/officeart/2005/8/layout/orgChart1"/>
    <dgm:cxn modelId="{F09AFCD9-BF14-45BA-9984-B394AD42248D}" srcId="{882FBCEE-652A-425F-9D01-EEFBB9704575}" destId="{E32D304A-5FFD-4891-A722-5A4EEB02E76D}" srcOrd="0" destOrd="0" parTransId="{4988D44D-C8F9-4F5B-8F71-88D511967390}" sibTransId="{802612F6-D787-4AF5-9A32-FA8D7935BE5F}"/>
    <dgm:cxn modelId="{033AB5D9-F51D-4FC3-AAF6-9F8EEA298365}" type="presOf" srcId="{57327DB3-897D-41C5-9307-FD69F8E7C15F}" destId="{FA59B084-1564-4BB2-B1B7-C5404BE0176E}" srcOrd="0" destOrd="0" presId="urn:microsoft.com/office/officeart/2005/8/layout/orgChart1"/>
    <dgm:cxn modelId="{88CF799F-7AF5-47AD-B3ED-B57847403E1F}" srcId="{882FBCEE-652A-425F-9D01-EEFBB9704575}" destId="{FD97EEC8-ADEF-42E4-82FA-27FAD6982524}" srcOrd="4" destOrd="0" parTransId="{635D54DF-DD5E-419A-8E1C-27CB627F6D22}" sibTransId="{3EB66860-DB92-4453-BFA5-15439F44FF7C}"/>
    <dgm:cxn modelId="{FB653245-757A-4637-8DDD-1E3DE529BE62}" type="presOf" srcId="{F3031B17-ACA6-4312-826E-909A9B87804C}" destId="{C654AB1E-2259-4648-87D8-2103C783EDE2}" srcOrd="0" destOrd="0" presId="urn:microsoft.com/office/officeart/2005/8/layout/orgChart1"/>
    <dgm:cxn modelId="{FA72B9C0-4277-4556-8461-25B5ED045097}" type="presOf" srcId="{45772F15-B3E7-4B71-A07F-FBB06826F211}" destId="{5EF5D14F-9D5B-4300-B89E-2F239B9D7F9A}" srcOrd="0" destOrd="0" presId="urn:microsoft.com/office/officeart/2005/8/layout/orgChart1"/>
    <dgm:cxn modelId="{64A0E5C7-AB95-43AD-A3E5-26E758978852}" srcId="{882FBCEE-652A-425F-9D01-EEFBB9704575}" destId="{D9692C61-9E22-412D-94FB-BA26220CE5A1}" srcOrd="3" destOrd="0" parTransId="{96182220-46A0-46C4-BF1C-FF15F5C9C2AD}" sibTransId="{162D0E35-2073-442B-AB0B-153655A0084B}"/>
    <dgm:cxn modelId="{1E3BBC62-6715-4FE0-AF70-5560C6A6051C}" type="presOf" srcId="{3D182E4D-80B5-452C-99F0-AA7997D32F49}" destId="{DDDB8453-D779-4089-807B-F2C46CCD9B1E}" srcOrd="1" destOrd="0" presId="urn:microsoft.com/office/officeart/2005/8/layout/orgChart1"/>
    <dgm:cxn modelId="{AAB26F50-4E5C-45E0-B782-7F885E7A0C4E}" type="presOf" srcId="{FD97EEC8-ADEF-42E4-82FA-27FAD6982524}" destId="{C7C80677-A9A9-4F4C-9310-7D19493E24AB}" srcOrd="0" destOrd="0" presId="urn:microsoft.com/office/officeart/2005/8/layout/orgChart1"/>
    <dgm:cxn modelId="{DB997DF3-03EE-4316-A8D7-4F423CB0EE00}" type="presOf" srcId="{635D54DF-DD5E-419A-8E1C-27CB627F6D22}" destId="{EBC7EBBF-0566-4AAA-98D4-9A0BDC5738A2}" srcOrd="0" destOrd="0" presId="urn:microsoft.com/office/officeart/2005/8/layout/orgChart1"/>
    <dgm:cxn modelId="{374C70F4-C112-48B3-A347-E07FF7800854}" type="presOf" srcId="{3D182E4D-80B5-452C-99F0-AA7997D32F49}" destId="{8DDCB422-3522-4029-9F37-437FE17F872C}" srcOrd="0" destOrd="0" presId="urn:microsoft.com/office/officeart/2005/8/layout/orgChart1"/>
    <dgm:cxn modelId="{BC7BA3BF-0E10-4953-AB0E-842FE996448A}" type="presOf" srcId="{96182220-46A0-46C4-BF1C-FF15F5C9C2AD}" destId="{259A0ED6-B222-4003-9596-A119D7E1F5F9}" srcOrd="0" destOrd="0" presId="urn:microsoft.com/office/officeart/2005/8/layout/orgChart1"/>
    <dgm:cxn modelId="{82AC71A5-5A5A-43B7-81A0-C81B8B8CF707}" type="presOf" srcId="{E32D304A-5FFD-4891-A722-5A4EEB02E76D}" destId="{FD57D666-EA82-4293-915A-B87C8EF956A7}" srcOrd="1" destOrd="0" presId="urn:microsoft.com/office/officeart/2005/8/layout/orgChart1"/>
    <dgm:cxn modelId="{97D21A3F-29CC-4510-AA1C-0C4014FFEB0D}" srcId="{882FBCEE-652A-425F-9D01-EEFBB9704575}" destId="{3D182E4D-80B5-452C-99F0-AA7997D32F49}" srcOrd="1" destOrd="0" parTransId="{57327DB3-897D-41C5-9307-FD69F8E7C15F}" sibTransId="{E1889611-0D6E-4C0C-A9A2-7C9B20D6371D}"/>
    <dgm:cxn modelId="{61150EFD-DE8C-4795-A83E-D7E2B08D414D}" srcId="{882FBCEE-652A-425F-9D01-EEFBB9704575}" destId="{F3031B17-ACA6-4312-826E-909A9B87804C}" srcOrd="2" destOrd="0" parTransId="{B7B64363-0946-49A3-8F7A-A66B343B0F1C}" sibTransId="{564C2600-FAA2-45A8-A5C0-E2ACC83495C5}"/>
    <dgm:cxn modelId="{A9BB96B8-BA17-4FD3-B982-EF9AE2181B3B}" type="presOf" srcId="{F3031B17-ACA6-4312-826E-909A9B87804C}" destId="{E1758331-4BC8-43CF-AE9D-42A2E6B7881B}" srcOrd="1" destOrd="0" presId="urn:microsoft.com/office/officeart/2005/8/layout/orgChart1"/>
    <dgm:cxn modelId="{8D65F65C-0269-4BA6-A9D1-029AD24337B1}" type="presParOf" srcId="{5EF5D14F-9D5B-4300-B89E-2F239B9D7F9A}" destId="{0DB65B10-61A5-4FAC-9F48-23483C83685A}" srcOrd="0" destOrd="0" presId="urn:microsoft.com/office/officeart/2005/8/layout/orgChart1"/>
    <dgm:cxn modelId="{AC08EC48-1B60-48E0-8BCB-BF2A62725CB4}" type="presParOf" srcId="{0DB65B10-61A5-4FAC-9F48-23483C83685A}" destId="{89D74C1B-41BF-4D83-8A61-36F6C7B7991B}" srcOrd="0" destOrd="0" presId="urn:microsoft.com/office/officeart/2005/8/layout/orgChart1"/>
    <dgm:cxn modelId="{8272D0F6-F6B0-4DDC-B6E2-7F6D451A7AB5}" type="presParOf" srcId="{89D74C1B-41BF-4D83-8A61-36F6C7B7991B}" destId="{4A460C6F-DA5F-4AEE-AE55-D5D2F6B7ADA7}" srcOrd="0" destOrd="0" presId="urn:microsoft.com/office/officeart/2005/8/layout/orgChart1"/>
    <dgm:cxn modelId="{BAF4B836-8233-4F16-B243-B84171850F81}" type="presParOf" srcId="{89D74C1B-41BF-4D83-8A61-36F6C7B7991B}" destId="{2889CFC2-9845-40CA-BD57-A61B53CD1DD7}" srcOrd="1" destOrd="0" presId="urn:microsoft.com/office/officeart/2005/8/layout/orgChart1"/>
    <dgm:cxn modelId="{95B15624-8105-463D-A3DC-0E9B82CF1A59}" type="presParOf" srcId="{0DB65B10-61A5-4FAC-9F48-23483C83685A}" destId="{6B75B58F-DDA2-431D-8B49-C9BE1E306829}" srcOrd="1" destOrd="0" presId="urn:microsoft.com/office/officeart/2005/8/layout/orgChart1"/>
    <dgm:cxn modelId="{D29A49F4-904E-40E1-8008-31C246EA5CDB}" type="presParOf" srcId="{6B75B58F-DDA2-431D-8B49-C9BE1E306829}" destId="{08AD538E-188F-43A1-9408-BA0042431400}" srcOrd="0" destOrd="0" presId="urn:microsoft.com/office/officeart/2005/8/layout/orgChart1"/>
    <dgm:cxn modelId="{4F63F773-8237-4F8E-BCCE-07C6E1A8DA77}" type="presParOf" srcId="{6B75B58F-DDA2-431D-8B49-C9BE1E306829}" destId="{A5760E5A-6EC2-4EDF-8181-AD1139C4615D}" srcOrd="1" destOrd="0" presId="urn:microsoft.com/office/officeart/2005/8/layout/orgChart1"/>
    <dgm:cxn modelId="{1F05E920-5D0B-4B23-B97B-F72C439278CC}" type="presParOf" srcId="{A5760E5A-6EC2-4EDF-8181-AD1139C4615D}" destId="{BE03224A-8260-47D0-B02F-87D09B7D7212}" srcOrd="0" destOrd="0" presId="urn:microsoft.com/office/officeart/2005/8/layout/orgChart1"/>
    <dgm:cxn modelId="{BC5EB651-1E08-4A5C-A51D-EBF05EE27C8A}" type="presParOf" srcId="{BE03224A-8260-47D0-B02F-87D09B7D7212}" destId="{E2941206-C7DA-4B72-B52F-3EC7388E395C}" srcOrd="0" destOrd="0" presId="urn:microsoft.com/office/officeart/2005/8/layout/orgChart1"/>
    <dgm:cxn modelId="{63643878-1DA3-4DEA-AFE1-3133CA1961C4}" type="presParOf" srcId="{BE03224A-8260-47D0-B02F-87D09B7D7212}" destId="{FD57D666-EA82-4293-915A-B87C8EF956A7}" srcOrd="1" destOrd="0" presId="urn:microsoft.com/office/officeart/2005/8/layout/orgChart1"/>
    <dgm:cxn modelId="{1B02619A-96F3-4088-9E7D-31F75604170A}" type="presParOf" srcId="{A5760E5A-6EC2-4EDF-8181-AD1139C4615D}" destId="{07EE8E47-7757-4177-8E81-8190BF617786}" srcOrd="1" destOrd="0" presId="urn:microsoft.com/office/officeart/2005/8/layout/orgChart1"/>
    <dgm:cxn modelId="{9BF42DCF-80A9-491A-A6DF-44E7D9AF6007}" type="presParOf" srcId="{A5760E5A-6EC2-4EDF-8181-AD1139C4615D}" destId="{B809D959-06BF-4C1D-B4A7-4E7B6D96B5F1}" srcOrd="2" destOrd="0" presId="urn:microsoft.com/office/officeart/2005/8/layout/orgChart1"/>
    <dgm:cxn modelId="{3FAF76F0-C9BB-49C5-9075-3E1B750E824D}" type="presParOf" srcId="{6B75B58F-DDA2-431D-8B49-C9BE1E306829}" destId="{FA59B084-1564-4BB2-B1B7-C5404BE0176E}" srcOrd="2" destOrd="0" presId="urn:microsoft.com/office/officeart/2005/8/layout/orgChart1"/>
    <dgm:cxn modelId="{782DA7A1-0056-4459-9E61-ECD294254C7E}" type="presParOf" srcId="{6B75B58F-DDA2-431D-8B49-C9BE1E306829}" destId="{0B06C16A-F417-41A2-A7A3-E7C8735D876C}" srcOrd="3" destOrd="0" presId="urn:microsoft.com/office/officeart/2005/8/layout/orgChart1"/>
    <dgm:cxn modelId="{3E3E3145-BEE7-4EF0-92B0-78FC2946BBCC}" type="presParOf" srcId="{0B06C16A-F417-41A2-A7A3-E7C8735D876C}" destId="{2508DB07-CCE6-4197-A840-DDF4C2CB5AE6}" srcOrd="0" destOrd="0" presId="urn:microsoft.com/office/officeart/2005/8/layout/orgChart1"/>
    <dgm:cxn modelId="{38888173-EDCA-40B2-938E-ADB59789BED9}" type="presParOf" srcId="{2508DB07-CCE6-4197-A840-DDF4C2CB5AE6}" destId="{8DDCB422-3522-4029-9F37-437FE17F872C}" srcOrd="0" destOrd="0" presId="urn:microsoft.com/office/officeart/2005/8/layout/orgChart1"/>
    <dgm:cxn modelId="{639F663B-9C48-418D-BB4C-69F9D526FDD3}" type="presParOf" srcId="{2508DB07-CCE6-4197-A840-DDF4C2CB5AE6}" destId="{DDDB8453-D779-4089-807B-F2C46CCD9B1E}" srcOrd="1" destOrd="0" presId="urn:microsoft.com/office/officeart/2005/8/layout/orgChart1"/>
    <dgm:cxn modelId="{A9A5BD2C-97FA-404C-9747-460908537622}" type="presParOf" srcId="{0B06C16A-F417-41A2-A7A3-E7C8735D876C}" destId="{6F7686D0-BB36-4F6D-B450-741AB14832BF}" srcOrd="1" destOrd="0" presId="urn:microsoft.com/office/officeart/2005/8/layout/orgChart1"/>
    <dgm:cxn modelId="{669E4C76-C625-4566-BB35-3F4A25F2F267}" type="presParOf" srcId="{0B06C16A-F417-41A2-A7A3-E7C8735D876C}" destId="{889AD8E3-772C-4284-9FB0-8FF41C7B8977}" srcOrd="2" destOrd="0" presId="urn:microsoft.com/office/officeart/2005/8/layout/orgChart1"/>
    <dgm:cxn modelId="{6A508AFB-45FD-4835-A777-BC0DFED7DA92}" type="presParOf" srcId="{6B75B58F-DDA2-431D-8B49-C9BE1E306829}" destId="{A6549DEA-741F-40A7-83ED-384CCD7AC3C9}" srcOrd="4" destOrd="0" presId="urn:microsoft.com/office/officeart/2005/8/layout/orgChart1"/>
    <dgm:cxn modelId="{11E66895-5458-4512-96A7-19B0F40B6F1B}" type="presParOf" srcId="{6B75B58F-DDA2-431D-8B49-C9BE1E306829}" destId="{E2611E5D-C552-4E97-AA35-85703215C530}" srcOrd="5" destOrd="0" presId="urn:microsoft.com/office/officeart/2005/8/layout/orgChart1"/>
    <dgm:cxn modelId="{B70C327F-9397-4C54-A962-BDDA7035CA39}" type="presParOf" srcId="{E2611E5D-C552-4E97-AA35-85703215C530}" destId="{909853FC-4E1D-4CA3-859A-35DC9F3108FE}" srcOrd="0" destOrd="0" presId="urn:microsoft.com/office/officeart/2005/8/layout/orgChart1"/>
    <dgm:cxn modelId="{BDC39252-BCE5-44AB-B23C-09AC7F0E569A}" type="presParOf" srcId="{909853FC-4E1D-4CA3-859A-35DC9F3108FE}" destId="{C654AB1E-2259-4648-87D8-2103C783EDE2}" srcOrd="0" destOrd="0" presId="urn:microsoft.com/office/officeart/2005/8/layout/orgChart1"/>
    <dgm:cxn modelId="{01B55325-6A0F-40CA-8273-FB9B82A0B273}" type="presParOf" srcId="{909853FC-4E1D-4CA3-859A-35DC9F3108FE}" destId="{E1758331-4BC8-43CF-AE9D-42A2E6B7881B}" srcOrd="1" destOrd="0" presId="urn:microsoft.com/office/officeart/2005/8/layout/orgChart1"/>
    <dgm:cxn modelId="{2B8D88E1-7F23-4F9A-8FA0-C2548227F33F}" type="presParOf" srcId="{E2611E5D-C552-4E97-AA35-85703215C530}" destId="{DF9106E7-45A8-4252-8ACD-EF6F5F826D91}" srcOrd="1" destOrd="0" presId="urn:microsoft.com/office/officeart/2005/8/layout/orgChart1"/>
    <dgm:cxn modelId="{6118C17F-E093-4D22-A27A-00B9559472FE}" type="presParOf" srcId="{E2611E5D-C552-4E97-AA35-85703215C530}" destId="{583097F9-5DA7-4237-9DF7-E72B548C150B}" srcOrd="2" destOrd="0" presId="urn:microsoft.com/office/officeart/2005/8/layout/orgChart1"/>
    <dgm:cxn modelId="{DFCCC35A-EB08-4E72-AF2F-F0C92366E826}" type="presParOf" srcId="{6B75B58F-DDA2-431D-8B49-C9BE1E306829}" destId="{259A0ED6-B222-4003-9596-A119D7E1F5F9}" srcOrd="6" destOrd="0" presId="urn:microsoft.com/office/officeart/2005/8/layout/orgChart1"/>
    <dgm:cxn modelId="{80742863-EC2D-44D1-90B2-ADE228B2DA5A}" type="presParOf" srcId="{6B75B58F-DDA2-431D-8B49-C9BE1E306829}" destId="{AAE07576-EB32-4296-B1E1-A599548DAA75}" srcOrd="7" destOrd="0" presId="urn:microsoft.com/office/officeart/2005/8/layout/orgChart1"/>
    <dgm:cxn modelId="{912AF665-D5AA-4F73-B54A-9A6BFAB213BB}" type="presParOf" srcId="{AAE07576-EB32-4296-B1E1-A599548DAA75}" destId="{1A8B42D1-AADC-4524-989A-116999DA7221}" srcOrd="0" destOrd="0" presId="urn:microsoft.com/office/officeart/2005/8/layout/orgChart1"/>
    <dgm:cxn modelId="{8BC3D57B-53CE-402A-BE3C-324114FF7021}" type="presParOf" srcId="{1A8B42D1-AADC-4524-989A-116999DA7221}" destId="{A7751EE6-9F5C-4912-A878-16524B9154A7}" srcOrd="0" destOrd="0" presId="urn:microsoft.com/office/officeart/2005/8/layout/orgChart1"/>
    <dgm:cxn modelId="{FCAAF1D1-84B9-404E-B398-37C05F8FD6BF}" type="presParOf" srcId="{1A8B42D1-AADC-4524-989A-116999DA7221}" destId="{057D70A9-8541-43A5-99A7-7E770636A182}" srcOrd="1" destOrd="0" presId="urn:microsoft.com/office/officeart/2005/8/layout/orgChart1"/>
    <dgm:cxn modelId="{E0EFDC1B-86C2-4443-8D16-B712CEC8A002}" type="presParOf" srcId="{AAE07576-EB32-4296-B1E1-A599548DAA75}" destId="{A7286727-AD72-4E85-9999-53AD7ACEEF56}" srcOrd="1" destOrd="0" presId="urn:microsoft.com/office/officeart/2005/8/layout/orgChart1"/>
    <dgm:cxn modelId="{0C754287-1860-4AB9-B7E6-ADFFDB2196C2}" type="presParOf" srcId="{AAE07576-EB32-4296-B1E1-A599548DAA75}" destId="{A420CA9C-3DA2-4E09-BD35-61C94BC58274}" srcOrd="2" destOrd="0" presId="urn:microsoft.com/office/officeart/2005/8/layout/orgChart1"/>
    <dgm:cxn modelId="{89660B30-9D5F-4D81-A769-0CA0A4CA4A56}" type="presParOf" srcId="{6B75B58F-DDA2-431D-8B49-C9BE1E306829}" destId="{EBC7EBBF-0566-4AAA-98D4-9A0BDC5738A2}" srcOrd="8" destOrd="0" presId="urn:microsoft.com/office/officeart/2005/8/layout/orgChart1"/>
    <dgm:cxn modelId="{50FE34A7-ABF0-4D6A-94F0-9C353EEF1D23}" type="presParOf" srcId="{6B75B58F-DDA2-431D-8B49-C9BE1E306829}" destId="{5C6A0637-81BC-4EA5-BA3F-438DBCB6C314}" srcOrd="9" destOrd="0" presId="urn:microsoft.com/office/officeart/2005/8/layout/orgChart1"/>
    <dgm:cxn modelId="{F436ABA9-668D-4996-B89F-C61BC06A2D55}" type="presParOf" srcId="{5C6A0637-81BC-4EA5-BA3F-438DBCB6C314}" destId="{B3D902C4-35DE-47B4-B59D-FE73AF9A8F54}" srcOrd="0" destOrd="0" presId="urn:microsoft.com/office/officeart/2005/8/layout/orgChart1"/>
    <dgm:cxn modelId="{4C497027-422E-4C71-A5AF-2C59B5A092D6}" type="presParOf" srcId="{B3D902C4-35DE-47B4-B59D-FE73AF9A8F54}" destId="{C7C80677-A9A9-4F4C-9310-7D19493E24AB}" srcOrd="0" destOrd="0" presId="urn:microsoft.com/office/officeart/2005/8/layout/orgChart1"/>
    <dgm:cxn modelId="{C90569AC-1534-4B13-8392-D0A1B610FB4C}" type="presParOf" srcId="{B3D902C4-35DE-47B4-B59D-FE73AF9A8F54}" destId="{BD10E9D0-76E0-469E-BA1E-7A3EF1FBEBE5}" srcOrd="1" destOrd="0" presId="urn:microsoft.com/office/officeart/2005/8/layout/orgChart1"/>
    <dgm:cxn modelId="{15251E16-4EA0-4629-B8AD-FE854283EC81}" type="presParOf" srcId="{5C6A0637-81BC-4EA5-BA3F-438DBCB6C314}" destId="{6A81566A-7BF7-40A8-B22C-8F8E813F04E3}" srcOrd="1" destOrd="0" presId="urn:microsoft.com/office/officeart/2005/8/layout/orgChart1"/>
    <dgm:cxn modelId="{F9531944-C7E6-4A27-A26C-152C6DFCCC48}" type="presParOf" srcId="{5C6A0637-81BC-4EA5-BA3F-438DBCB6C314}" destId="{03710AE4-ACE4-472A-9412-53E169D315B5}" srcOrd="2" destOrd="0" presId="urn:microsoft.com/office/officeart/2005/8/layout/orgChart1"/>
    <dgm:cxn modelId="{26E14CD5-F57D-4A75-ACB1-39FDAE093651}" type="presParOf" srcId="{0DB65B10-61A5-4FAC-9F48-23483C83685A}" destId="{00B71673-59CB-4E96-8F0A-42D31F617E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7EBBF-0566-4AAA-98D4-9A0BDC5738A2}">
      <dsp:nvSpPr>
        <dsp:cNvPr id="0" name=""/>
        <dsp:cNvSpPr/>
      </dsp:nvSpPr>
      <dsp:spPr>
        <a:xfrm>
          <a:off x="4114800" y="1558068"/>
          <a:ext cx="3409628" cy="795943"/>
        </a:xfrm>
        <a:custGeom>
          <a:avLst/>
          <a:gdLst/>
          <a:ahLst/>
          <a:cxnLst/>
          <a:rect l="0" t="0" r="0" b="0"/>
          <a:pathLst>
            <a:path>
              <a:moveTo>
                <a:pt x="0" y="0"/>
              </a:moveTo>
              <a:lnTo>
                <a:pt x="0" y="648005"/>
              </a:lnTo>
              <a:lnTo>
                <a:pt x="3409628" y="648005"/>
              </a:lnTo>
              <a:lnTo>
                <a:pt x="3409628" y="795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A0ED6-B222-4003-9596-A119D7E1F5F9}">
      <dsp:nvSpPr>
        <dsp:cNvPr id="0" name=""/>
        <dsp:cNvSpPr/>
      </dsp:nvSpPr>
      <dsp:spPr>
        <a:xfrm>
          <a:off x="4114800" y="1558068"/>
          <a:ext cx="1704814" cy="795943"/>
        </a:xfrm>
        <a:custGeom>
          <a:avLst/>
          <a:gdLst/>
          <a:ahLst/>
          <a:cxnLst/>
          <a:rect l="0" t="0" r="0" b="0"/>
          <a:pathLst>
            <a:path>
              <a:moveTo>
                <a:pt x="0" y="0"/>
              </a:moveTo>
              <a:lnTo>
                <a:pt x="0" y="648005"/>
              </a:lnTo>
              <a:lnTo>
                <a:pt x="1704814" y="648005"/>
              </a:lnTo>
              <a:lnTo>
                <a:pt x="1704814" y="795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49DEA-741F-40A7-83ED-384CCD7AC3C9}">
      <dsp:nvSpPr>
        <dsp:cNvPr id="0" name=""/>
        <dsp:cNvSpPr/>
      </dsp:nvSpPr>
      <dsp:spPr>
        <a:xfrm>
          <a:off x="4069080" y="1558068"/>
          <a:ext cx="91440" cy="795943"/>
        </a:xfrm>
        <a:custGeom>
          <a:avLst/>
          <a:gdLst/>
          <a:ahLst/>
          <a:cxnLst/>
          <a:rect l="0" t="0" r="0" b="0"/>
          <a:pathLst>
            <a:path>
              <a:moveTo>
                <a:pt x="45720" y="0"/>
              </a:moveTo>
              <a:lnTo>
                <a:pt x="45720" y="795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59B084-1564-4BB2-B1B7-C5404BE0176E}">
      <dsp:nvSpPr>
        <dsp:cNvPr id="0" name=""/>
        <dsp:cNvSpPr/>
      </dsp:nvSpPr>
      <dsp:spPr>
        <a:xfrm>
          <a:off x="2409985" y="1558068"/>
          <a:ext cx="1704814" cy="795943"/>
        </a:xfrm>
        <a:custGeom>
          <a:avLst/>
          <a:gdLst/>
          <a:ahLst/>
          <a:cxnLst/>
          <a:rect l="0" t="0" r="0" b="0"/>
          <a:pathLst>
            <a:path>
              <a:moveTo>
                <a:pt x="1704814" y="0"/>
              </a:moveTo>
              <a:lnTo>
                <a:pt x="1704814" y="648005"/>
              </a:lnTo>
              <a:lnTo>
                <a:pt x="0" y="648005"/>
              </a:lnTo>
              <a:lnTo>
                <a:pt x="0" y="795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D538E-188F-43A1-9408-BA0042431400}">
      <dsp:nvSpPr>
        <dsp:cNvPr id="0" name=""/>
        <dsp:cNvSpPr/>
      </dsp:nvSpPr>
      <dsp:spPr>
        <a:xfrm>
          <a:off x="705171" y="1558068"/>
          <a:ext cx="3409628" cy="795943"/>
        </a:xfrm>
        <a:custGeom>
          <a:avLst/>
          <a:gdLst/>
          <a:ahLst/>
          <a:cxnLst/>
          <a:rect l="0" t="0" r="0" b="0"/>
          <a:pathLst>
            <a:path>
              <a:moveTo>
                <a:pt x="3409628" y="0"/>
              </a:moveTo>
              <a:lnTo>
                <a:pt x="3409628" y="648005"/>
              </a:lnTo>
              <a:lnTo>
                <a:pt x="0" y="648005"/>
              </a:lnTo>
              <a:lnTo>
                <a:pt x="0" y="795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60C6F-DA5F-4AEE-AE55-D5D2F6B7ADA7}">
      <dsp:nvSpPr>
        <dsp:cNvPr id="0" name=""/>
        <dsp:cNvSpPr/>
      </dsp:nvSpPr>
      <dsp:spPr>
        <a:xfrm>
          <a:off x="2757479" y="689923"/>
          <a:ext cx="2714641" cy="868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kern="1200" dirty="0" smtClean="0"/>
            <a:t>Atıklar</a:t>
          </a:r>
        </a:p>
      </dsp:txBody>
      <dsp:txXfrm>
        <a:off x="2757479" y="689923"/>
        <a:ext cx="2714641" cy="868144"/>
      </dsp:txXfrm>
    </dsp:sp>
    <dsp:sp modelId="{E2941206-C7DA-4B72-B52F-3EC7388E395C}">
      <dsp:nvSpPr>
        <dsp:cNvPr id="0" name=""/>
        <dsp:cNvSpPr/>
      </dsp:nvSpPr>
      <dsp:spPr>
        <a:xfrm>
          <a:off x="703" y="2354012"/>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Tehlikeli Atıklar</a:t>
          </a:r>
          <a:endParaRPr lang="tr-TR" sz="1700" kern="1200" dirty="0"/>
        </a:p>
      </dsp:txBody>
      <dsp:txXfrm>
        <a:off x="703" y="2354012"/>
        <a:ext cx="1408937" cy="704468"/>
      </dsp:txXfrm>
    </dsp:sp>
    <dsp:sp modelId="{8DDCB422-3522-4029-9F37-437FE17F872C}">
      <dsp:nvSpPr>
        <dsp:cNvPr id="0" name=""/>
        <dsp:cNvSpPr/>
      </dsp:nvSpPr>
      <dsp:spPr>
        <a:xfrm>
          <a:off x="1705517" y="2354012"/>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Evsel Atıklar</a:t>
          </a:r>
          <a:endParaRPr lang="tr-TR" sz="1700" kern="1200" dirty="0"/>
        </a:p>
      </dsp:txBody>
      <dsp:txXfrm>
        <a:off x="1705517" y="2354012"/>
        <a:ext cx="1408937" cy="704468"/>
      </dsp:txXfrm>
    </dsp:sp>
    <dsp:sp modelId="{C654AB1E-2259-4648-87D8-2103C783EDE2}">
      <dsp:nvSpPr>
        <dsp:cNvPr id="0" name=""/>
        <dsp:cNvSpPr/>
      </dsp:nvSpPr>
      <dsp:spPr>
        <a:xfrm>
          <a:off x="3410331" y="2354012"/>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Metal Atıklar</a:t>
          </a:r>
          <a:endParaRPr lang="tr-TR" sz="1700" kern="1200" dirty="0"/>
        </a:p>
      </dsp:txBody>
      <dsp:txXfrm>
        <a:off x="3410331" y="2354012"/>
        <a:ext cx="1408937" cy="704468"/>
      </dsp:txXfrm>
    </dsp:sp>
    <dsp:sp modelId="{A7751EE6-9F5C-4912-A878-16524B9154A7}">
      <dsp:nvSpPr>
        <dsp:cNvPr id="0" name=""/>
        <dsp:cNvSpPr/>
      </dsp:nvSpPr>
      <dsp:spPr>
        <a:xfrm>
          <a:off x="5115145" y="2354012"/>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İnşaat ve Hafriyat Atıkları</a:t>
          </a:r>
          <a:endParaRPr lang="tr-TR" sz="1700" kern="1200" dirty="0"/>
        </a:p>
      </dsp:txBody>
      <dsp:txXfrm>
        <a:off x="5115145" y="2354012"/>
        <a:ext cx="1408937" cy="704468"/>
      </dsp:txXfrm>
    </dsp:sp>
    <dsp:sp modelId="{C7C80677-A9A9-4F4C-9310-7D19493E24AB}">
      <dsp:nvSpPr>
        <dsp:cNvPr id="0" name=""/>
        <dsp:cNvSpPr/>
      </dsp:nvSpPr>
      <dsp:spPr>
        <a:xfrm>
          <a:off x="6819959" y="2354012"/>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Emisyonlar</a:t>
          </a:r>
          <a:endParaRPr lang="tr-TR" sz="1700" kern="1200" dirty="0"/>
        </a:p>
      </dsp:txBody>
      <dsp:txXfrm>
        <a:off x="6819959" y="2354012"/>
        <a:ext cx="1408937" cy="704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63B53-7B18-4165-848D-B794B814A111}" type="datetimeFigureOut">
              <a:rPr lang="tr-TR" smtClean="0"/>
              <a:pPr/>
              <a:t>7.2.2021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15FFC-1DCD-488C-B952-4B31E75EBF51}" type="slidenum">
              <a:rPr lang="tr-TR" smtClean="0"/>
              <a:pPr/>
              <a:t>‹#›</a:t>
            </a:fld>
            <a:endParaRPr lang="tr-TR"/>
          </a:p>
        </p:txBody>
      </p:sp>
    </p:spTree>
    <p:extLst>
      <p:ext uri="{BB962C8B-B14F-4D97-AF65-F5344CB8AC3E}">
        <p14:creationId xmlns:p14="http://schemas.microsoft.com/office/powerpoint/2010/main" val="226871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8915FFC-1DCD-488C-B952-4B31E75EBF51}" type="slidenum">
              <a:rPr lang="tr-TR" smtClean="0"/>
              <a:pPr/>
              <a:t>2</a:t>
            </a:fld>
            <a:endParaRPr lang="tr-TR"/>
          </a:p>
        </p:txBody>
      </p:sp>
    </p:spTree>
    <p:extLst>
      <p:ext uri="{BB962C8B-B14F-4D97-AF65-F5344CB8AC3E}">
        <p14:creationId xmlns:p14="http://schemas.microsoft.com/office/powerpoint/2010/main" val="127040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8915FFC-1DCD-488C-B952-4B31E75EBF51}" type="slidenum">
              <a:rPr lang="tr-TR" smtClean="0"/>
              <a:pPr/>
              <a:t>8</a:t>
            </a:fld>
            <a:endParaRPr lang="tr-TR"/>
          </a:p>
        </p:txBody>
      </p:sp>
    </p:spTree>
    <p:extLst>
      <p:ext uri="{BB962C8B-B14F-4D97-AF65-F5344CB8AC3E}">
        <p14:creationId xmlns:p14="http://schemas.microsoft.com/office/powerpoint/2010/main" val="15064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330CB09-261D-46EC-A49F-26E9B0D3472C}" type="datetimeFigureOut">
              <a:rPr lang="tr-TR" smtClean="0"/>
              <a:pPr/>
              <a:t>7.2.2021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827E48-991D-4DC1-803F-CEF8B9F69F6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0CB09-261D-46EC-A49F-26E9B0D3472C}" type="datetimeFigureOut">
              <a:rPr lang="tr-TR" smtClean="0"/>
              <a:pPr/>
              <a:t>7.2.2021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27E48-991D-4DC1-803F-CEF8B9F69F6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acclaimimages.com/_gallery/_pages/0201-0603-2920-4854.html"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acclaimimages.com/usepolicy.html" TargetMode="External"/><Relationship Id="rId1" Type="http://schemas.openxmlformats.org/officeDocument/2006/relationships/slideLayout" Target="../slideLayouts/slideLayout2.xml"/><Relationship Id="rId6" Type="http://schemas.openxmlformats.org/officeDocument/2006/relationships/hyperlink" Target="http://www.acclaimimages.com/_gallery/_pages/0201-0604-0309-4423.html" TargetMode="External"/><Relationship Id="rId5" Type="http://schemas.openxmlformats.org/officeDocument/2006/relationships/image" Target="../media/image35.jpeg"/><Relationship Id="rId4" Type="http://schemas.openxmlformats.org/officeDocument/2006/relationships/hyperlink" Target="http://www.acclaimimages.com/_gallery/_pages/0152-0604-1313-2319.html" TargetMode="External"/><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r>
              <a:rPr lang="tr-TR" b="1" i="1" dirty="0" smtClean="0">
                <a:solidFill>
                  <a:srgbClr val="00863D"/>
                </a:solidFill>
                <a:effectLst>
                  <a:outerShdw blurRad="38100" dist="38100" dir="2700000" algn="tl">
                    <a:srgbClr val="000000">
                      <a:alpha val="43137"/>
                    </a:srgbClr>
                  </a:outerShdw>
                </a:effectLst>
              </a:rPr>
              <a:t>ÇEVRE BİLİNÇLENDİRME </a:t>
            </a:r>
            <a:endParaRPr lang="tr-TR" b="1" i="1" dirty="0">
              <a:solidFill>
                <a:srgbClr val="00863D"/>
              </a:solidFill>
              <a:effectLst>
                <a:outerShdw blurRad="38100" dist="38100" dir="2700000" algn="tl">
                  <a:srgbClr val="000000">
                    <a:alpha val="43137"/>
                  </a:srgbClr>
                </a:outerShdw>
              </a:effectLst>
            </a:endParaRPr>
          </a:p>
        </p:txBody>
      </p:sp>
      <p:pic>
        <p:nvPicPr>
          <p:cNvPr id="66563" name="Picture 3" descr="C:\Users\volkan\Desktop\2133.jpg"/>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28800"/>
            <a:ext cx="3312368" cy="4525963"/>
          </a:xfrm>
        </p:spPr>
        <p:txBody>
          <a:bodyPr>
            <a:normAutofit fontScale="92500"/>
          </a:bodyPr>
          <a:lstStyle/>
          <a:p>
            <a:pPr algn="ctr">
              <a:buNone/>
            </a:pPr>
            <a:r>
              <a:rPr lang="tr-TR" sz="2400" b="1" i="1" dirty="0" smtClean="0">
                <a:effectLst>
                  <a:outerShdw blurRad="38100" dist="38100" dir="2700000" algn="tl">
                    <a:srgbClr val="000000">
                      <a:alpha val="43137"/>
                    </a:srgbClr>
                  </a:outerShdw>
                </a:effectLst>
              </a:rPr>
              <a:t>     Su kirliliği</a:t>
            </a:r>
            <a:r>
              <a:rPr lang="tr-TR" sz="2400" dirty="0" smtClean="0">
                <a:effectLst>
                  <a:outerShdw blurRad="38100" dist="38100" dir="2700000" algn="tl">
                    <a:srgbClr val="000000">
                      <a:alpha val="43137"/>
                    </a:srgbClr>
                  </a:outerShdw>
                </a:effectLst>
              </a:rPr>
              <a:t> </a:t>
            </a:r>
            <a:r>
              <a:rPr lang="tr-TR" sz="2400" b="1" dirty="0" smtClean="0"/>
              <a:t>:</a:t>
            </a:r>
            <a:r>
              <a:rPr lang="tr-TR" sz="2400" dirty="0" smtClean="0"/>
              <a:t> Su yeryüzü ve gökyüzü arasında sürekli bir dolanım halindedir. İnsanlar ve diğer canlılar için gerekli olan su bu dolanımda alınır, kullanıldıktan sonra tekrar bu dolanıma geri verilir.</a:t>
            </a:r>
            <a:r>
              <a:rPr lang="ru-RU" sz="2400" dirty="0" smtClean="0"/>
              <a:t> </a:t>
            </a:r>
            <a:r>
              <a:rPr lang="tr-TR" sz="2400" dirty="0" smtClean="0"/>
              <a:t>Kullanım sonucunda oluşan artık maddelerin suya karışması sonucu oluşur.</a:t>
            </a:r>
            <a:r>
              <a:rPr lang="ru-RU" sz="2400" dirty="0" smtClean="0"/>
              <a:t> </a:t>
            </a:r>
            <a:endParaRPr lang="tr-TR" sz="2400" dirty="0" smtClean="0"/>
          </a:p>
          <a:p>
            <a:endParaRPr lang="tr-TR" dirty="0"/>
          </a:p>
        </p:txBody>
      </p:sp>
      <p:sp>
        <p:nvSpPr>
          <p:cNvPr id="5" name="1 Başlık"/>
          <p:cNvSpPr>
            <a:spLocks noGrp="1"/>
          </p:cNvSpPr>
          <p:nvPr>
            <p:ph type="title"/>
          </p:nvPr>
        </p:nvSpPr>
        <p:spPr>
          <a:xfrm>
            <a:off x="467544" y="188640"/>
            <a:ext cx="8229600" cy="1143000"/>
          </a:xfrm>
        </p:spPr>
        <p:txBody>
          <a:bodyPr/>
          <a:lstStyle/>
          <a:p>
            <a:r>
              <a:rPr lang="tr-TR" b="1" i="1" dirty="0" smtClean="0">
                <a:solidFill>
                  <a:srgbClr val="FF0000"/>
                </a:solidFill>
                <a:effectLst>
                  <a:outerShdw blurRad="38100" dist="38100" dir="2700000" algn="tl">
                    <a:srgbClr val="000000">
                      <a:alpha val="43137"/>
                    </a:srgbClr>
                  </a:outerShdw>
                </a:effectLst>
                <a:latin typeface="+mn-lt"/>
              </a:rPr>
              <a:t>TEHLİKELER</a:t>
            </a:r>
            <a:endParaRPr lang="tr-TR" b="1" i="1" dirty="0">
              <a:solidFill>
                <a:srgbClr val="FF0000"/>
              </a:solidFill>
              <a:effectLst>
                <a:outerShdw blurRad="38100" dist="38100" dir="2700000" algn="tl">
                  <a:srgbClr val="000000">
                    <a:alpha val="43137"/>
                  </a:srgbClr>
                </a:outerShdw>
              </a:effectLst>
              <a:latin typeface="+mn-lt"/>
            </a:endParaRPr>
          </a:p>
        </p:txBody>
      </p:sp>
      <p:pic>
        <p:nvPicPr>
          <p:cNvPr id="68611" name="Picture 3" descr="C:\Users\volkan\Desktop\Su Kirliliği.jpg"/>
          <p:cNvPicPr>
            <a:picLocks noChangeAspect="1" noChangeArrowheads="1"/>
          </p:cNvPicPr>
          <p:nvPr/>
        </p:nvPicPr>
        <p:blipFill>
          <a:blip r:embed="rId2" cstate="print"/>
          <a:srcRect/>
          <a:stretch>
            <a:fillRect/>
          </a:stretch>
        </p:blipFill>
        <p:spPr bwMode="auto">
          <a:xfrm>
            <a:off x="3491880" y="1412776"/>
            <a:ext cx="5519728" cy="47525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6059016" cy="4525963"/>
          </a:xfrm>
        </p:spPr>
        <p:txBody>
          <a:bodyPr/>
          <a:lstStyle/>
          <a:p>
            <a:pPr>
              <a:buNone/>
            </a:pPr>
            <a:r>
              <a:rPr lang="tr-TR" b="1" i="1" dirty="0" smtClean="0"/>
              <a:t>    </a:t>
            </a:r>
            <a:r>
              <a:rPr lang="tr-TR" sz="2300" b="1" i="1" dirty="0" smtClean="0">
                <a:effectLst>
                  <a:outerShdw blurRad="38100" dist="38100" dir="2700000" algn="tl">
                    <a:srgbClr val="000000">
                      <a:alpha val="43137"/>
                    </a:srgbClr>
                  </a:outerShdw>
                </a:effectLst>
              </a:rPr>
              <a:t>Toprak Kirliği</a:t>
            </a:r>
            <a:r>
              <a:rPr lang="tr-TR" sz="2300" b="1" dirty="0" smtClean="0">
                <a:effectLst>
                  <a:outerShdw blurRad="38100" dist="38100" dir="2700000" algn="tl">
                    <a:srgbClr val="000000">
                      <a:alpha val="43137"/>
                    </a:srgbClr>
                  </a:outerShdw>
                </a:effectLst>
              </a:rPr>
              <a:t> : </a:t>
            </a:r>
            <a:r>
              <a:rPr lang="tr-TR" sz="2300" dirty="0" smtClean="0"/>
              <a:t>Evsel, endüstriyel atıklar ve kimyasal gübreler vb. Maddelerin oluşturduğu kirliliktir.</a:t>
            </a:r>
          </a:p>
          <a:p>
            <a:endParaRPr lang="tr-TR" dirty="0"/>
          </a:p>
        </p:txBody>
      </p:sp>
      <p:sp>
        <p:nvSpPr>
          <p:cNvPr id="4" name="1 Başlık"/>
          <p:cNvSpPr>
            <a:spLocks noGrp="1"/>
          </p:cNvSpPr>
          <p:nvPr>
            <p:ph type="title"/>
          </p:nvPr>
        </p:nvSpPr>
        <p:spPr>
          <a:xfrm>
            <a:off x="467544" y="0"/>
            <a:ext cx="8229600" cy="1143000"/>
          </a:xfrm>
        </p:spPr>
        <p:txBody>
          <a:bodyPr/>
          <a:lstStyle/>
          <a:p>
            <a:r>
              <a:rPr lang="tr-TR" b="1" i="1" dirty="0" smtClean="0">
                <a:solidFill>
                  <a:srgbClr val="FF0000"/>
                </a:solidFill>
                <a:effectLst>
                  <a:outerShdw blurRad="38100" dist="38100" dir="2700000" algn="tl">
                    <a:srgbClr val="000000">
                      <a:alpha val="43137"/>
                    </a:srgbClr>
                  </a:outerShdw>
                </a:effectLst>
                <a:latin typeface="+mn-lt"/>
              </a:rPr>
              <a:t>TEHLİKELER</a:t>
            </a:r>
            <a:endParaRPr lang="tr-TR" b="1" i="1" dirty="0">
              <a:solidFill>
                <a:srgbClr val="FF0000"/>
              </a:solidFill>
              <a:effectLst>
                <a:outerShdw blurRad="38100" dist="38100" dir="2700000" algn="tl">
                  <a:srgbClr val="000000">
                    <a:alpha val="43137"/>
                  </a:srgbClr>
                </a:outerShdw>
              </a:effectLst>
              <a:latin typeface="+mn-lt"/>
            </a:endParaRPr>
          </a:p>
        </p:txBody>
      </p:sp>
      <p:sp>
        <p:nvSpPr>
          <p:cNvPr id="5" name="4 Dikdörtgen"/>
          <p:cNvSpPr/>
          <p:nvPr/>
        </p:nvSpPr>
        <p:spPr>
          <a:xfrm>
            <a:off x="395536" y="2492896"/>
            <a:ext cx="4572000" cy="3277820"/>
          </a:xfrm>
          <a:prstGeom prst="rect">
            <a:avLst/>
          </a:prstGeom>
        </p:spPr>
        <p:txBody>
          <a:bodyPr>
            <a:spAutoFit/>
          </a:bodyPr>
          <a:lstStyle/>
          <a:p>
            <a:r>
              <a:rPr lang="tr-TR" sz="2300" dirty="0" smtClean="0"/>
              <a:t>Toprak kirleticilerinden bazıları :</a:t>
            </a:r>
          </a:p>
          <a:p>
            <a:pPr>
              <a:buFont typeface="Wingdings" pitchFamily="2" charset="2"/>
              <a:buChar char="§"/>
            </a:pPr>
            <a:r>
              <a:rPr lang="tr-TR" sz="2300" dirty="0" smtClean="0"/>
              <a:t> Metal Atıklar</a:t>
            </a:r>
          </a:p>
          <a:p>
            <a:pPr>
              <a:buFont typeface="Wingdings" pitchFamily="2" charset="2"/>
              <a:buChar char="§"/>
            </a:pPr>
            <a:r>
              <a:rPr lang="tr-TR" sz="2300" dirty="0" smtClean="0"/>
              <a:t> Plastik yağlar</a:t>
            </a:r>
          </a:p>
          <a:p>
            <a:pPr>
              <a:buFont typeface="Wingdings" pitchFamily="2" charset="2"/>
              <a:buChar char="§"/>
            </a:pPr>
            <a:r>
              <a:rPr lang="tr-TR" sz="2300" dirty="0" smtClean="0"/>
              <a:t> Deterjanlar</a:t>
            </a:r>
          </a:p>
          <a:p>
            <a:pPr>
              <a:buFont typeface="Wingdings" pitchFamily="2" charset="2"/>
              <a:buChar char="§"/>
            </a:pPr>
            <a:r>
              <a:rPr lang="tr-TR" sz="2300" dirty="0" smtClean="0"/>
              <a:t> Tehlikeli Atıklar</a:t>
            </a:r>
          </a:p>
          <a:p>
            <a:pPr>
              <a:buFont typeface="Wingdings" pitchFamily="2" charset="2"/>
              <a:buChar char="§"/>
            </a:pPr>
            <a:r>
              <a:rPr lang="tr-TR" sz="2300" dirty="0" smtClean="0"/>
              <a:t> Atık Yağlar</a:t>
            </a:r>
          </a:p>
          <a:p>
            <a:pPr>
              <a:buFont typeface="Wingdings" pitchFamily="2" charset="2"/>
              <a:buChar char="§"/>
            </a:pPr>
            <a:r>
              <a:rPr lang="tr-TR" sz="2300" dirty="0" smtClean="0"/>
              <a:t> Evsel Atıklar</a:t>
            </a:r>
          </a:p>
          <a:p>
            <a:pPr>
              <a:buFont typeface="Wingdings" pitchFamily="2" charset="2"/>
              <a:buChar char="§"/>
            </a:pPr>
            <a:r>
              <a:rPr lang="tr-TR" sz="2300" dirty="0" smtClean="0"/>
              <a:t> Cam Atıklar</a:t>
            </a:r>
          </a:p>
          <a:p>
            <a:pPr>
              <a:buFont typeface="Wingdings" pitchFamily="2" charset="2"/>
              <a:buChar char="§"/>
            </a:pPr>
            <a:r>
              <a:rPr lang="tr-TR" sz="2300" dirty="0" smtClean="0"/>
              <a:t> Ambalaj Atıkları</a:t>
            </a:r>
          </a:p>
        </p:txBody>
      </p:sp>
      <p:pic>
        <p:nvPicPr>
          <p:cNvPr id="6" name="Picture 5" descr="03-05"/>
          <p:cNvPicPr>
            <a:picLocks noChangeAspect="1" noChangeArrowheads="1"/>
          </p:cNvPicPr>
          <p:nvPr/>
        </p:nvPicPr>
        <p:blipFill>
          <a:blip r:embed="rId2" cstate="print"/>
          <a:srcRect/>
          <a:stretch>
            <a:fillRect/>
          </a:stretch>
        </p:blipFill>
        <p:spPr bwMode="auto">
          <a:xfrm>
            <a:off x="5868144" y="836712"/>
            <a:ext cx="3106736" cy="3168377"/>
          </a:xfrm>
          <a:prstGeom prst="rect">
            <a:avLst/>
          </a:prstGeom>
          <a:noFill/>
          <a:ln w="9525">
            <a:noFill/>
            <a:miter lim="800000"/>
            <a:headEnd/>
            <a:tailEnd/>
          </a:ln>
        </p:spPr>
      </p:pic>
      <p:pic>
        <p:nvPicPr>
          <p:cNvPr id="69634" name="Picture 2" descr="C:\Users\volkan\Desktop\Çevre foto\Cevre Kirlilgi Ne Demektir.jpg"/>
          <p:cNvPicPr>
            <a:picLocks noChangeAspect="1" noChangeArrowheads="1"/>
          </p:cNvPicPr>
          <p:nvPr/>
        </p:nvPicPr>
        <p:blipFill>
          <a:blip r:embed="rId3" cstate="print"/>
          <a:srcRect/>
          <a:stretch>
            <a:fillRect/>
          </a:stretch>
        </p:blipFill>
        <p:spPr bwMode="auto">
          <a:xfrm>
            <a:off x="3635896" y="3789040"/>
            <a:ext cx="3607659" cy="27057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0" y="1628800"/>
            <a:ext cx="3394720" cy="4925144"/>
          </a:xfrm>
        </p:spPr>
        <p:txBody>
          <a:bodyPr>
            <a:normAutofit fontScale="92500" lnSpcReduction="10000"/>
          </a:bodyPr>
          <a:lstStyle/>
          <a:p>
            <a:pPr algn="ctr">
              <a:lnSpc>
                <a:spcPct val="90000"/>
              </a:lnSpc>
              <a:buNone/>
            </a:pPr>
            <a:r>
              <a:rPr lang="tr-TR" sz="2400" b="1" i="1" dirty="0" smtClean="0">
                <a:effectLst>
                  <a:outerShdw blurRad="38100" dist="38100" dir="2700000" algn="tl">
                    <a:srgbClr val="000000">
                      <a:alpha val="43137"/>
                    </a:srgbClr>
                  </a:outerShdw>
                </a:effectLst>
              </a:rPr>
              <a:t>    Gürültü Kirliliği </a:t>
            </a:r>
            <a:r>
              <a:rPr lang="tr-TR" sz="2400" b="1" i="1" dirty="0" smtClean="0"/>
              <a:t>:</a:t>
            </a:r>
            <a:r>
              <a:rPr lang="tr-TR" sz="2400" i="1" dirty="0" smtClean="0"/>
              <a:t> </a:t>
            </a:r>
            <a:endParaRPr lang="en-US" sz="2400" i="1" dirty="0" smtClean="0"/>
          </a:p>
          <a:p>
            <a:pPr algn="ctr">
              <a:lnSpc>
                <a:spcPct val="90000"/>
              </a:lnSpc>
              <a:buNone/>
            </a:pPr>
            <a:r>
              <a:rPr lang="tr-TR" sz="2400" dirty="0" smtClean="0"/>
              <a:t>   </a:t>
            </a:r>
          </a:p>
          <a:p>
            <a:pPr algn="ctr">
              <a:lnSpc>
                <a:spcPct val="90000"/>
              </a:lnSpc>
              <a:buNone/>
            </a:pPr>
            <a:r>
              <a:rPr lang="tr-TR" sz="2400" dirty="0" smtClean="0"/>
              <a:t>   “İstenmeyen bir ses”</a:t>
            </a:r>
            <a:endParaRPr lang="en-US" sz="2400" dirty="0" smtClean="0"/>
          </a:p>
          <a:p>
            <a:pPr algn="ctr">
              <a:lnSpc>
                <a:spcPct val="90000"/>
              </a:lnSpc>
              <a:buNone/>
            </a:pPr>
            <a:r>
              <a:rPr lang="tr-TR" sz="2400" dirty="0" smtClean="0"/>
              <a:t>   “insan sağlığına zararlı bir ses”</a:t>
            </a:r>
            <a:endParaRPr lang="en-US" sz="2400" dirty="0" smtClean="0"/>
          </a:p>
          <a:p>
            <a:pPr algn="ctr">
              <a:lnSpc>
                <a:spcPct val="90000"/>
              </a:lnSpc>
              <a:buNone/>
            </a:pPr>
            <a:endParaRPr lang="tr-TR" sz="2400" dirty="0" smtClean="0"/>
          </a:p>
          <a:p>
            <a:pPr algn="ctr">
              <a:lnSpc>
                <a:spcPct val="90000"/>
              </a:lnSpc>
              <a:buNone/>
            </a:pPr>
            <a:r>
              <a:rPr lang="tr-TR" sz="2400" dirty="0" smtClean="0"/>
              <a:t>	Çok fazla gürültü, işitme duyusunun kaybolmasından yüksek tansiyona kadar çeşitli şekillerde insan sağlığına zarar verebilir. </a:t>
            </a:r>
          </a:p>
          <a:p>
            <a:pPr algn="ctr">
              <a:lnSpc>
                <a:spcPct val="90000"/>
              </a:lnSpc>
              <a:buNone/>
            </a:pPr>
            <a:r>
              <a:rPr lang="tr-TR" sz="2400" dirty="0" smtClean="0"/>
              <a:t>	Uluslararası</a:t>
            </a:r>
            <a:r>
              <a:rPr lang="en-US" sz="2400" dirty="0" smtClean="0"/>
              <a:t> </a:t>
            </a:r>
            <a:r>
              <a:rPr lang="tr-TR" sz="2400" dirty="0" smtClean="0"/>
              <a:t>Standart Örgütü’nün normal saydığı gürültü düzeyi 58 desibel (</a:t>
            </a:r>
            <a:r>
              <a:rPr lang="tr-TR" sz="2400" dirty="0" err="1" smtClean="0"/>
              <a:t>dB</a:t>
            </a:r>
            <a:r>
              <a:rPr lang="tr-TR" sz="2400" dirty="0" smtClean="0"/>
              <a:t>)</a:t>
            </a:r>
            <a:r>
              <a:rPr lang="tr-TR" sz="2400" dirty="0" err="1" smtClean="0"/>
              <a:t>dir</a:t>
            </a:r>
            <a:r>
              <a:rPr lang="tr-TR" sz="2400" dirty="0" smtClean="0"/>
              <a:t>.</a:t>
            </a:r>
            <a:r>
              <a:rPr lang="ru-RU" sz="2400" dirty="0" smtClean="0"/>
              <a:t> </a:t>
            </a:r>
            <a:endParaRPr lang="tr-TR" sz="2400" dirty="0" smtClean="0"/>
          </a:p>
          <a:p>
            <a:endParaRPr lang="tr-TR" dirty="0"/>
          </a:p>
        </p:txBody>
      </p:sp>
      <p:sp>
        <p:nvSpPr>
          <p:cNvPr id="4" name="1 Başlık"/>
          <p:cNvSpPr txBox="1">
            <a:spLocks/>
          </p:cNvSpPr>
          <p:nvPr/>
        </p:nvSpPr>
        <p:spPr>
          <a:xfrm>
            <a:off x="467544"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j-ea"/>
                <a:cs typeface="+mj-cs"/>
              </a:rPr>
              <a:t>TEHLİKELER</a:t>
            </a:r>
            <a:endParaRPr kumimoji="0" lang="tr-TR"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j-ea"/>
              <a:cs typeface="+mj-cs"/>
            </a:endParaRPr>
          </a:p>
        </p:txBody>
      </p:sp>
      <p:pic>
        <p:nvPicPr>
          <p:cNvPr id="71682" name="Picture 2" descr="C:\Users\volkan\Desktop\Çevre foto\gc3bcrc3bcltc3bc-kirligi.jpg"/>
          <p:cNvPicPr>
            <a:picLocks noChangeAspect="1" noChangeArrowheads="1"/>
          </p:cNvPicPr>
          <p:nvPr/>
        </p:nvPicPr>
        <p:blipFill>
          <a:blip r:embed="rId2" cstate="print"/>
          <a:srcRect/>
          <a:stretch>
            <a:fillRect/>
          </a:stretch>
        </p:blipFill>
        <p:spPr bwMode="auto">
          <a:xfrm>
            <a:off x="3419872" y="1844824"/>
            <a:ext cx="5516364" cy="43924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268760"/>
            <a:ext cx="3538736" cy="5184576"/>
          </a:xfrm>
        </p:spPr>
        <p:txBody>
          <a:bodyPr>
            <a:normAutofit lnSpcReduction="10000"/>
          </a:bodyPr>
          <a:lstStyle/>
          <a:p>
            <a:pPr algn="ctr">
              <a:lnSpc>
                <a:spcPct val="90000"/>
              </a:lnSpc>
              <a:buNone/>
            </a:pPr>
            <a:r>
              <a:rPr lang="tr-TR" sz="2400" b="1" i="1" dirty="0" smtClean="0">
                <a:effectLst>
                  <a:outerShdw blurRad="38100" dist="38100" dir="2700000" algn="tl">
                    <a:srgbClr val="000000">
                      <a:alpha val="43137"/>
                    </a:srgbClr>
                  </a:outerShdw>
                </a:effectLst>
              </a:rPr>
              <a:t>     Hava kirliliği : </a:t>
            </a:r>
            <a:endParaRPr lang="en-US" sz="2400" b="1" i="1" dirty="0" smtClean="0">
              <a:effectLst>
                <a:outerShdw blurRad="38100" dist="38100" dir="2700000" algn="tl">
                  <a:srgbClr val="000000">
                    <a:alpha val="43137"/>
                  </a:srgbClr>
                </a:outerShdw>
              </a:effectLst>
            </a:endParaRPr>
          </a:p>
          <a:p>
            <a:pPr algn="ctr">
              <a:lnSpc>
                <a:spcPct val="90000"/>
              </a:lnSpc>
              <a:buNone/>
            </a:pPr>
            <a:r>
              <a:rPr lang="en-US" sz="2400" dirty="0" smtClean="0"/>
              <a:t>	</a:t>
            </a:r>
            <a:r>
              <a:rPr lang="tr-TR" sz="2400" dirty="0" smtClean="0"/>
              <a:t>Kirleticilerin, havada belirli ölçülerin üzerine çıkarak gerek doğaya gerekse  insan sağlığına zarar vermesidir.</a:t>
            </a:r>
          </a:p>
          <a:p>
            <a:pPr>
              <a:lnSpc>
                <a:spcPct val="90000"/>
              </a:lnSpc>
              <a:buNone/>
            </a:pPr>
            <a:r>
              <a:rPr lang="tr-TR" sz="2400" b="1" i="1" dirty="0" smtClean="0"/>
              <a:t>     </a:t>
            </a:r>
          </a:p>
          <a:p>
            <a:pPr algn="ctr">
              <a:lnSpc>
                <a:spcPct val="90000"/>
              </a:lnSpc>
              <a:buNone/>
            </a:pPr>
            <a:r>
              <a:rPr lang="tr-TR" sz="2400" b="1" i="1" dirty="0" smtClean="0"/>
              <a:t>   </a:t>
            </a:r>
            <a:r>
              <a:rPr lang="tr-TR" sz="2400" i="1" dirty="0" smtClean="0"/>
              <a:t>  </a:t>
            </a:r>
          </a:p>
          <a:p>
            <a:pPr algn="ctr">
              <a:lnSpc>
                <a:spcPct val="90000"/>
              </a:lnSpc>
              <a:buNone/>
            </a:pPr>
            <a:r>
              <a:rPr lang="tr-TR" sz="2400" i="1" dirty="0" smtClean="0">
                <a:effectLst>
                  <a:outerShdw blurRad="38100" dist="38100" dir="2700000" algn="tl">
                    <a:srgbClr val="000000">
                      <a:alpha val="43137"/>
                    </a:srgbClr>
                  </a:outerShdw>
                </a:effectLst>
              </a:rPr>
              <a:t>Etkileri :</a:t>
            </a:r>
            <a:r>
              <a:rPr lang="tr-TR" sz="2400" i="1" dirty="0" smtClean="0"/>
              <a:t> </a:t>
            </a:r>
          </a:p>
          <a:p>
            <a:pPr algn="ctr">
              <a:lnSpc>
                <a:spcPct val="90000"/>
              </a:lnSpc>
              <a:buNone/>
            </a:pPr>
            <a:r>
              <a:rPr lang="tr-TR" sz="2400" dirty="0" smtClean="0"/>
              <a:t>	Asit yağmurları, küresel ısınma ve iklim değişikliği, ozon tabakasının incelmesi, solunum, cilt hastalıkları, kanser hastalıkları...vb</a:t>
            </a:r>
          </a:p>
          <a:p>
            <a:endParaRPr lang="tr-TR" dirty="0"/>
          </a:p>
        </p:txBody>
      </p:sp>
      <p:sp>
        <p:nvSpPr>
          <p:cNvPr id="4" name="1 Başlık"/>
          <p:cNvSpPr>
            <a:spLocks noGrp="1"/>
          </p:cNvSpPr>
          <p:nvPr>
            <p:ph type="title"/>
          </p:nvPr>
        </p:nvSpPr>
        <p:spPr>
          <a:xfrm>
            <a:off x="467544" y="0"/>
            <a:ext cx="8229600" cy="1143000"/>
          </a:xfrm>
        </p:spPr>
        <p:txBody>
          <a:bodyPr/>
          <a:lstStyle/>
          <a:p>
            <a:r>
              <a:rPr lang="tr-TR" b="1" i="1" dirty="0" smtClean="0">
                <a:solidFill>
                  <a:srgbClr val="FF0000"/>
                </a:solidFill>
                <a:effectLst>
                  <a:outerShdw blurRad="38100" dist="38100" dir="2700000" algn="tl">
                    <a:srgbClr val="000000">
                      <a:alpha val="43137"/>
                    </a:srgbClr>
                  </a:outerShdw>
                </a:effectLst>
                <a:latin typeface="+mn-lt"/>
              </a:rPr>
              <a:t>TEHLİKELER</a:t>
            </a:r>
            <a:endParaRPr lang="tr-TR" b="1" i="1" dirty="0">
              <a:solidFill>
                <a:srgbClr val="FF0000"/>
              </a:solidFill>
              <a:effectLst>
                <a:outerShdw blurRad="38100" dist="38100" dir="2700000" algn="tl">
                  <a:srgbClr val="000000">
                    <a:alpha val="43137"/>
                  </a:srgbClr>
                </a:outerShdw>
              </a:effectLst>
              <a:latin typeface="+mn-lt"/>
            </a:endParaRPr>
          </a:p>
        </p:txBody>
      </p:sp>
      <p:pic>
        <p:nvPicPr>
          <p:cNvPr id="72706" name="Picture 2" descr="C:\Users\volkan\Desktop\Çevre foto\air_pollution.jpg"/>
          <p:cNvPicPr>
            <a:picLocks noChangeAspect="1" noChangeArrowheads="1"/>
          </p:cNvPicPr>
          <p:nvPr/>
        </p:nvPicPr>
        <p:blipFill>
          <a:blip r:embed="rId2" cstate="print"/>
          <a:srcRect/>
          <a:stretch>
            <a:fillRect/>
          </a:stretch>
        </p:blipFill>
        <p:spPr bwMode="auto">
          <a:xfrm>
            <a:off x="4644008" y="980728"/>
            <a:ext cx="3312368" cy="2914884"/>
          </a:xfrm>
          <a:prstGeom prst="rect">
            <a:avLst/>
          </a:prstGeom>
          <a:noFill/>
        </p:spPr>
      </p:pic>
      <p:pic>
        <p:nvPicPr>
          <p:cNvPr id="72707" name="Picture 3" descr="C:\Users\volkan\Desktop\Çevre foto\Kuresel_Isinma.jpg"/>
          <p:cNvPicPr>
            <a:picLocks noChangeAspect="1" noChangeArrowheads="1"/>
          </p:cNvPicPr>
          <p:nvPr/>
        </p:nvPicPr>
        <p:blipFill>
          <a:blip r:embed="rId3" cstate="print"/>
          <a:srcRect/>
          <a:stretch>
            <a:fillRect/>
          </a:stretch>
        </p:blipFill>
        <p:spPr bwMode="auto">
          <a:xfrm>
            <a:off x="4355976" y="4005064"/>
            <a:ext cx="4013165" cy="2664296"/>
          </a:xfrm>
          <a:prstGeom prst="rect">
            <a:avLst/>
          </a:prstGeom>
          <a:noFill/>
          <a:ln>
            <a:noFill/>
          </a:ln>
          <a:effectLst>
            <a:outerShdw dist="50800" sx="1000" sy="1000" algn="ctr" rotWithShape="0">
              <a:schemeClr val="bg1"/>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5292080" cy="3240360"/>
          </a:xfrm>
        </p:spPr>
        <p:txBody>
          <a:bodyPr>
            <a:normAutofit/>
          </a:bodyPr>
          <a:lstStyle/>
          <a:p>
            <a:pPr algn="ctr">
              <a:buNone/>
            </a:pPr>
            <a:r>
              <a:rPr lang="tr-TR" sz="2400" b="1" i="1" dirty="0" smtClean="0">
                <a:effectLst>
                  <a:outerShdw blurRad="38100" dist="38100" dir="2700000" algn="tl">
                    <a:srgbClr val="000000">
                      <a:alpha val="43137"/>
                    </a:srgbClr>
                  </a:outerShdw>
                </a:effectLst>
              </a:rPr>
              <a:t>     Hava Kalitesi :</a:t>
            </a:r>
          </a:p>
          <a:p>
            <a:pPr algn="ctr">
              <a:buNone/>
            </a:pPr>
            <a:r>
              <a:rPr lang="tr-TR" sz="2400" dirty="0" smtClean="0"/>
              <a:t>     Kentlerde yoğun nüfus artışı sonucu oluşan plansız çarpık kentleşme, ısıtmada kullanılan yakıtın niteliği, yapı biçimi ve ölçülerindeki değişmeler, kent trafik yoğunluğu, bu alanda hava kirliliği oluşturan önemli sebeplerdir.</a:t>
            </a:r>
            <a:r>
              <a:rPr lang="ru-RU" sz="2400" dirty="0" smtClean="0"/>
              <a:t> </a:t>
            </a:r>
            <a:endParaRPr lang="tr-TR" sz="2400" dirty="0" smtClean="0"/>
          </a:p>
          <a:p>
            <a:pPr>
              <a:buNone/>
            </a:pPr>
            <a:endParaRPr lang="tr-TR" sz="2400" b="1" i="1" dirty="0">
              <a:effectLst>
                <a:outerShdw blurRad="38100" dist="38100" dir="2700000" algn="tl">
                  <a:srgbClr val="000000">
                    <a:alpha val="43137"/>
                  </a:srgbClr>
                </a:outerShdw>
              </a:effectLst>
            </a:endParaRPr>
          </a:p>
        </p:txBody>
      </p:sp>
      <p:sp>
        <p:nvSpPr>
          <p:cNvPr id="4" name="1 Başlık"/>
          <p:cNvSpPr>
            <a:spLocks noGrp="1"/>
          </p:cNvSpPr>
          <p:nvPr>
            <p:ph type="title"/>
          </p:nvPr>
        </p:nvSpPr>
        <p:spPr>
          <a:xfrm>
            <a:off x="539552" y="0"/>
            <a:ext cx="8229600" cy="1143000"/>
          </a:xfrm>
        </p:spPr>
        <p:txBody>
          <a:bodyPr/>
          <a:lstStyle/>
          <a:p>
            <a:r>
              <a:rPr lang="tr-TR" b="1" i="1" dirty="0" smtClean="0">
                <a:solidFill>
                  <a:srgbClr val="FF0000"/>
                </a:solidFill>
                <a:effectLst>
                  <a:outerShdw blurRad="38100" dist="38100" dir="2700000" algn="tl">
                    <a:srgbClr val="000000">
                      <a:alpha val="43137"/>
                    </a:srgbClr>
                  </a:outerShdw>
                </a:effectLst>
                <a:latin typeface="+mn-lt"/>
              </a:rPr>
              <a:t>TEHLİKELER</a:t>
            </a:r>
            <a:endParaRPr lang="tr-TR" b="1" i="1" dirty="0">
              <a:solidFill>
                <a:srgbClr val="FF0000"/>
              </a:solidFill>
              <a:effectLst>
                <a:outerShdw blurRad="38100" dist="38100" dir="2700000" algn="tl">
                  <a:srgbClr val="000000">
                    <a:alpha val="43137"/>
                  </a:srgbClr>
                </a:outerShdw>
              </a:effectLst>
              <a:latin typeface="+mn-lt"/>
            </a:endParaRPr>
          </a:p>
        </p:txBody>
      </p:sp>
      <p:pic>
        <p:nvPicPr>
          <p:cNvPr id="73730" name="Picture 2" descr="C:\Users\volkan\Desktop\Çevre foto\606x341_212964_cin-deki-hava-kirliligi-korkutuyor.jpg"/>
          <p:cNvPicPr>
            <a:picLocks noChangeAspect="1" noChangeArrowheads="1"/>
          </p:cNvPicPr>
          <p:nvPr/>
        </p:nvPicPr>
        <p:blipFill>
          <a:blip r:embed="rId2" cstate="print"/>
          <a:srcRect/>
          <a:stretch>
            <a:fillRect/>
          </a:stretch>
        </p:blipFill>
        <p:spPr bwMode="auto">
          <a:xfrm>
            <a:off x="179512" y="3709704"/>
            <a:ext cx="5256584" cy="2957913"/>
          </a:xfrm>
          <a:prstGeom prst="rect">
            <a:avLst/>
          </a:prstGeom>
          <a:noFill/>
        </p:spPr>
      </p:pic>
      <p:pic>
        <p:nvPicPr>
          <p:cNvPr id="73731" name="Picture 3" descr="C:\Users\volkan\Desktop\Çevre foto\ilimizin-hava-kirliligi-devam-ediyor7c41093b67.jpg"/>
          <p:cNvPicPr>
            <a:picLocks noChangeAspect="1" noChangeArrowheads="1"/>
          </p:cNvPicPr>
          <p:nvPr/>
        </p:nvPicPr>
        <p:blipFill>
          <a:blip r:embed="rId3" cstate="print"/>
          <a:srcRect/>
          <a:stretch>
            <a:fillRect/>
          </a:stretch>
        </p:blipFill>
        <p:spPr bwMode="auto">
          <a:xfrm>
            <a:off x="5748576" y="1484784"/>
            <a:ext cx="3028817" cy="39604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orum.arkitera.com/attachments/cevre/7443d1173191812-kuresel-iklim-degisikliginin-carpici-sonuclari-4550440_405_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ÇEVRE</a:t>
            </a:r>
            <a:r>
              <a:rPr lang="tr-TR" sz="4000" dirty="0" smtClean="0">
                <a:solidFill>
                  <a:srgbClr val="00B050"/>
                </a:solidFill>
                <a:effectLst>
                  <a:outerShdw blurRad="38100" dist="38100" dir="2700000" algn="tl">
                    <a:srgbClr val="000000">
                      <a:alpha val="43137"/>
                    </a:srgbClr>
                  </a:outerShdw>
                </a:effectLst>
              </a:rPr>
              <a:t> </a:t>
            </a:r>
            <a:r>
              <a:rPr lang="tr-TR" sz="4000" b="1" i="1" dirty="0" smtClean="0">
                <a:solidFill>
                  <a:srgbClr val="00B050"/>
                </a:solidFill>
                <a:effectLst>
                  <a:outerShdw blurRad="38100" dist="38100" dir="2700000" algn="tl">
                    <a:srgbClr val="000000">
                      <a:alpha val="43137"/>
                    </a:srgbClr>
                  </a:outerShdw>
                </a:effectLst>
              </a:rPr>
              <a:t>KORUMA</a:t>
            </a:r>
            <a:endParaRPr lang="tr-TR" sz="4000" dirty="0">
              <a:solidFill>
                <a:srgbClr val="00B05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0" y="1196752"/>
            <a:ext cx="9144000" cy="1828799"/>
          </a:xfrm>
        </p:spPr>
        <p:txBody>
          <a:bodyPr/>
          <a:lstStyle/>
          <a:p>
            <a:r>
              <a:rPr lang="tr-TR" dirty="0" smtClean="0">
                <a:solidFill>
                  <a:srgbClr val="00B050"/>
                </a:solidFill>
              </a:rPr>
              <a:t>Çevre korumanın temeli; </a:t>
            </a:r>
          </a:p>
          <a:p>
            <a:pPr>
              <a:buNone/>
            </a:pPr>
            <a:r>
              <a:rPr lang="tr-TR" dirty="0" smtClean="0">
                <a:solidFill>
                  <a:srgbClr val="00B050"/>
                </a:solidFill>
              </a:rPr>
              <a:t>	Kaynak kullanımının ve Atık üretiminin kontrolüdür. </a:t>
            </a:r>
          </a:p>
          <a:p>
            <a:pPr>
              <a:buNone/>
            </a:pPr>
            <a:endParaRPr lang="tr-TR" dirty="0"/>
          </a:p>
        </p:txBody>
      </p:sp>
      <p:sp>
        <p:nvSpPr>
          <p:cNvPr id="4" name="3 Metin kutusu"/>
          <p:cNvSpPr txBox="1"/>
          <p:nvPr/>
        </p:nvSpPr>
        <p:spPr>
          <a:xfrm>
            <a:off x="179512" y="2852936"/>
            <a:ext cx="4572000" cy="954107"/>
          </a:xfrm>
          <a:prstGeom prst="rect">
            <a:avLst/>
          </a:prstGeom>
          <a:noFill/>
        </p:spPr>
        <p:txBody>
          <a:bodyPr wrap="square" rtlCol="0">
            <a:spAutoFit/>
          </a:bodyPr>
          <a:lstStyle/>
          <a:p>
            <a:pPr>
              <a:buFont typeface="Arial" pitchFamily="34" charset="0"/>
              <a:buChar char="•"/>
            </a:pPr>
            <a:r>
              <a:rPr lang="tr-TR" sz="2400" dirty="0" smtClean="0">
                <a:solidFill>
                  <a:srgbClr val="00B050"/>
                </a:solidFill>
              </a:rPr>
              <a:t>Kaynak kullanımının kontrolü</a:t>
            </a:r>
            <a:r>
              <a:rPr lang="tr-TR" sz="2800" dirty="0" smtClean="0">
                <a:solidFill>
                  <a:srgbClr val="00B050"/>
                </a:solidFill>
              </a:rPr>
              <a:t>;           Koruma ve tasarruf.</a:t>
            </a:r>
          </a:p>
        </p:txBody>
      </p:sp>
      <p:sp>
        <p:nvSpPr>
          <p:cNvPr id="5" name="4 Metin kutusu"/>
          <p:cNvSpPr txBox="1"/>
          <p:nvPr/>
        </p:nvSpPr>
        <p:spPr>
          <a:xfrm>
            <a:off x="4857752" y="2928934"/>
            <a:ext cx="4000528" cy="892552"/>
          </a:xfrm>
          <a:prstGeom prst="rect">
            <a:avLst/>
          </a:prstGeom>
          <a:noFill/>
        </p:spPr>
        <p:txBody>
          <a:bodyPr wrap="square" rtlCol="0">
            <a:spAutoFit/>
          </a:bodyPr>
          <a:lstStyle/>
          <a:p>
            <a:pPr marL="342900" indent="-342900">
              <a:spcBef>
                <a:spcPct val="20000"/>
              </a:spcBef>
              <a:buFontTx/>
              <a:buChar char="•"/>
            </a:pPr>
            <a:r>
              <a:rPr lang="tr-TR" sz="2400" dirty="0" smtClean="0">
                <a:solidFill>
                  <a:srgbClr val="00B050"/>
                </a:solidFill>
              </a:rPr>
              <a:t>Atık üretiminin kontrolü;              </a:t>
            </a:r>
            <a:r>
              <a:rPr lang="tr-TR" sz="2800" dirty="0" smtClean="0">
                <a:solidFill>
                  <a:srgbClr val="00B050"/>
                </a:solidFill>
              </a:rPr>
              <a:t>Atık Yönetimi</a:t>
            </a:r>
            <a:endParaRPr lang="tr-TR" sz="2800" dirty="0">
              <a:solidFill>
                <a:srgbClr val="00B050"/>
              </a:solidFill>
            </a:endParaRPr>
          </a:p>
        </p:txBody>
      </p:sp>
      <p:sp>
        <p:nvSpPr>
          <p:cNvPr id="6" name="5 Metin kutusu"/>
          <p:cNvSpPr txBox="1"/>
          <p:nvPr/>
        </p:nvSpPr>
        <p:spPr>
          <a:xfrm>
            <a:off x="4427984" y="4509120"/>
            <a:ext cx="4716016" cy="1471172"/>
          </a:xfrm>
          <a:prstGeom prst="rect">
            <a:avLst/>
          </a:prstGeom>
          <a:noFill/>
        </p:spPr>
        <p:txBody>
          <a:bodyPr wrap="square" rtlCol="0">
            <a:spAutoFit/>
          </a:bodyPr>
          <a:lstStyle/>
          <a:p>
            <a:pPr marL="342900" indent="-342900" algn="ctr">
              <a:spcBef>
                <a:spcPct val="20000"/>
              </a:spcBef>
            </a:pPr>
            <a:r>
              <a:rPr lang="tr-TR" sz="2800" b="1" dirty="0" smtClean="0">
                <a:solidFill>
                  <a:srgbClr val="FF0000"/>
                </a:solidFill>
              </a:rPr>
              <a:t>ÇEVRE KORUMA = </a:t>
            </a:r>
          </a:p>
          <a:p>
            <a:pPr marL="342900" indent="-342900" algn="ctr">
              <a:spcBef>
                <a:spcPct val="20000"/>
              </a:spcBef>
            </a:pPr>
            <a:r>
              <a:rPr lang="tr-TR" sz="2800" b="1" dirty="0" smtClean="0">
                <a:solidFill>
                  <a:srgbClr val="FF0000"/>
                </a:solidFill>
              </a:rPr>
              <a:t>Koruma Ve Tasarruf + Atık Yönetimi </a:t>
            </a:r>
            <a:endParaRPr lang="tr-TR" sz="2800" b="1" dirty="0">
              <a:solidFill>
                <a:srgbClr val="FF0000"/>
              </a:solidFill>
            </a:endParaRPr>
          </a:p>
        </p:txBody>
      </p:sp>
      <p:pic>
        <p:nvPicPr>
          <p:cNvPr id="47105" name="Picture 1" descr="G:\Çevre\fotolar\Çevre foto\4_cevre_duyarliligi_gunu_etkinikleri_basliyor.jpg"/>
          <p:cNvPicPr>
            <a:picLocks noChangeAspect="1" noChangeArrowheads="1"/>
          </p:cNvPicPr>
          <p:nvPr/>
        </p:nvPicPr>
        <p:blipFill>
          <a:blip r:embed="rId2" cstate="print"/>
          <a:srcRect/>
          <a:stretch>
            <a:fillRect/>
          </a:stretch>
        </p:blipFill>
        <p:spPr bwMode="auto">
          <a:xfrm>
            <a:off x="179512" y="4077072"/>
            <a:ext cx="4176464" cy="25498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79512" y="980728"/>
            <a:ext cx="3313728" cy="461665"/>
          </a:xfrm>
          <a:prstGeom prst="rect">
            <a:avLst/>
          </a:prstGeom>
          <a:noFill/>
        </p:spPr>
        <p:txBody>
          <a:bodyPr wrap="none" rtlCol="0">
            <a:spAutoFit/>
          </a:bodyPr>
          <a:lstStyle/>
          <a:p>
            <a:r>
              <a:rPr lang="tr-TR" sz="2400" b="1" i="1" dirty="0" smtClean="0">
                <a:solidFill>
                  <a:srgbClr val="00B050"/>
                </a:solidFill>
                <a:effectLst>
                  <a:outerShdw blurRad="38100" dist="38100" dir="2700000" algn="tl">
                    <a:srgbClr val="000000">
                      <a:alpha val="43137"/>
                    </a:srgbClr>
                  </a:outerShdw>
                </a:effectLst>
              </a:rPr>
              <a:t>Dökülmelerin Önlenmesi</a:t>
            </a:r>
            <a:endParaRPr lang="tr-TR" sz="2400" b="1" i="1" dirty="0">
              <a:solidFill>
                <a:srgbClr val="00B050"/>
              </a:solidFill>
              <a:effectLst>
                <a:outerShdw blurRad="38100" dist="38100" dir="2700000" algn="tl">
                  <a:srgbClr val="000000">
                    <a:alpha val="43137"/>
                  </a:srgbClr>
                </a:outerShdw>
              </a:effectLst>
            </a:endParaRPr>
          </a:p>
        </p:txBody>
      </p:sp>
      <p:sp>
        <p:nvSpPr>
          <p:cNvPr id="4" name="1 Başlık"/>
          <p:cNvSpPr txBox="1">
            <a:spLocks/>
          </p:cNvSpPr>
          <p:nvPr/>
        </p:nvSpPr>
        <p:spPr>
          <a:xfrm>
            <a:off x="467544" y="18864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ÇEVRE</a:t>
            </a:r>
            <a:r>
              <a:rPr kumimoji="0" lang="tr-TR"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KORUMA</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5" name="4 Metin kutusu"/>
          <p:cNvSpPr txBox="1"/>
          <p:nvPr/>
        </p:nvSpPr>
        <p:spPr>
          <a:xfrm>
            <a:off x="179512" y="1484784"/>
            <a:ext cx="4896544" cy="3046988"/>
          </a:xfrm>
          <a:prstGeom prst="rect">
            <a:avLst/>
          </a:prstGeom>
          <a:noFill/>
        </p:spPr>
        <p:txBody>
          <a:bodyPr wrap="square" rtlCol="0">
            <a:spAutoFit/>
          </a:bodyPr>
          <a:lstStyle/>
          <a:p>
            <a:pPr>
              <a:lnSpc>
                <a:spcPct val="80000"/>
              </a:lnSpc>
            </a:pPr>
            <a:r>
              <a:rPr lang="tr-TR" sz="2000" dirty="0" smtClean="0">
                <a:solidFill>
                  <a:srgbClr val="00B050"/>
                </a:solidFill>
              </a:rPr>
              <a:t>Su havuzlarının veya akarsuların yanında yakıt ikmali yapılmamalı ve kimyasallar kullanmamalıdır.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Meydana gelen bütün dökülme olayları hemen ilgililere haber verilmelidir.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Eğer güvenlikli ise, daha fazla dökülme önlenmeli.</a:t>
            </a:r>
          </a:p>
          <a:p>
            <a:pPr>
              <a:lnSpc>
                <a:spcPct val="80000"/>
              </a:lnSpc>
            </a:pPr>
            <a:endParaRPr lang="tr-TR" sz="2000" dirty="0" smtClean="0">
              <a:solidFill>
                <a:srgbClr val="00B050"/>
              </a:solidFill>
            </a:endParaRPr>
          </a:p>
          <a:p>
            <a:pPr>
              <a:lnSpc>
                <a:spcPct val="80000"/>
              </a:lnSpc>
            </a:pPr>
            <a:endParaRPr lang="tr-TR" sz="2000" dirty="0" smtClean="0">
              <a:solidFill>
                <a:srgbClr val="00B050"/>
              </a:solidFill>
            </a:endParaRPr>
          </a:p>
          <a:p>
            <a:pPr>
              <a:lnSpc>
                <a:spcPct val="80000"/>
              </a:lnSpc>
            </a:pPr>
            <a:endParaRPr lang="tr-TR" sz="2000" dirty="0" smtClean="0">
              <a:solidFill>
                <a:srgbClr val="00B050"/>
              </a:solidFill>
            </a:endParaRPr>
          </a:p>
        </p:txBody>
      </p:sp>
      <p:sp>
        <p:nvSpPr>
          <p:cNvPr id="6" name="5 Metin kutusu"/>
          <p:cNvSpPr txBox="1"/>
          <p:nvPr/>
        </p:nvSpPr>
        <p:spPr>
          <a:xfrm>
            <a:off x="4211960" y="3789040"/>
            <a:ext cx="4752528" cy="2862322"/>
          </a:xfrm>
          <a:prstGeom prst="rect">
            <a:avLst/>
          </a:prstGeom>
          <a:noFill/>
        </p:spPr>
        <p:txBody>
          <a:bodyPr wrap="square" rtlCol="0">
            <a:spAutoFit/>
          </a:bodyPr>
          <a:lstStyle/>
          <a:p>
            <a:pPr>
              <a:spcBef>
                <a:spcPct val="50000"/>
              </a:spcBef>
            </a:pPr>
            <a:r>
              <a:rPr lang="tr-TR" sz="2000" dirty="0" smtClean="0">
                <a:solidFill>
                  <a:srgbClr val="00B050"/>
                </a:solidFill>
              </a:rPr>
              <a:t>Tüm tehlikeli maddeler, her hangi bir sızıntıyı engelleyecek emniyetli bir biçimde depolanmalıdır.</a:t>
            </a:r>
            <a:endParaRPr lang="en-GB" sz="2000" dirty="0" smtClean="0">
              <a:solidFill>
                <a:srgbClr val="00B050"/>
              </a:solidFill>
            </a:endParaRPr>
          </a:p>
          <a:p>
            <a:pPr>
              <a:spcBef>
                <a:spcPct val="50000"/>
              </a:spcBef>
            </a:pPr>
            <a:r>
              <a:rPr lang="tr-TR" sz="2000" dirty="0" smtClean="0">
                <a:solidFill>
                  <a:srgbClr val="00B050"/>
                </a:solidFill>
              </a:rPr>
              <a:t>Tüm pompaların, jeneratörlerin ve kaynak setlerinin vb. altına damlama kapları konmalı</a:t>
            </a:r>
            <a:endParaRPr lang="en-GB" sz="2000" dirty="0" smtClean="0">
              <a:solidFill>
                <a:srgbClr val="00B050"/>
              </a:solidFill>
            </a:endParaRPr>
          </a:p>
          <a:p>
            <a:pPr>
              <a:spcBef>
                <a:spcPct val="50000"/>
              </a:spcBef>
            </a:pPr>
            <a:r>
              <a:rPr lang="tr-TR" sz="2000" dirty="0" smtClean="0">
                <a:solidFill>
                  <a:srgbClr val="00B050"/>
                </a:solidFill>
              </a:rPr>
              <a:t>Depolama ve dağıtım yerlerinde dökülme kitleri derhal hazır bulundurulmalıdır.</a:t>
            </a:r>
            <a:endParaRPr lang="en-GB" sz="2000" dirty="0">
              <a:solidFill>
                <a:srgbClr val="00B050"/>
              </a:solidFill>
            </a:endParaRPr>
          </a:p>
        </p:txBody>
      </p:sp>
      <p:pic>
        <p:nvPicPr>
          <p:cNvPr id="7" name="Picture 5"/>
          <p:cNvPicPr>
            <a:picLocks noChangeArrowheads="1"/>
          </p:cNvPicPr>
          <p:nvPr/>
        </p:nvPicPr>
        <p:blipFill>
          <a:blip r:embed="rId2" cstate="print"/>
          <a:srcRect/>
          <a:stretch>
            <a:fillRect/>
          </a:stretch>
        </p:blipFill>
        <p:spPr bwMode="auto">
          <a:xfrm>
            <a:off x="5220072" y="980728"/>
            <a:ext cx="2880048" cy="2736304"/>
          </a:xfrm>
          <a:prstGeom prst="rect">
            <a:avLst/>
          </a:prstGeom>
          <a:noFill/>
          <a:ln w="12700">
            <a:noFill/>
            <a:miter lim="800000"/>
            <a:headEnd/>
            <a:tailEnd/>
          </a:ln>
        </p:spPr>
      </p:pic>
      <p:pic>
        <p:nvPicPr>
          <p:cNvPr id="76802" name="Picture 2" descr="G:\Çevre\fotolar\Çevre foto\161256.jpg"/>
          <p:cNvPicPr>
            <a:picLocks noChangeAspect="1" noChangeArrowheads="1"/>
          </p:cNvPicPr>
          <p:nvPr/>
        </p:nvPicPr>
        <p:blipFill>
          <a:blip r:embed="rId3" cstate="print"/>
          <a:srcRect/>
          <a:stretch>
            <a:fillRect/>
          </a:stretch>
        </p:blipFill>
        <p:spPr bwMode="auto">
          <a:xfrm>
            <a:off x="323528" y="3789040"/>
            <a:ext cx="3312368" cy="28983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67544" y="26064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ÇEVRE</a:t>
            </a:r>
            <a:r>
              <a:rPr kumimoji="0" lang="tr-TR"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KORUMA</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3" name="2 Metin kutusu"/>
          <p:cNvSpPr txBox="1"/>
          <p:nvPr/>
        </p:nvSpPr>
        <p:spPr>
          <a:xfrm>
            <a:off x="539552" y="1268760"/>
            <a:ext cx="1996059" cy="461665"/>
          </a:xfrm>
          <a:prstGeom prst="rect">
            <a:avLst/>
          </a:prstGeom>
          <a:noFill/>
        </p:spPr>
        <p:txBody>
          <a:bodyPr wrap="none" rtlCol="0">
            <a:spAutoFit/>
          </a:bodyPr>
          <a:lstStyle/>
          <a:p>
            <a:r>
              <a:rPr lang="tr-TR" sz="2400" b="1" i="1" dirty="0" smtClean="0">
                <a:solidFill>
                  <a:srgbClr val="00B050"/>
                </a:solidFill>
                <a:effectLst>
                  <a:outerShdw blurRad="38100" dist="38100" dir="2700000" algn="tl">
                    <a:srgbClr val="000000">
                      <a:alpha val="43137"/>
                    </a:srgbClr>
                  </a:outerShdw>
                </a:effectLst>
              </a:rPr>
              <a:t>Hava Kalitesi :</a:t>
            </a:r>
            <a:endParaRPr lang="tr-TR" sz="2400" b="1" i="1" dirty="0">
              <a:solidFill>
                <a:srgbClr val="00B050"/>
              </a:solidFill>
              <a:effectLst>
                <a:outerShdw blurRad="38100" dist="38100" dir="2700000" algn="tl">
                  <a:srgbClr val="000000">
                    <a:alpha val="43137"/>
                  </a:srgbClr>
                </a:outerShdw>
              </a:effectLst>
            </a:endParaRPr>
          </a:p>
        </p:txBody>
      </p:sp>
      <p:sp>
        <p:nvSpPr>
          <p:cNvPr id="4" name="3 Dikdörtgen"/>
          <p:cNvSpPr/>
          <p:nvPr/>
        </p:nvSpPr>
        <p:spPr>
          <a:xfrm>
            <a:off x="323528" y="2204864"/>
            <a:ext cx="4104456" cy="4278094"/>
          </a:xfrm>
          <a:prstGeom prst="rect">
            <a:avLst/>
          </a:prstGeom>
        </p:spPr>
        <p:txBody>
          <a:bodyPr wrap="square">
            <a:spAutoFit/>
          </a:bodyPr>
          <a:lstStyle/>
          <a:p>
            <a:pPr>
              <a:lnSpc>
                <a:spcPct val="80000"/>
              </a:lnSpc>
            </a:pPr>
            <a:r>
              <a:rPr lang="tr-TR" sz="2000" dirty="0" smtClean="0">
                <a:solidFill>
                  <a:srgbClr val="00B050"/>
                </a:solidFill>
              </a:rPr>
              <a:t>Motor ayarları, bakım ve onarımları düzgün şekilde periyodik olarak yapılmalıdır.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Çevreye daha az zararlı </a:t>
            </a:r>
            <a:r>
              <a:rPr lang="tr-TR" sz="2000" dirty="0" err="1" smtClean="0">
                <a:solidFill>
                  <a:srgbClr val="00B050"/>
                </a:solidFill>
              </a:rPr>
              <a:t>makina</a:t>
            </a:r>
            <a:r>
              <a:rPr lang="tr-TR" sz="2000" dirty="0" smtClean="0">
                <a:solidFill>
                  <a:srgbClr val="00B050"/>
                </a:solidFill>
              </a:rPr>
              <a:t> ve teçhizat seçimi yapılmalıdır.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Hız limitlerin uymak sureti ile, araçlardan çıkacak olan toz kontrol altında tutulmalıdır.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Şantiye içinde ateş yakılmamalıdır.</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Tozu bastırmak için rutin olarak, yolların temizlenmesi veya sulanması gerekmektedir.</a:t>
            </a:r>
          </a:p>
          <a:p>
            <a:pPr>
              <a:lnSpc>
                <a:spcPct val="80000"/>
              </a:lnSpc>
            </a:pPr>
            <a:endParaRPr lang="tr-TR" sz="2000" dirty="0" smtClean="0">
              <a:solidFill>
                <a:srgbClr val="00B050"/>
              </a:solidFill>
            </a:endParaRPr>
          </a:p>
        </p:txBody>
      </p:sp>
      <p:pic>
        <p:nvPicPr>
          <p:cNvPr id="48129" name="Picture 1" descr="G:\Çevre\fotolar\Çevre foto\arac.jpg"/>
          <p:cNvPicPr>
            <a:picLocks noChangeAspect="1" noChangeArrowheads="1"/>
          </p:cNvPicPr>
          <p:nvPr/>
        </p:nvPicPr>
        <p:blipFill>
          <a:blip r:embed="rId2" cstate="print"/>
          <a:srcRect/>
          <a:stretch>
            <a:fillRect/>
          </a:stretch>
        </p:blipFill>
        <p:spPr bwMode="auto">
          <a:xfrm>
            <a:off x="5004048" y="1220180"/>
            <a:ext cx="4139952" cy="3104964"/>
          </a:xfrm>
          <a:prstGeom prst="rect">
            <a:avLst/>
          </a:prstGeom>
          <a:noFill/>
        </p:spPr>
      </p:pic>
      <p:pic>
        <p:nvPicPr>
          <p:cNvPr id="48130" name="Picture 2" descr="G:\Çevre\fotolar\Çevre foto\araba.jpeg"/>
          <p:cNvPicPr>
            <a:picLocks noChangeAspect="1" noChangeArrowheads="1"/>
          </p:cNvPicPr>
          <p:nvPr/>
        </p:nvPicPr>
        <p:blipFill>
          <a:blip r:embed="rId3" cstate="print"/>
          <a:srcRect/>
          <a:stretch>
            <a:fillRect/>
          </a:stretch>
        </p:blipFill>
        <p:spPr bwMode="auto">
          <a:xfrm>
            <a:off x="4716016" y="4315976"/>
            <a:ext cx="4196866" cy="235338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2204864"/>
            <a:ext cx="4572000" cy="3545586"/>
          </a:xfrm>
          <a:prstGeom prst="rect">
            <a:avLst/>
          </a:prstGeom>
        </p:spPr>
        <p:txBody>
          <a:bodyPr>
            <a:spAutoFit/>
          </a:bodyPr>
          <a:lstStyle/>
          <a:p>
            <a:pPr>
              <a:lnSpc>
                <a:spcPct val="80000"/>
              </a:lnSpc>
            </a:pPr>
            <a:r>
              <a:rPr lang="tr-TR" sz="2000" dirty="0" smtClean="0">
                <a:solidFill>
                  <a:srgbClr val="00B050"/>
                </a:solidFill>
              </a:rPr>
              <a:t>Yapabiliyorsanız gürültüyü kaynağında giderin. </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Gereksiz her türlü yüksek sesten kaçının.(Motorları yüksek devirde çalıştırmak, yüksek sesli müzik dinlemek).</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Gürültü çıkaran aktiviteleri, izin verilmiş olan iş saatleri içinde yapın.</a:t>
            </a:r>
          </a:p>
          <a:p>
            <a:pPr>
              <a:lnSpc>
                <a:spcPct val="80000"/>
              </a:lnSpc>
            </a:pPr>
            <a:endParaRPr lang="tr-TR" sz="2000" dirty="0" smtClean="0">
              <a:solidFill>
                <a:srgbClr val="00B050"/>
              </a:solidFill>
            </a:endParaRPr>
          </a:p>
          <a:p>
            <a:pPr>
              <a:lnSpc>
                <a:spcPct val="80000"/>
              </a:lnSpc>
            </a:pPr>
            <a:r>
              <a:rPr lang="tr-TR" sz="2000" dirty="0" smtClean="0">
                <a:solidFill>
                  <a:srgbClr val="00B050"/>
                </a:solidFill>
              </a:rPr>
              <a:t>Eğer mümkünse, uzun sürecek ve yüksek ses çıkarıcı işlere başlamadan önce, çevrede oturanların uyarılabilmeleri için süpervizörünüze haber verin. </a:t>
            </a:r>
          </a:p>
        </p:txBody>
      </p:sp>
      <p:pic>
        <p:nvPicPr>
          <p:cNvPr id="3" name="Picture 5" descr="06-06-02"/>
          <p:cNvPicPr>
            <a:picLocks noChangeAspect="1" noChangeArrowheads="1"/>
          </p:cNvPicPr>
          <p:nvPr/>
        </p:nvPicPr>
        <p:blipFill>
          <a:blip r:embed="rId2" cstate="print"/>
          <a:srcRect/>
          <a:stretch>
            <a:fillRect/>
          </a:stretch>
        </p:blipFill>
        <p:spPr bwMode="auto">
          <a:xfrm>
            <a:off x="5436096" y="692696"/>
            <a:ext cx="3168650" cy="3600450"/>
          </a:xfrm>
          <a:prstGeom prst="rect">
            <a:avLst/>
          </a:prstGeom>
          <a:noFill/>
          <a:ln w="9525">
            <a:noFill/>
            <a:miter lim="800000"/>
            <a:headEnd/>
            <a:tailEnd/>
          </a:ln>
        </p:spPr>
      </p:pic>
      <p:sp>
        <p:nvSpPr>
          <p:cNvPr id="4" name="3 Metin kutusu"/>
          <p:cNvSpPr txBox="1"/>
          <p:nvPr/>
        </p:nvSpPr>
        <p:spPr>
          <a:xfrm>
            <a:off x="611560" y="1196752"/>
            <a:ext cx="1311578" cy="461665"/>
          </a:xfrm>
          <a:prstGeom prst="rect">
            <a:avLst/>
          </a:prstGeom>
          <a:noFill/>
        </p:spPr>
        <p:txBody>
          <a:bodyPr wrap="none" rtlCol="0">
            <a:spAutoFit/>
          </a:bodyPr>
          <a:lstStyle/>
          <a:p>
            <a:r>
              <a:rPr lang="tr-TR" sz="2400" b="1" i="1" dirty="0" smtClean="0">
                <a:solidFill>
                  <a:srgbClr val="00B050"/>
                </a:solidFill>
                <a:effectLst>
                  <a:outerShdw blurRad="38100" dist="38100" dir="2700000" algn="tl">
                    <a:srgbClr val="000000">
                      <a:alpha val="43137"/>
                    </a:srgbClr>
                  </a:outerShdw>
                </a:effectLst>
              </a:rPr>
              <a:t>Gürültü :</a:t>
            </a:r>
            <a:endParaRPr lang="tr-TR" sz="2400" b="1" i="1" dirty="0">
              <a:solidFill>
                <a:srgbClr val="00B050"/>
              </a:solidFill>
              <a:effectLst>
                <a:outerShdw blurRad="38100" dist="38100" dir="2700000" algn="tl">
                  <a:srgbClr val="000000">
                    <a:alpha val="43137"/>
                  </a:srgbClr>
                </a:outerShdw>
              </a:effectLst>
            </a:endParaRPr>
          </a:p>
        </p:txBody>
      </p:sp>
      <p:sp>
        <p:nvSpPr>
          <p:cNvPr id="5" name="1 Başlık"/>
          <p:cNvSpPr txBox="1">
            <a:spLocks/>
          </p:cNvSpPr>
          <p:nvPr/>
        </p:nvSpPr>
        <p:spPr>
          <a:xfrm>
            <a:off x="467544" y="18864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ÇEVRE</a:t>
            </a:r>
            <a:r>
              <a:rPr kumimoji="0" lang="tr-TR"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KORUMA</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pic>
        <p:nvPicPr>
          <p:cNvPr id="47105" name="Picture 1" descr="G:\Çevre\fotolar\Çevre foto\ses-izolasyonu_b.jpg"/>
          <p:cNvPicPr>
            <a:picLocks noChangeAspect="1" noChangeArrowheads="1"/>
          </p:cNvPicPr>
          <p:nvPr/>
        </p:nvPicPr>
        <p:blipFill>
          <a:blip r:embed="rId3" cstate="print"/>
          <a:srcRect/>
          <a:stretch>
            <a:fillRect/>
          </a:stretch>
        </p:blipFill>
        <p:spPr bwMode="auto">
          <a:xfrm>
            <a:off x="5436096" y="4221088"/>
            <a:ext cx="3413845" cy="23840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000066"/>
                </a:solidFill>
                <a:latin typeface="Arial Black" pitchFamily="34" charset="0"/>
              </a:rPr>
              <a:t/>
            </a:r>
            <a:br>
              <a:rPr lang="tr-TR" dirty="0" smtClean="0">
                <a:solidFill>
                  <a:srgbClr val="000066"/>
                </a:solidFill>
                <a:latin typeface="Arial Black" pitchFamily="34" charset="0"/>
              </a:rPr>
            </a:br>
            <a:r>
              <a:rPr lang="tr-TR" b="1" i="1" dirty="0" smtClean="0">
                <a:solidFill>
                  <a:srgbClr val="00B050"/>
                </a:solidFill>
                <a:effectLst>
                  <a:outerShdw blurRad="38100" dist="38100" dir="2700000" algn="tl">
                    <a:srgbClr val="000000">
                      <a:alpha val="43137"/>
                    </a:srgbClr>
                  </a:outerShdw>
                </a:effectLst>
                <a:latin typeface="+mn-lt"/>
              </a:rPr>
              <a:t>“ÇEVRE” NEDİR?</a:t>
            </a:r>
            <a:r>
              <a:rPr lang="en-GB" b="1" dirty="0" smtClean="0">
                <a:solidFill>
                  <a:srgbClr val="00B050"/>
                </a:solidFill>
                <a:effectLst>
                  <a:outerShdw blurRad="38100" dist="38100" dir="2700000" algn="tl">
                    <a:srgbClr val="000000">
                      <a:alpha val="43137"/>
                    </a:srgbClr>
                  </a:outerShdw>
                </a:effectLst>
                <a:latin typeface="+mn-lt"/>
              </a:rPr>
              <a:t/>
            </a:r>
            <a:br>
              <a:rPr lang="en-GB" b="1" dirty="0" smtClean="0">
                <a:solidFill>
                  <a:srgbClr val="00B050"/>
                </a:solidFill>
                <a:effectLst>
                  <a:outerShdw blurRad="38100" dist="38100" dir="2700000" algn="tl">
                    <a:srgbClr val="000000">
                      <a:alpha val="43137"/>
                    </a:srgbClr>
                  </a:outerShdw>
                </a:effectLst>
                <a:latin typeface="+mn-lt"/>
              </a:rPr>
            </a:br>
            <a:endParaRPr lang="tr-TR" b="1" dirty="0">
              <a:solidFill>
                <a:srgbClr val="00B050"/>
              </a:solidFill>
              <a:effectLst>
                <a:outerShdw blurRad="38100" dist="38100" dir="2700000" algn="tl">
                  <a:srgbClr val="000000">
                    <a:alpha val="43137"/>
                  </a:srgbClr>
                </a:outerShdw>
              </a:effectLst>
              <a:latin typeface="+mn-lt"/>
            </a:endParaRPr>
          </a:p>
        </p:txBody>
      </p:sp>
      <p:pic>
        <p:nvPicPr>
          <p:cNvPr id="4" name="Picture 9" descr="15490060"/>
          <p:cNvPicPr>
            <a:picLocks noGrp="1" noChangeAspect="1" noChangeArrowheads="1"/>
          </p:cNvPicPr>
          <p:nvPr>
            <p:ph idx="1"/>
          </p:nvPr>
        </p:nvPicPr>
        <p:blipFill>
          <a:blip r:embed="rId3" cstate="print"/>
          <a:srcRect/>
          <a:stretch>
            <a:fillRect/>
          </a:stretch>
        </p:blipFill>
        <p:spPr bwMode="auto">
          <a:xfrm>
            <a:off x="307430" y="1484784"/>
            <a:ext cx="3937909" cy="4680520"/>
          </a:xfrm>
          <a:prstGeom prst="rect">
            <a:avLst/>
          </a:prstGeom>
          <a:noFill/>
          <a:ln w="9525">
            <a:noFill/>
            <a:miter lim="800000"/>
            <a:headEnd/>
            <a:tailEnd/>
          </a:ln>
        </p:spPr>
      </p:pic>
      <p:sp>
        <p:nvSpPr>
          <p:cNvPr id="5" name="4 Metin kutusu"/>
          <p:cNvSpPr txBox="1"/>
          <p:nvPr/>
        </p:nvSpPr>
        <p:spPr>
          <a:xfrm>
            <a:off x="500034" y="1428736"/>
            <a:ext cx="5072098" cy="523220"/>
          </a:xfrm>
          <a:prstGeom prst="rect">
            <a:avLst/>
          </a:prstGeom>
          <a:noFill/>
        </p:spPr>
        <p:txBody>
          <a:bodyPr wrap="square" rtlCol="0">
            <a:spAutoFit/>
          </a:bodyPr>
          <a:lstStyle/>
          <a:p>
            <a:pPr algn="ctr"/>
            <a:endParaRPr lang="tr-TR" sz="2800" dirty="0">
              <a:solidFill>
                <a:srgbClr val="00B050"/>
              </a:solidFill>
            </a:endParaRPr>
          </a:p>
        </p:txBody>
      </p:sp>
      <p:sp>
        <p:nvSpPr>
          <p:cNvPr id="9" name="8 Metin kutusu"/>
          <p:cNvSpPr txBox="1"/>
          <p:nvPr/>
        </p:nvSpPr>
        <p:spPr>
          <a:xfrm>
            <a:off x="4572000" y="1484784"/>
            <a:ext cx="3960440" cy="4801314"/>
          </a:xfrm>
          <a:prstGeom prst="rect">
            <a:avLst/>
          </a:prstGeom>
          <a:noFill/>
        </p:spPr>
        <p:txBody>
          <a:bodyPr wrap="square" rtlCol="0">
            <a:spAutoFit/>
          </a:bodyPr>
          <a:lstStyle/>
          <a:p>
            <a:pPr algn="ctr"/>
            <a:r>
              <a:rPr lang="tr-TR" sz="2400" dirty="0" smtClean="0">
                <a:solidFill>
                  <a:srgbClr val="00B050"/>
                </a:solidFill>
              </a:rPr>
              <a:t>Çevre; insanların ve diğer canlıların yaşamları boyunca ilişkilerini sürdürdükleri ve karşılıklı olarak etkileşim içinde bulundukları fiziki, biyolojik, sosyal, ekonomik ve kültürel ortamdır. Bir başka ifade ile çevre, bir organizmanın var olduğu ortam yada şartlardır ve yeryüzünde ilk canlı ile birlikte var olmuştur.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67544" y="18864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ÇEVRE</a:t>
            </a:r>
            <a:r>
              <a:rPr kumimoji="0" lang="tr-TR"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KORUMA</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3" name="2 Dikdörtgen"/>
          <p:cNvSpPr/>
          <p:nvPr/>
        </p:nvSpPr>
        <p:spPr>
          <a:xfrm>
            <a:off x="251520" y="1268760"/>
            <a:ext cx="4764125" cy="461665"/>
          </a:xfrm>
          <a:prstGeom prst="rect">
            <a:avLst/>
          </a:prstGeom>
        </p:spPr>
        <p:txBody>
          <a:bodyPr wrap="none">
            <a:spAutoFit/>
          </a:bodyPr>
          <a:lstStyle/>
          <a:p>
            <a:r>
              <a:rPr lang="tr-TR" sz="2400" b="1" i="1" dirty="0" smtClean="0">
                <a:solidFill>
                  <a:srgbClr val="00B050"/>
                </a:solidFill>
                <a:effectLst>
                  <a:outerShdw blurRad="38100" dist="38100" dir="2700000" algn="tl">
                    <a:srgbClr val="000000">
                      <a:alpha val="43137"/>
                    </a:srgbClr>
                  </a:outerShdw>
                </a:effectLst>
              </a:rPr>
              <a:t>Toprak Erozyonu ve Çökelti Kontrolü</a:t>
            </a:r>
            <a:endParaRPr lang="tr-TR" sz="2400" b="1" i="1" dirty="0">
              <a:solidFill>
                <a:srgbClr val="00B050"/>
              </a:solidFill>
              <a:effectLst>
                <a:outerShdw blurRad="38100" dist="38100" dir="2700000" algn="tl">
                  <a:srgbClr val="000000">
                    <a:alpha val="43137"/>
                  </a:srgbClr>
                </a:outerShdw>
              </a:effectLst>
            </a:endParaRPr>
          </a:p>
        </p:txBody>
      </p:sp>
      <p:sp>
        <p:nvSpPr>
          <p:cNvPr id="4" name="3 Dikdörtgen"/>
          <p:cNvSpPr/>
          <p:nvPr/>
        </p:nvSpPr>
        <p:spPr>
          <a:xfrm>
            <a:off x="251520" y="2420888"/>
            <a:ext cx="4536504" cy="3170099"/>
          </a:xfrm>
          <a:prstGeom prst="rect">
            <a:avLst/>
          </a:prstGeom>
        </p:spPr>
        <p:txBody>
          <a:bodyPr wrap="square">
            <a:spAutoFit/>
          </a:bodyPr>
          <a:lstStyle/>
          <a:p>
            <a:pPr marL="971550" lvl="1" indent="-514350">
              <a:buFont typeface="Arial" pitchFamily="34" charset="0"/>
              <a:buChar char="•"/>
            </a:pPr>
            <a:r>
              <a:rPr lang="tr-TR" sz="2000" dirty="0" smtClean="0">
                <a:solidFill>
                  <a:srgbClr val="00B050"/>
                </a:solidFill>
              </a:rPr>
              <a:t>İşe başlanmadan ÖNCE bütün şantiye sınırları bilinmeli.</a:t>
            </a:r>
          </a:p>
          <a:p>
            <a:pPr marL="971550" lvl="1" indent="-514350">
              <a:buFont typeface="Arial" pitchFamily="34" charset="0"/>
              <a:buChar char="•"/>
            </a:pPr>
            <a:r>
              <a:rPr lang="tr-TR" sz="2000" dirty="0" smtClean="0">
                <a:solidFill>
                  <a:srgbClr val="00B050"/>
                </a:solidFill>
              </a:rPr>
              <a:t>Bütün çit ve işaretleri tanınmalı ve bunlara uyulmalı.</a:t>
            </a:r>
          </a:p>
          <a:p>
            <a:pPr marL="971550" lvl="1" indent="-514350">
              <a:buFont typeface="Arial" pitchFamily="34" charset="0"/>
              <a:buChar char="•"/>
            </a:pPr>
            <a:r>
              <a:rPr lang="tr-TR" sz="2000" dirty="0" smtClean="0">
                <a:solidFill>
                  <a:srgbClr val="00B050"/>
                </a:solidFill>
              </a:rPr>
              <a:t>Saha düzenlenmesi yapılmadan önce gerekli olan tüm </a:t>
            </a:r>
            <a:r>
              <a:rPr lang="tr-TR" sz="2000" dirty="0" err="1" smtClean="0">
                <a:solidFill>
                  <a:srgbClr val="00B050"/>
                </a:solidFill>
              </a:rPr>
              <a:t>bariyerlemeler</a:t>
            </a:r>
            <a:r>
              <a:rPr lang="tr-TR" sz="2000" dirty="0" smtClean="0">
                <a:solidFill>
                  <a:srgbClr val="00B050"/>
                </a:solidFill>
              </a:rPr>
              <a:t> yapılmalı.</a:t>
            </a:r>
          </a:p>
          <a:p>
            <a:pPr marL="971550" lvl="1" indent="-514350">
              <a:buFont typeface="Arial" pitchFamily="34" charset="0"/>
              <a:buChar char="•"/>
            </a:pPr>
            <a:r>
              <a:rPr lang="tr-TR" sz="2000" dirty="0" smtClean="0">
                <a:solidFill>
                  <a:srgbClr val="00B050"/>
                </a:solidFill>
              </a:rPr>
              <a:t>Gerektiği yerde, suyun, yağmur suyu sistemine akıyor olması sağlanılmalı.</a:t>
            </a:r>
          </a:p>
        </p:txBody>
      </p:sp>
      <p:pic>
        <p:nvPicPr>
          <p:cNvPr id="5" name="Picture 5" descr="03-03-01"/>
          <p:cNvPicPr>
            <a:picLocks noChangeAspect="1" noChangeArrowheads="1"/>
          </p:cNvPicPr>
          <p:nvPr/>
        </p:nvPicPr>
        <p:blipFill>
          <a:blip r:embed="rId2" cstate="print"/>
          <a:srcRect/>
          <a:stretch>
            <a:fillRect/>
          </a:stretch>
        </p:blipFill>
        <p:spPr bwMode="auto">
          <a:xfrm>
            <a:off x="5364088" y="1916832"/>
            <a:ext cx="3054350"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67544"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ÇEVRE</a:t>
            </a:r>
            <a:r>
              <a:rPr kumimoji="0" lang="tr-TR"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KORUMA</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3" name="2 Metin kutusu"/>
          <p:cNvSpPr txBox="1"/>
          <p:nvPr/>
        </p:nvSpPr>
        <p:spPr>
          <a:xfrm>
            <a:off x="395536" y="980728"/>
            <a:ext cx="3819122" cy="461665"/>
          </a:xfrm>
          <a:prstGeom prst="rect">
            <a:avLst/>
          </a:prstGeom>
          <a:noFill/>
        </p:spPr>
        <p:txBody>
          <a:bodyPr wrap="none" rtlCol="0">
            <a:spAutoFit/>
          </a:bodyPr>
          <a:lstStyle/>
          <a:p>
            <a:r>
              <a:rPr lang="tr-TR" sz="2400" b="1" i="1" dirty="0" smtClean="0">
                <a:solidFill>
                  <a:srgbClr val="00B050"/>
                </a:solidFill>
                <a:effectLst>
                  <a:outerShdw blurRad="38100" dist="38100" dir="2700000" algn="tl">
                    <a:srgbClr val="000000">
                      <a:alpha val="43137"/>
                    </a:srgbClr>
                  </a:outerShdw>
                </a:effectLst>
              </a:rPr>
              <a:t>Atık Suların Deşarj Edilmesi :</a:t>
            </a:r>
            <a:endParaRPr lang="tr-TR" sz="2400" b="1" i="1" dirty="0">
              <a:solidFill>
                <a:srgbClr val="00B050"/>
              </a:solidFill>
              <a:effectLst>
                <a:outerShdw blurRad="38100" dist="38100" dir="2700000" algn="tl">
                  <a:srgbClr val="000000">
                    <a:alpha val="43137"/>
                  </a:srgbClr>
                </a:outerShdw>
              </a:effectLst>
            </a:endParaRPr>
          </a:p>
        </p:txBody>
      </p:sp>
      <p:sp>
        <p:nvSpPr>
          <p:cNvPr id="4" name="3 Dikdörtgen"/>
          <p:cNvSpPr/>
          <p:nvPr/>
        </p:nvSpPr>
        <p:spPr>
          <a:xfrm>
            <a:off x="0" y="1556792"/>
            <a:ext cx="5292080" cy="3354765"/>
          </a:xfrm>
          <a:prstGeom prst="rect">
            <a:avLst/>
          </a:prstGeom>
        </p:spPr>
        <p:txBody>
          <a:bodyPr wrap="square">
            <a:spAutoFit/>
          </a:bodyPr>
          <a:lstStyle/>
          <a:p>
            <a:pPr marL="457200" indent="-457200">
              <a:buFont typeface="Arial" pitchFamily="34" charset="0"/>
              <a:buChar char="•"/>
            </a:pPr>
            <a:r>
              <a:rPr lang="tr-TR" sz="2000" dirty="0" smtClean="0">
                <a:solidFill>
                  <a:srgbClr val="00B050"/>
                </a:solidFill>
              </a:rPr>
              <a:t>Su boşaltılmadan önce, kirli olup olmadığı kontrol edilmeli.</a:t>
            </a:r>
          </a:p>
          <a:p>
            <a:pPr marL="457200" indent="-457200">
              <a:buFont typeface="Arial" pitchFamily="34" charset="0"/>
              <a:buChar char="•"/>
            </a:pPr>
            <a:r>
              <a:rPr lang="tr-TR" sz="2000" dirty="0" err="1" smtClean="0">
                <a:solidFill>
                  <a:srgbClr val="00B050"/>
                </a:solidFill>
              </a:rPr>
              <a:t>Atıksu</a:t>
            </a:r>
            <a:r>
              <a:rPr lang="tr-TR" sz="2000" dirty="0" smtClean="0">
                <a:solidFill>
                  <a:srgbClr val="00B050"/>
                </a:solidFill>
              </a:rPr>
              <a:t> kanalizasyon sistemine gönderilmelidir.</a:t>
            </a:r>
          </a:p>
          <a:p>
            <a:pPr marL="457200" indent="-457200">
              <a:buFont typeface="Arial" pitchFamily="34" charset="0"/>
              <a:buChar char="•"/>
            </a:pPr>
            <a:r>
              <a:rPr lang="tr-TR" sz="2000" dirty="0" err="1" smtClean="0">
                <a:solidFill>
                  <a:srgbClr val="00B050"/>
                </a:solidFill>
              </a:rPr>
              <a:t>Atıksu</a:t>
            </a:r>
            <a:r>
              <a:rPr lang="tr-TR" sz="2000" dirty="0" smtClean="0">
                <a:solidFill>
                  <a:srgbClr val="00B050"/>
                </a:solidFill>
              </a:rPr>
              <a:t> arıtma işlemi yapılmadan ve erozyon kontrol önlemleri alınmadan su kanallarına ve su birikintilerine verilmemeli</a:t>
            </a:r>
            <a:r>
              <a:rPr lang="tr-TR" dirty="0" smtClean="0">
                <a:solidFill>
                  <a:srgbClr val="00B050"/>
                </a:solidFill>
              </a:rPr>
              <a:t>.</a:t>
            </a:r>
            <a:r>
              <a:rPr lang="tr-TR" dirty="0" smtClean="0"/>
              <a:t/>
            </a:r>
            <a:br>
              <a:rPr lang="tr-TR" dirty="0" smtClean="0"/>
            </a:br>
            <a:endParaRPr lang="tr-TR" dirty="0" smtClean="0"/>
          </a:p>
          <a:p>
            <a:endParaRPr lang="tr-TR" dirty="0" smtClean="0"/>
          </a:p>
          <a:p>
            <a:endParaRPr lang="tr-TR" dirty="0" smtClean="0"/>
          </a:p>
          <a:p>
            <a:endParaRPr lang="tr-TR" dirty="0" smtClean="0"/>
          </a:p>
        </p:txBody>
      </p:sp>
      <p:sp>
        <p:nvSpPr>
          <p:cNvPr id="5" name="4 Dikdörtgen"/>
          <p:cNvSpPr/>
          <p:nvPr/>
        </p:nvSpPr>
        <p:spPr>
          <a:xfrm>
            <a:off x="4355976" y="4293096"/>
            <a:ext cx="4572000" cy="2015936"/>
          </a:xfrm>
          <a:prstGeom prst="rect">
            <a:avLst/>
          </a:prstGeom>
        </p:spPr>
        <p:txBody>
          <a:bodyPr>
            <a:spAutoFit/>
          </a:bodyPr>
          <a:lstStyle/>
          <a:p>
            <a:pPr marL="457200" indent="-457200">
              <a:spcBef>
                <a:spcPts val="600"/>
              </a:spcBef>
              <a:buFont typeface="Arial" pitchFamily="34" charset="0"/>
              <a:buChar char="•"/>
            </a:pPr>
            <a:r>
              <a:rPr lang="tr-TR" sz="2000" dirty="0" smtClean="0">
                <a:solidFill>
                  <a:srgbClr val="00B050"/>
                </a:solidFill>
              </a:rPr>
              <a:t>Atık yağlar ya da diğer kimyasallar drenlere, hendeklere, derelere ya da diğer su kaynaklarına boşaltılmamalıdır.</a:t>
            </a:r>
          </a:p>
          <a:p>
            <a:pPr marL="457200" indent="-457200">
              <a:spcBef>
                <a:spcPts val="600"/>
              </a:spcBef>
              <a:buFont typeface="Arial" pitchFamily="34" charset="0"/>
              <a:buChar char="•"/>
            </a:pPr>
            <a:r>
              <a:rPr lang="tr-TR" sz="2000" dirty="0" smtClean="0">
                <a:solidFill>
                  <a:srgbClr val="00B050"/>
                </a:solidFill>
              </a:rPr>
              <a:t>Alanda ya da inşaat sahasında atık yakılmamalıdır.</a:t>
            </a:r>
            <a:endParaRPr lang="tr-TR" sz="2000" dirty="0">
              <a:solidFill>
                <a:srgbClr val="00B050"/>
              </a:solidFill>
            </a:endParaRPr>
          </a:p>
        </p:txBody>
      </p:sp>
      <p:pic>
        <p:nvPicPr>
          <p:cNvPr id="80898" name="Picture 2" descr="E:\Çevre\fotolar\Çevre foto\11e1256e-7c9e-4ef5-9991-20a2aec62c2b.jpg"/>
          <p:cNvPicPr>
            <a:picLocks noChangeAspect="1" noChangeArrowheads="1"/>
          </p:cNvPicPr>
          <p:nvPr/>
        </p:nvPicPr>
        <p:blipFill>
          <a:blip r:embed="rId2" cstate="print"/>
          <a:srcRect/>
          <a:stretch>
            <a:fillRect/>
          </a:stretch>
        </p:blipFill>
        <p:spPr bwMode="auto">
          <a:xfrm>
            <a:off x="5292080" y="1124744"/>
            <a:ext cx="3034386" cy="2420003"/>
          </a:xfrm>
          <a:prstGeom prst="rect">
            <a:avLst/>
          </a:prstGeom>
          <a:noFill/>
        </p:spPr>
      </p:pic>
      <p:pic>
        <p:nvPicPr>
          <p:cNvPr id="8" name="Picture 5" descr="11-03"/>
          <p:cNvPicPr>
            <a:picLocks noChangeAspect="1" noChangeArrowheads="1"/>
          </p:cNvPicPr>
          <p:nvPr/>
        </p:nvPicPr>
        <p:blipFill>
          <a:blip r:embed="rId3" cstate="print"/>
          <a:srcRect/>
          <a:stretch>
            <a:fillRect/>
          </a:stretch>
        </p:blipFill>
        <p:spPr bwMode="auto">
          <a:xfrm>
            <a:off x="611560" y="3671711"/>
            <a:ext cx="3168352" cy="3186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E:\Çevre\fotolar\Çevre foto\3609125_420_06.jpg"/>
          <p:cNvPicPr>
            <a:picLocks noChangeAspect="1" noChangeArrowheads="1"/>
          </p:cNvPicPr>
          <p:nvPr/>
        </p:nvPicPr>
        <p:blipFill>
          <a:blip r:embed="rId2" cstate="print"/>
          <a:srcRect/>
          <a:stretch>
            <a:fillRect/>
          </a:stretch>
        </p:blipFill>
        <p:spPr bwMode="auto">
          <a:xfrm>
            <a:off x="0" y="0"/>
            <a:ext cx="9144000" cy="753345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00B050"/>
                </a:solidFill>
                <a:effectLst>
                  <a:outerShdw blurRad="38100" dist="38100" dir="2700000" algn="tl">
                    <a:srgbClr val="000000">
                      <a:alpha val="43137"/>
                    </a:srgbClr>
                  </a:outerShdw>
                </a:effectLst>
              </a:rPr>
              <a:t>Atık nedir?</a:t>
            </a:r>
            <a:r>
              <a:rPr lang="en-GB" b="1" i="1" dirty="0" smtClean="0">
                <a:solidFill>
                  <a:srgbClr val="FFFF99"/>
                </a:solidFill>
                <a:latin typeface="+mn-lt"/>
              </a:rPr>
              <a:t/>
            </a:r>
            <a:br>
              <a:rPr lang="en-GB" b="1" i="1" dirty="0" smtClean="0">
                <a:solidFill>
                  <a:srgbClr val="FFFF99"/>
                </a:solidFill>
                <a:latin typeface="+mn-lt"/>
              </a:rPr>
            </a:br>
            <a:endParaRPr lang="tr-TR" b="1" i="1" dirty="0">
              <a:latin typeface="+mn-lt"/>
            </a:endParaRPr>
          </a:p>
        </p:txBody>
      </p:sp>
      <p:sp>
        <p:nvSpPr>
          <p:cNvPr id="3" name="2 İçerik Yer Tutucusu"/>
          <p:cNvSpPr>
            <a:spLocks noGrp="1"/>
          </p:cNvSpPr>
          <p:nvPr>
            <p:ph idx="1"/>
          </p:nvPr>
        </p:nvSpPr>
        <p:spPr>
          <a:xfrm>
            <a:off x="467544" y="928670"/>
            <a:ext cx="8219256" cy="5740690"/>
          </a:xfrm>
        </p:spPr>
        <p:txBody>
          <a:bodyPr/>
          <a:lstStyle/>
          <a:p>
            <a:pPr algn="ctr">
              <a:lnSpc>
                <a:spcPct val="90000"/>
              </a:lnSpc>
              <a:buNone/>
            </a:pPr>
            <a:r>
              <a:rPr lang="tr-TR" sz="2800" dirty="0" smtClean="0">
                <a:solidFill>
                  <a:srgbClr val="00B050"/>
                </a:solidFill>
              </a:rPr>
              <a:t>	ATIK              ÇÖP</a:t>
            </a:r>
          </a:p>
          <a:p>
            <a:pPr>
              <a:lnSpc>
                <a:spcPct val="90000"/>
              </a:lnSpc>
              <a:buNone/>
            </a:pPr>
            <a:r>
              <a:rPr lang="tr-TR" dirty="0" smtClean="0">
                <a:solidFill>
                  <a:srgbClr val="00B050"/>
                </a:solidFill>
              </a:rPr>
              <a:t>Artık ihtiyaç duymadığımız ve uzaklaştırdığımız her tür madde atık olarak tanımlanabilir.</a:t>
            </a:r>
          </a:p>
          <a:p>
            <a:pPr>
              <a:lnSpc>
                <a:spcPct val="90000"/>
              </a:lnSpc>
              <a:buNone/>
            </a:pPr>
            <a:endParaRPr lang="tr-TR" dirty="0" smtClean="0">
              <a:solidFill>
                <a:srgbClr val="00B050"/>
              </a:solidFill>
            </a:endParaRPr>
          </a:p>
          <a:p>
            <a:pPr lvl="1">
              <a:lnSpc>
                <a:spcPct val="90000"/>
              </a:lnSpc>
              <a:buFont typeface="Wingdings" pitchFamily="2" charset="2"/>
              <a:buChar char="Ø"/>
            </a:pPr>
            <a:r>
              <a:rPr lang="tr-TR" sz="3200" dirty="0" smtClean="0">
                <a:solidFill>
                  <a:srgbClr val="00B050"/>
                </a:solidFill>
              </a:rPr>
              <a:t>Katı</a:t>
            </a:r>
          </a:p>
          <a:p>
            <a:pPr lvl="1">
              <a:lnSpc>
                <a:spcPct val="90000"/>
              </a:lnSpc>
              <a:buFont typeface="Wingdings" pitchFamily="2" charset="2"/>
              <a:buChar char="Ø"/>
            </a:pPr>
            <a:r>
              <a:rPr lang="tr-TR" sz="3200" dirty="0" smtClean="0">
                <a:solidFill>
                  <a:srgbClr val="00B050"/>
                </a:solidFill>
              </a:rPr>
              <a:t>Sıvı</a:t>
            </a:r>
          </a:p>
          <a:p>
            <a:pPr lvl="1">
              <a:lnSpc>
                <a:spcPct val="90000"/>
              </a:lnSpc>
              <a:buFont typeface="Wingdings" pitchFamily="2" charset="2"/>
              <a:buChar char="Ø"/>
            </a:pPr>
            <a:r>
              <a:rPr lang="tr-TR" sz="3200" dirty="0" smtClean="0">
                <a:solidFill>
                  <a:srgbClr val="00B050"/>
                </a:solidFill>
              </a:rPr>
              <a:t>Gaz</a:t>
            </a:r>
          </a:p>
          <a:p>
            <a:endParaRPr lang="tr-TR" dirty="0"/>
          </a:p>
        </p:txBody>
      </p:sp>
      <p:pic>
        <p:nvPicPr>
          <p:cNvPr id="6" name="Picture 5" descr="Stock Photo of Metal Can Recycling">
            <a:hlinkClick r:id="rId2"/>
          </p:cNvPr>
          <p:cNvPicPr>
            <a:picLocks noChangeAspect="1" noChangeArrowheads="1"/>
          </p:cNvPicPr>
          <p:nvPr/>
        </p:nvPicPr>
        <p:blipFill>
          <a:blip r:embed="rId3" cstate="print"/>
          <a:srcRect/>
          <a:stretch>
            <a:fillRect/>
          </a:stretch>
        </p:blipFill>
        <p:spPr bwMode="auto">
          <a:xfrm>
            <a:off x="2143108" y="2564904"/>
            <a:ext cx="2465400" cy="4027832"/>
          </a:xfrm>
          <a:prstGeom prst="rect">
            <a:avLst/>
          </a:prstGeom>
          <a:noFill/>
          <a:ln w="9525">
            <a:noFill/>
            <a:miter lim="800000"/>
            <a:headEnd/>
            <a:tailEnd/>
          </a:ln>
        </p:spPr>
      </p:pic>
      <p:pic>
        <p:nvPicPr>
          <p:cNvPr id="7" name="Picture 7" descr="Stock Photography: Oil Drums on Pallets">
            <a:hlinkClick r:id="rId4"/>
          </p:cNvPr>
          <p:cNvPicPr>
            <a:picLocks noChangeAspect="1" noChangeArrowheads="1"/>
          </p:cNvPicPr>
          <p:nvPr/>
        </p:nvPicPr>
        <p:blipFill>
          <a:blip r:embed="rId5" cstate="print"/>
          <a:srcRect/>
          <a:stretch>
            <a:fillRect/>
          </a:stretch>
        </p:blipFill>
        <p:spPr bwMode="auto">
          <a:xfrm>
            <a:off x="4786314" y="2564904"/>
            <a:ext cx="1643074" cy="2007104"/>
          </a:xfrm>
          <a:prstGeom prst="rect">
            <a:avLst/>
          </a:prstGeom>
          <a:noFill/>
          <a:ln w="9525">
            <a:noFill/>
            <a:miter lim="800000"/>
            <a:headEnd/>
            <a:tailEnd/>
          </a:ln>
        </p:spPr>
      </p:pic>
      <p:pic>
        <p:nvPicPr>
          <p:cNvPr id="8" name="Picture 8" descr="Stock Photography: Painting Tin Beside a Leather Being Tanned">
            <a:hlinkClick r:id="rId6"/>
          </p:cNvPr>
          <p:cNvPicPr>
            <a:picLocks noChangeAspect="1" noChangeArrowheads="1"/>
          </p:cNvPicPr>
          <p:nvPr/>
        </p:nvPicPr>
        <p:blipFill>
          <a:blip r:embed="rId7" cstate="print"/>
          <a:srcRect/>
          <a:stretch>
            <a:fillRect/>
          </a:stretch>
        </p:blipFill>
        <p:spPr bwMode="auto">
          <a:xfrm>
            <a:off x="4786314" y="4572008"/>
            <a:ext cx="1643074" cy="1951045"/>
          </a:xfrm>
          <a:prstGeom prst="rect">
            <a:avLst/>
          </a:prstGeom>
          <a:noFill/>
          <a:ln w="9525">
            <a:noFill/>
            <a:miter lim="800000"/>
            <a:headEnd/>
            <a:tailEnd/>
          </a:ln>
        </p:spPr>
      </p:pic>
      <p:pic>
        <p:nvPicPr>
          <p:cNvPr id="9" name="Picture 6" descr="Stock Photography: France Vienne Smoking Factory Chimney">
            <a:hlinkClick r:id="rId8"/>
          </p:cNvPr>
          <p:cNvPicPr>
            <a:picLocks noChangeAspect="1" noChangeArrowheads="1"/>
          </p:cNvPicPr>
          <p:nvPr/>
        </p:nvPicPr>
        <p:blipFill>
          <a:blip r:embed="rId9" cstate="print"/>
          <a:srcRect/>
          <a:stretch>
            <a:fillRect/>
          </a:stretch>
        </p:blipFill>
        <p:spPr bwMode="auto">
          <a:xfrm>
            <a:off x="6572264" y="2564904"/>
            <a:ext cx="2286016" cy="3935930"/>
          </a:xfrm>
          <a:prstGeom prst="rect">
            <a:avLst/>
          </a:prstGeom>
          <a:noFill/>
          <a:ln w="9525">
            <a:noFill/>
            <a:miter lim="800000"/>
            <a:headEnd/>
            <a:tailEnd/>
          </a:ln>
        </p:spPr>
      </p:pic>
      <p:sp>
        <p:nvSpPr>
          <p:cNvPr id="10" name="9 Eşit Değildir"/>
          <p:cNvSpPr/>
          <p:nvPr/>
        </p:nvSpPr>
        <p:spPr>
          <a:xfrm>
            <a:off x="4286248" y="1000108"/>
            <a:ext cx="928694" cy="285752"/>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00B050"/>
                </a:solidFill>
                <a:effectLst>
                  <a:outerShdw blurRad="38100" dist="38100" dir="2700000" algn="tl">
                    <a:srgbClr val="000000">
                      <a:alpha val="43137"/>
                    </a:srgbClr>
                  </a:outerShdw>
                </a:effectLst>
              </a:rPr>
              <a:t>Atık nedir?</a:t>
            </a:r>
            <a:r>
              <a:rPr lang="en-GB" b="1" i="1" dirty="0" smtClean="0">
                <a:solidFill>
                  <a:srgbClr val="FFFF99"/>
                </a:solidFill>
                <a:effectLst>
                  <a:outerShdw blurRad="38100" dist="38100" dir="2700000" algn="tl">
                    <a:srgbClr val="000000">
                      <a:alpha val="43137"/>
                    </a:srgbClr>
                  </a:outerShdw>
                </a:effectLst>
              </a:rPr>
              <a:t/>
            </a:r>
            <a:br>
              <a:rPr lang="en-GB" b="1" i="1" dirty="0" smtClean="0">
                <a:solidFill>
                  <a:srgbClr val="FFFF99"/>
                </a:solidFill>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179512" y="1052736"/>
            <a:ext cx="6347048" cy="4781128"/>
          </a:xfrm>
        </p:spPr>
        <p:txBody>
          <a:bodyPr>
            <a:normAutofit fontScale="92500" lnSpcReduction="10000"/>
          </a:bodyPr>
          <a:lstStyle/>
          <a:p>
            <a:pPr>
              <a:buNone/>
            </a:pPr>
            <a:r>
              <a:rPr lang="tr-TR" sz="2400" b="1" dirty="0" smtClean="0">
                <a:solidFill>
                  <a:srgbClr val="00B050"/>
                </a:solidFill>
                <a:effectLst>
                  <a:outerShdw blurRad="38100" dist="38100" dir="2700000" algn="tl">
                    <a:srgbClr val="000000">
                      <a:alpha val="43137"/>
                    </a:srgbClr>
                  </a:outerShdw>
                </a:effectLst>
              </a:rPr>
              <a:t>İNAKTİF ATIK : </a:t>
            </a:r>
            <a:r>
              <a:rPr lang="tr-TR" sz="2400" b="1" dirty="0" smtClean="0">
                <a:solidFill>
                  <a:srgbClr val="00B050"/>
                </a:solidFill>
              </a:rPr>
              <a:t>örneğin,</a:t>
            </a:r>
            <a:r>
              <a:rPr lang="en-GB" sz="2400" b="1" dirty="0" smtClean="0">
                <a:solidFill>
                  <a:srgbClr val="00B050"/>
                </a:solidFill>
              </a:rPr>
              <a:t> </a:t>
            </a:r>
            <a:r>
              <a:rPr lang="tr-TR" sz="2400" b="1" dirty="0" smtClean="0">
                <a:solidFill>
                  <a:srgbClr val="00B050"/>
                </a:solidFill>
              </a:rPr>
              <a:t>tuğla ve moloz</a:t>
            </a:r>
            <a:endParaRPr lang="en-GB" sz="2400" dirty="0" smtClean="0">
              <a:solidFill>
                <a:srgbClr val="00B050"/>
              </a:solidFill>
            </a:endParaRPr>
          </a:p>
          <a:p>
            <a:pPr>
              <a:spcBef>
                <a:spcPct val="50000"/>
              </a:spcBef>
              <a:buNone/>
            </a:pPr>
            <a:r>
              <a:rPr lang="tr-TR" sz="2400" b="1" dirty="0" smtClean="0">
                <a:solidFill>
                  <a:srgbClr val="00B050"/>
                </a:solidFill>
                <a:effectLst>
                  <a:outerShdw blurRad="38100" dist="38100" dir="2700000" algn="tl">
                    <a:srgbClr val="000000">
                      <a:alpha val="43137"/>
                    </a:srgbClr>
                  </a:outerShdw>
                </a:effectLst>
              </a:rPr>
              <a:t>AKTİF ATIK</a:t>
            </a:r>
            <a:r>
              <a:rPr lang="tr-TR" sz="2400" b="1" dirty="0" smtClean="0">
                <a:solidFill>
                  <a:srgbClr val="00B050"/>
                </a:solidFill>
              </a:rPr>
              <a:t> : örneğin Ağaç, Metal</a:t>
            </a:r>
            <a:r>
              <a:rPr lang="en-GB" sz="2400" b="1" dirty="0" smtClean="0">
                <a:solidFill>
                  <a:srgbClr val="00B050"/>
                </a:solidFill>
              </a:rPr>
              <a:t>, </a:t>
            </a:r>
            <a:r>
              <a:rPr lang="tr-TR" sz="2400" b="1" dirty="0" smtClean="0">
                <a:solidFill>
                  <a:srgbClr val="00B050"/>
                </a:solidFill>
              </a:rPr>
              <a:t>Kağıt</a:t>
            </a:r>
            <a:r>
              <a:rPr lang="en-GB" sz="2400" b="1" dirty="0" smtClean="0">
                <a:solidFill>
                  <a:srgbClr val="00B050"/>
                </a:solidFill>
              </a:rPr>
              <a:t> </a:t>
            </a:r>
            <a:r>
              <a:rPr lang="tr-TR" sz="2400" b="1" dirty="0" smtClean="0">
                <a:solidFill>
                  <a:srgbClr val="00B050"/>
                </a:solidFill>
              </a:rPr>
              <a:t>ve</a:t>
            </a:r>
            <a:r>
              <a:rPr lang="en-GB" sz="2400" b="1" dirty="0" smtClean="0">
                <a:solidFill>
                  <a:srgbClr val="00B050"/>
                </a:solidFill>
              </a:rPr>
              <a:t> </a:t>
            </a:r>
            <a:r>
              <a:rPr lang="en-GB" sz="2400" b="1" dirty="0" err="1" smtClean="0">
                <a:solidFill>
                  <a:srgbClr val="00B050"/>
                </a:solidFill>
              </a:rPr>
              <a:t>Plasti</a:t>
            </a:r>
            <a:r>
              <a:rPr lang="tr-TR" sz="2400" b="1" dirty="0" smtClean="0">
                <a:solidFill>
                  <a:srgbClr val="00B050"/>
                </a:solidFill>
              </a:rPr>
              <a:t>k</a:t>
            </a:r>
            <a:endParaRPr lang="en-GB" sz="2400" dirty="0" smtClean="0">
              <a:solidFill>
                <a:srgbClr val="00B050"/>
              </a:solidFill>
            </a:endParaRPr>
          </a:p>
          <a:p>
            <a:pPr>
              <a:buNone/>
            </a:pPr>
            <a:endParaRPr lang="tr-TR" sz="2400" b="1" dirty="0" smtClean="0">
              <a:solidFill>
                <a:srgbClr val="00B050"/>
              </a:solidFill>
              <a:effectLst>
                <a:outerShdw blurRad="38100" dist="38100" dir="2700000" algn="tl">
                  <a:srgbClr val="000000">
                    <a:alpha val="43137"/>
                  </a:srgbClr>
                </a:outerShdw>
              </a:effectLst>
            </a:endParaRPr>
          </a:p>
          <a:p>
            <a:pPr>
              <a:buNone/>
            </a:pPr>
            <a:r>
              <a:rPr lang="tr-TR" sz="2400" b="1" dirty="0" smtClean="0">
                <a:solidFill>
                  <a:srgbClr val="00B050"/>
                </a:solidFill>
                <a:effectLst>
                  <a:outerShdw blurRad="38100" dist="38100" dir="2700000" algn="tl">
                    <a:srgbClr val="000000">
                      <a:alpha val="43137"/>
                    </a:srgbClr>
                  </a:outerShdw>
                </a:effectLst>
              </a:rPr>
              <a:t>ÖZEL ATIK</a:t>
            </a:r>
            <a:r>
              <a:rPr lang="tr-TR" sz="2400" b="1" dirty="0" smtClean="0">
                <a:solidFill>
                  <a:srgbClr val="00B050"/>
                </a:solidFill>
              </a:rPr>
              <a:t> : </a:t>
            </a:r>
            <a:r>
              <a:rPr lang="en-GB" sz="2400" b="1" dirty="0" err="1" smtClean="0">
                <a:solidFill>
                  <a:srgbClr val="00B050"/>
                </a:solidFill>
              </a:rPr>
              <a:t>i</a:t>
            </a:r>
            <a:r>
              <a:rPr lang="tr-TR" sz="2400" b="1" dirty="0" smtClean="0">
                <a:solidFill>
                  <a:srgbClr val="00B050"/>
                </a:solidFill>
              </a:rPr>
              <a:t>n</a:t>
            </a:r>
            <a:r>
              <a:rPr lang="en-GB" sz="2400" b="1" dirty="0" smtClean="0">
                <a:solidFill>
                  <a:srgbClr val="00B050"/>
                </a:solidFill>
              </a:rPr>
              <a:t>s</a:t>
            </a:r>
            <a:r>
              <a:rPr lang="tr-TR" sz="2400" b="1" dirty="0" smtClean="0">
                <a:solidFill>
                  <a:srgbClr val="00B050"/>
                </a:solidFill>
              </a:rPr>
              <a:t>an sağlığına</a:t>
            </a:r>
          </a:p>
          <a:p>
            <a:pPr>
              <a:buNone/>
            </a:pPr>
            <a:r>
              <a:rPr lang="tr-TR" sz="2400" b="1" dirty="0" smtClean="0">
                <a:solidFill>
                  <a:srgbClr val="00B050"/>
                </a:solidFill>
              </a:rPr>
              <a:t>veya çevreye zarar </a:t>
            </a:r>
          </a:p>
          <a:p>
            <a:pPr>
              <a:buNone/>
            </a:pPr>
            <a:r>
              <a:rPr lang="tr-TR" sz="2400" b="1" dirty="0" smtClean="0">
                <a:solidFill>
                  <a:srgbClr val="00B050"/>
                </a:solidFill>
              </a:rPr>
              <a:t>verebilecek şeylerdir. Örnek,</a:t>
            </a:r>
          </a:p>
          <a:p>
            <a:pPr>
              <a:buNone/>
            </a:pPr>
            <a:r>
              <a:rPr lang="tr-TR" sz="2400" b="1" dirty="0" smtClean="0">
                <a:solidFill>
                  <a:srgbClr val="00B050"/>
                </a:solidFill>
              </a:rPr>
              <a:t>Geri dönüşümde kullanılan</a:t>
            </a:r>
          </a:p>
          <a:p>
            <a:pPr>
              <a:buNone/>
            </a:pPr>
            <a:r>
              <a:rPr lang="tr-TR" sz="2400" b="1" dirty="0" smtClean="0">
                <a:solidFill>
                  <a:srgbClr val="00B050"/>
                </a:solidFill>
              </a:rPr>
              <a:t>Atık yağ / Atık Kaplama </a:t>
            </a:r>
          </a:p>
          <a:p>
            <a:pPr>
              <a:buNone/>
            </a:pPr>
            <a:r>
              <a:rPr lang="tr-TR" sz="2400" b="1" dirty="0" smtClean="0">
                <a:solidFill>
                  <a:srgbClr val="00B050"/>
                </a:solidFill>
              </a:rPr>
              <a:t>Malzemeleri.</a:t>
            </a:r>
            <a:r>
              <a:rPr lang="tr-TR" sz="2400" dirty="0" smtClean="0">
                <a:solidFill>
                  <a:srgbClr val="00B050"/>
                </a:solidFill>
              </a:rPr>
              <a:t> </a:t>
            </a:r>
          </a:p>
          <a:p>
            <a:pPr>
              <a:buNone/>
            </a:pPr>
            <a:r>
              <a:rPr lang="tr-TR" sz="2400" b="1" dirty="0" smtClean="0">
                <a:solidFill>
                  <a:srgbClr val="00B050"/>
                </a:solidFill>
              </a:rPr>
              <a:t>Turuncu &amp; siyah sembol, </a:t>
            </a:r>
          </a:p>
          <a:p>
            <a:pPr>
              <a:buNone/>
            </a:pPr>
            <a:r>
              <a:rPr lang="tr-TR" sz="2400" b="1" dirty="0" smtClean="0">
                <a:solidFill>
                  <a:srgbClr val="00B050"/>
                </a:solidFill>
              </a:rPr>
              <a:t>malzemenin özel atık </a:t>
            </a:r>
          </a:p>
          <a:p>
            <a:pPr>
              <a:buNone/>
            </a:pPr>
            <a:r>
              <a:rPr lang="tr-TR" sz="2400" b="1" dirty="0" smtClean="0">
                <a:solidFill>
                  <a:srgbClr val="00B050"/>
                </a:solidFill>
              </a:rPr>
              <a:t>olduğunu gösterir.</a:t>
            </a:r>
            <a:endParaRPr lang="en-GB" sz="2400" b="1" dirty="0" smtClean="0">
              <a:solidFill>
                <a:srgbClr val="00B050"/>
              </a:solidFill>
            </a:endParaRPr>
          </a:p>
          <a:p>
            <a:endParaRPr lang="tr-TR" dirty="0"/>
          </a:p>
        </p:txBody>
      </p:sp>
      <p:pic>
        <p:nvPicPr>
          <p:cNvPr id="82946" name="Picture 2" descr="E:\Çevre\fotolar\Görüntü214.jpg"/>
          <p:cNvPicPr>
            <a:picLocks noChangeAspect="1" noChangeArrowheads="1"/>
          </p:cNvPicPr>
          <p:nvPr/>
        </p:nvPicPr>
        <p:blipFill>
          <a:blip r:embed="rId2" cstate="print"/>
          <a:srcRect/>
          <a:stretch>
            <a:fillRect/>
          </a:stretch>
        </p:blipFill>
        <p:spPr bwMode="auto">
          <a:xfrm>
            <a:off x="6084168" y="836712"/>
            <a:ext cx="2831846" cy="3587552"/>
          </a:xfrm>
          <a:prstGeom prst="rect">
            <a:avLst/>
          </a:prstGeom>
          <a:noFill/>
        </p:spPr>
      </p:pic>
      <p:pic>
        <p:nvPicPr>
          <p:cNvPr id="82947" name="Picture 3" descr="E:\Çevre\fotolar\tehlikeli-atik-1.jpg"/>
          <p:cNvPicPr>
            <a:picLocks noChangeAspect="1" noChangeArrowheads="1"/>
          </p:cNvPicPr>
          <p:nvPr/>
        </p:nvPicPr>
        <p:blipFill>
          <a:blip r:embed="rId3" cstate="print"/>
          <a:srcRect/>
          <a:stretch>
            <a:fillRect/>
          </a:stretch>
        </p:blipFill>
        <p:spPr bwMode="auto">
          <a:xfrm>
            <a:off x="3419872" y="4509120"/>
            <a:ext cx="3507754" cy="21725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PROJEMİZDEKİ ATIK ÇEŞİTLERİ</a:t>
            </a:r>
            <a:endParaRPr lang="tr-TR" sz="4000" i="1" dirty="0">
              <a:solidFill>
                <a:srgbClr val="00B050"/>
              </a:solidFill>
              <a:effectLst>
                <a:outerShdw blurRad="38100" dist="38100" dir="2700000" algn="tl">
                  <a:srgbClr val="000000">
                    <a:alpha val="43137"/>
                  </a:srgbClr>
                </a:outerShdw>
              </a:effectLst>
            </a:endParaRPr>
          </a:p>
        </p:txBody>
      </p:sp>
      <p:graphicFrame>
        <p:nvGraphicFramePr>
          <p:cNvPr id="5" name="4 İçerik Yer Tutucusu"/>
          <p:cNvGraphicFramePr>
            <a:graphicFrameLocks noGrp="1"/>
          </p:cNvGraphicFramePr>
          <p:nvPr>
            <p:ph idx="1"/>
          </p:nvPr>
        </p:nvGraphicFramePr>
        <p:xfrm>
          <a:off x="467544" y="1268760"/>
          <a:ext cx="8229600"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0" y="4941168"/>
            <a:ext cx="8892480" cy="1200329"/>
          </a:xfrm>
          <a:prstGeom prst="rect">
            <a:avLst/>
          </a:prstGeom>
          <a:noFill/>
        </p:spPr>
        <p:txBody>
          <a:bodyPr wrap="square" rtlCol="0">
            <a:spAutoFit/>
          </a:bodyPr>
          <a:lstStyle/>
          <a:p>
            <a:pPr algn="ctr">
              <a:spcBef>
                <a:spcPct val="50000"/>
              </a:spcBef>
            </a:pPr>
            <a:r>
              <a:rPr lang="en-GB" sz="2400" i="1" dirty="0" smtClean="0">
                <a:solidFill>
                  <a:srgbClr val="002060"/>
                </a:solidFill>
                <a:latin typeface="Arial" charset="0"/>
              </a:rPr>
              <a:t>“</a:t>
            </a:r>
            <a:r>
              <a:rPr lang="tr-TR" sz="2400" i="1" dirty="0" smtClean="0">
                <a:solidFill>
                  <a:srgbClr val="002060"/>
                </a:solidFill>
                <a:latin typeface="Arial" charset="0"/>
              </a:rPr>
              <a:t>Tehlikeli maddelerin tümü, çevre için potansiyel zarar teşkil ettikleri için özel dikkatle depolanacak, kullanılacak ve atılacaktır</a:t>
            </a:r>
            <a:r>
              <a:rPr lang="en-GB" sz="2400" i="1" dirty="0" smtClean="0">
                <a:solidFill>
                  <a:srgbClr val="002060"/>
                </a:solidFill>
                <a:latin typeface="Arial" charset="0"/>
              </a:rPr>
              <a:t>”</a:t>
            </a:r>
            <a:endParaRPr lang="en-GB" sz="2400" i="1" dirty="0">
              <a:solidFill>
                <a:srgbClr val="00206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A460C6F-DA5F-4AEE-AE55-D5D2F6B7ADA7}"/>
                                            </p:graphicEl>
                                          </p:spTgt>
                                        </p:tgtEl>
                                        <p:attrNameLst>
                                          <p:attrName>style.visibility</p:attrName>
                                        </p:attrNameLst>
                                      </p:cBhvr>
                                      <p:to>
                                        <p:strVal val="visible"/>
                                      </p:to>
                                    </p:set>
                                    <p:anim calcmode="lin" valueType="num">
                                      <p:cBhvr additive="base">
                                        <p:cTn id="7" dur="500" fill="hold"/>
                                        <p:tgtEl>
                                          <p:spTgt spid="5">
                                            <p:graphicEl>
                                              <a:dgm id="{4A460C6F-DA5F-4AEE-AE55-D5D2F6B7ADA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A460C6F-DA5F-4AEE-AE55-D5D2F6B7ADA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08AD538E-188F-43A1-9408-BA0042431400}"/>
                                            </p:graphicEl>
                                          </p:spTgt>
                                        </p:tgtEl>
                                        <p:attrNameLst>
                                          <p:attrName>style.visibility</p:attrName>
                                        </p:attrNameLst>
                                      </p:cBhvr>
                                      <p:to>
                                        <p:strVal val="visible"/>
                                      </p:to>
                                    </p:set>
                                    <p:anim calcmode="lin" valueType="num">
                                      <p:cBhvr additive="base">
                                        <p:cTn id="13" dur="500" fill="hold"/>
                                        <p:tgtEl>
                                          <p:spTgt spid="5">
                                            <p:graphicEl>
                                              <a:dgm id="{08AD538E-188F-43A1-9408-BA004243140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08AD538E-188F-43A1-9408-BA004243140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E2941206-C7DA-4B72-B52F-3EC7388E395C}"/>
                                            </p:graphicEl>
                                          </p:spTgt>
                                        </p:tgtEl>
                                        <p:attrNameLst>
                                          <p:attrName>style.visibility</p:attrName>
                                        </p:attrNameLst>
                                      </p:cBhvr>
                                      <p:to>
                                        <p:strVal val="visible"/>
                                      </p:to>
                                    </p:set>
                                    <p:anim calcmode="lin" valueType="num">
                                      <p:cBhvr additive="base">
                                        <p:cTn id="17" dur="500" fill="hold"/>
                                        <p:tgtEl>
                                          <p:spTgt spid="5">
                                            <p:graphicEl>
                                              <a:dgm id="{E2941206-C7DA-4B72-B52F-3EC7388E395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E2941206-C7DA-4B72-B52F-3EC7388E395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FA59B084-1564-4BB2-B1B7-C5404BE0176E}"/>
                                            </p:graphicEl>
                                          </p:spTgt>
                                        </p:tgtEl>
                                        <p:attrNameLst>
                                          <p:attrName>style.visibility</p:attrName>
                                        </p:attrNameLst>
                                      </p:cBhvr>
                                      <p:to>
                                        <p:strVal val="visible"/>
                                      </p:to>
                                    </p:set>
                                    <p:anim calcmode="lin" valueType="num">
                                      <p:cBhvr additive="base">
                                        <p:cTn id="23" dur="500" fill="hold"/>
                                        <p:tgtEl>
                                          <p:spTgt spid="5">
                                            <p:graphicEl>
                                              <a:dgm id="{FA59B084-1564-4BB2-B1B7-C5404BE0176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FA59B084-1564-4BB2-B1B7-C5404BE0176E}"/>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8DDCB422-3522-4029-9F37-437FE17F872C}"/>
                                            </p:graphicEl>
                                          </p:spTgt>
                                        </p:tgtEl>
                                        <p:attrNameLst>
                                          <p:attrName>style.visibility</p:attrName>
                                        </p:attrNameLst>
                                      </p:cBhvr>
                                      <p:to>
                                        <p:strVal val="visible"/>
                                      </p:to>
                                    </p:set>
                                    <p:anim calcmode="lin" valueType="num">
                                      <p:cBhvr additive="base">
                                        <p:cTn id="27" dur="500" fill="hold"/>
                                        <p:tgtEl>
                                          <p:spTgt spid="5">
                                            <p:graphicEl>
                                              <a:dgm id="{8DDCB422-3522-4029-9F37-437FE17F872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8DDCB422-3522-4029-9F37-437FE17F872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A6549DEA-741F-40A7-83ED-384CCD7AC3C9}"/>
                                            </p:graphicEl>
                                          </p:spTgt>
                                        </p:tgtEl>
                                        <p:attrNameLst>
                                          <p:attrName>style.visibility</p:attrName>
                                        </p:attrNameLst>
                                      </p:cBhvr>
                                      <p:to>
                                        <p:strVal val="visible"/>
                                      </p:to>
                                    </p:set>
                                    <p:anim calcmode="lin" valueType="num">
                                      <p:cBhvr additive="base">
                                        <p:cTn id="33" dur="500" fill="hold"/>
                                        <p:tgtEl>
                                          <p:spTgt spid="5">
                                            <p:graphicEl>
                                              <a:dgm id="{A6549DEA-741F-40A7-83ED-384CCD7AC3C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A6549DEA-741F-40A7-83ED-384CCD7AC3C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C654AB1E-2259-4648-87D8-2103C783EDE2}"/>
                                            </p:graphicEl>
                                          </p:spTgt>
                                        </p:tgtEl>
                                        <p:attrNameLst>
                                          <p:attrName>style.visibility</p:attrName>
                                        </p:attrNameLst>
                                      </p:cBhvr>
                                      <p:to>
                                        <p:strVal val="visible"/>
                                      </p:to>
                                    </p:set>
                                    <p:anim calcmode="lin" valueType="num">
                                      <p:cBhvr additive="base">
                                        <p:cTn id="37" dur="500" fill="hold"/>
                                        <p:tgtEl>
                                          <p:spTgt spid="5">
                                            <p:graphicEl>
                                              <a:dgm id="{C654AB1E-2259-4648-87D8-2103C783EDE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C654AB1E-2259-4648-87D8-2103C783EDE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259A0ED6-B222-4003-9596-A119D7E1F5F9}"/>
                                            </p:graphicEl>
                                          </p:spTgt>
                                        </p:tgtEl>
                                        <p:attrNameLst>
                                          <p:attrName>style.visibility</p:attrName>
                                        </p:attrNameLst>
                                      </p:cBhvr>
                                      <p:to>
                                        <p:strVal val="visible"/>
                                      </p:to>
                                    </p:set>
                                    <p:anim calcmode="lin" valueType="num">
                                      <p:cBhvr additive="base">
                                        <p:cTn id="43" dur="500" fill="hold"/>
                                        <p:tgtEl>
                                          <p:spTgt spid="5">
                                            <p:graphicEl>
                                              <a:dgm id="{259A0ED6-B222-4003-9596-A119D7E1F5F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259A0ED6-B222-4003-9596-A119D7E1F5F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A7751EE6-9F5C-4912-A878-16524B9154A7}"/>
                                            </p:graphicEl>
                                          </p:spTgt>
                                        </p:tgtEl>
                                        <p:attrNameLst>
                                          <p:attrName>style.visibility</p:attrName>
                                        </p:attrNameLst>
                                      </p:cBhvr>
                                      <p:to>
                                        <p:strVal val="visible"/>
                                      </p:to>
                                    </p:set>
                                    <p:anim calcmode="lin" valueType="num">
                                      <p:cBhvr additive="base">
                                        <p:cTn id="47" dur="500" fill="hold"/>
                                        <p:tgtEl>
                                          <p:spTgt spid="5">
                                            <p:graphicEl>
                                              <a:dgm id="{A7751EE6-9F5C-4912-A878-16524B9154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A7751EE6-9F5C-4912-A878-16524B9154A7}"/>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EBC7EBBF-0566-4AAA-98D4-9A0BDC5738A2}"/>
                                            </p:graphicEl>
                                          </p:spTgt>
                                        </p:tgtEl>
                                        <p:attrNameLst>
                                          <p:attrName>style.visibility</p:attrName>
                                        </p:attrNameLst>
                                      </p:cBhvr>
                                      <p:to>
                                        <p:strVal val="visible"/>
                                      </p:to>
                                    </p:set>
                                    <p:anim calcmode="lin" valueType="num">
                                      <p:cBhvr additive="base">
                                        <p:cTn id="53" dur="500" fill="hold"/>
                                        <p:tgtEl>
                                          <p:spTgt spid="5">
                                            <p:graphicEl>
                                              <a:dgm id="{EBC7EBBF-0566-4AAA-98D4-9A0BDC5738A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EBC7EBBF-0566-4AAA-98D4-9A0BDC5738A2}"/>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C7C80677-A9A9-4F4C-9310-7D19493E24AB}"/>
                                            </p:graphicEl>
                                          </p:spTgt>
                                        </p:tgtEl>
                                        <p:attrNameLst>
                                          <p:attrName>style.visibility</p:attrName>
                                        </p:attrNameLst>
                                      </p:cBhvr>
                                      <p:to>
                                        <p:strVal val="visible"/>
                                      </p:to>
                                    </p:set>
                                    <p:anim calcmode="lin" valueType="num">
                                      <p:cBhvr additive="base">
                                        <p:cTn id="57" dur="500" fill="hold"/>
                                        <p:tgtEl>
                                          <p:spTgt spid="5">
                                            <p:graphicEl>
                                              <a:dgm id="{C7C80677-A9A9-4F4C-9310-7D19493E24A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C7C80677-A9A9-4F4C-9310-7D19493E24AB}"/>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TEHLİKELİ ATIKLAR</a:t>
            </a:r>
            <a:endParaRPr lang="tr-TR" sz="4000" b="1" i="1" dirty="0">
              <a:solidFill>
                <a:srgbClr val="00B05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179512" y="1556792"/>
            <a:ext cx="8229600" cy="4525963"/>
          </a:xfrm>
        </p:spPr>
        <p:txBody>
          <a:bodyPr>
            <a:normAutofit/>
          </a:bodyPr>
          <a:lstStyle/>
          <a:p>
            <a:pPr>
              <a:buNone/>
            </a:pPr>
            <a:r>
              <a:rPr lang="tr-TR" sz="2100" b="1" dirty="0" smtClean="0">
                <a:solidFill>
                  <a:srgbClr val="00B050"/>
                </a:solidFill>
              </a:rPr>
              <a:t>Belirli “TEHLİKELİLİK” özelliklere sahip atık;</a:t>
            </a:r>
          </a:p>
          <a:p>
            <a:pPr>
              <a:buFont typeface="Wingdings" pitchFamily="2" charset="2"/>
              <a:buChar char="ü"/>
            </a:pPr>
            <a:r>
              <a:rPr lang="tr-TR" sz="2100" b="1" dirty="0" smtClean="0">
                <a:solidFill>
                  <a:srgbClr val="00B050"/>
                </a:solidFill>
              </a:rPr>
              <a:t>Patlayıcılık ( Basınçlı boş tüpler deodorant, kimyasal vb.)</a:t>
            </a:r>
          </a:p>
          <a:p>
            <a:pPr>
              <a:buFont typeface="Wingdings" pitchFamily="2" charset="2"/>
              <a:buChar char="ü"/>
            </a:pPr>
            <a:r>
              <a:rPr lang="tr-TR" sz="2100" b="1" dirty="0" smtClean="0">
                <a:solidFill>
                  <a:srgbClr val="00B050"/>
                </a:solidFill>
              </a:rPr>
              <a:t>Parlayıcılık  ( Tiner ve benzeri </a:t>
            </a:r>
            <a:r>
              <a:rPr lang="tr-TR" sz="2100" b="1" dirty="0" err="1" smtClean="0">
                <a:solidFill>
                  <a:srgbClr val="00B050"/>
                </a:solidFill>
              </a:rPr>
              <a:t>solventler</a:t>
            </a:r>
            <a:r>
              <a:rPr lang="tr-TR" sz="2100" b="1" dirty="0" smtClean="0">
                <a:solidFill>
                  <a:srgbClr val="00B050"/>
                </a:solidFill>
              </a:rPr>
              <a:t>)</a:t>
            </a:r>
          </a:p>
          <a:p>
            <a:pPr>
              <a:buFont typeface="Wingdings" pitchFamily="2" charset="2"/>
              <a:buChar char="ü"/>
            </a:pPr>
            <a:r>
              <a:rPr lang="tr-TR" sz="2100" b="1" dirty="0" smtClean="0">
                <a:solidFill>
                  <a:srgbClr val="00B050"/>
                </a:solidFill>
              </a:rPr>
              <a:t>Alevlenebilirlik, Yanıcılık, Parlayıcı gaz oluşturma (Boş yakıt bidonları)</a:t>
            </a:r>
          </a:p>
          <a:p>
            <a:pPr>
              <a:buFont typeface="Wingdings" pitchFamily="2" charset="2"/>
              <a:buChar char="ü"/>
            </a:pPr>
            <a:r>
              <a:rPr lang="tr-TR" sz="2100" b="1" dirty="0" smtClean="0">
                <a:solidFill>
                  <a:srgbClr val="00B050"/>
                </a:solidFill>
              </a:rPr>
              <a:t>Oksitleyicilik (Organik peroksitler)</a:t>
            </a:r>
          </a:p>
          <a:p>
            <a:pPr>
              <a:buFont typeface="Wingdings" pitchFamily="2" charset="2"/>
              <a:buChar char="ü"/>
            </a:pPr>
            <a:r>
              <a:rPr lang="tr-TR" sz="2100" b="1" dirty="0" err="1" smtClean="0">
                <a:solidFill>
                  <a:srgbClr val="00B050"/>
                </a:solidFill>
              </a:rPr>
              <a:t>Koroziflik</a:t>
            </a:r>
            <a:r>
              <a:rPr lang="tr-TR" sz="2100" b="1" dirty="0" smtClean="0">
                <a:solidFill>
                  <a:srgbClr val="00B050"/>
                </a:solidFill>
              </a:rPr>
              <a:t> ( Çamaşır suyu vb.)</a:t>
            </a:r>
          </a:p>
          <a:p>
            <a:pPr>
              <a:buFont typeface="Wingdings" pitchFamily="2" charset="2"/>
              <a:buChar char="ü"/>
            </a:pPr>
            <a:r>
              <a:rPr lang="tr-TR" sz="2100" b="1" dirty="0" smtClean="0">
                <a:solidFill>
                  <a:srgbClr val="00B050"/>
                </a:solidFill>
              </a:rPr>
              <a:t>Zehirlilik (akut), </a:t>
            </a:r>
            <a:r>
              <a:rPr lang="tr-TR" sz="2100" b="1" dirty="0" err="1" smtClean="0">
                <a:solidFill>
                  <a:srgbClr val="00B050"/>
                </a:solidFill>
              </a:rPr>
              <a:t>Enfeksiyöz</a:t>
            </a:r>
            <a:r>
              <a:rPr lang="tr-TR" sz="2100" b="1" dirty="0" smtClean="0">
                <a:solidFill>
                  <a:srgbClr val="00B050"/>
                </a:solidFill>
              </a:rPr>
              <a:t> ( Petrol ve türevleri)</a:t>
            </a:r>
          </a:p>
          <a:p>
            <a:pPr>
              <a:buFont typeface="Wingdings" pitchFamily="2" charset="2"/>
              <a:buChar char="ü"/>
            </a:pPr>
            <a:r>
              <a:rPr lang="tr-TR" sz="2100" b="1" dirty="0" err="1" smtClean="0">
                <a:solidFill>
                  <a:srgbClr val="00B050"/>
                </a:solidFill>
              </a:rPr>
              <a:t>Toksik</a:t>
            </a:r>
            <a:r>
              <a:rPr lang="tr-TR" sz="2100" b="1" dirty="0" smtClean="0">
                <a:solidFill>
                  <a:srgbClr val="00B050"/>
                </a:solidFill>
              </a:rPr>
              <a:t> gaz bırakabilen ( Boş boya kutuları)</a:t>
            </a:r>
          </a:p>
          <a:p>
            <a:pPr>
              <a:buFont typeface="Wingdings" pitchFamily="2" charset="2"/>
              <a:buChar char="ü"/>
            </a:pPr>
            <a:r>
              <a:rPr lang="tr-TR" sz="2100" b="1" dirty="0" err="1" smtClean="0">
                <a:solidFill>
                  <a:srgbClr val="00B050"/>
                </a:solidFill>
              </a:rPr>
              <a:t>Toksik</a:t>
            </a:r>
            <a:r>
              <a:rPr lang="tr-TR" sz="2100" b="1" dirty="0" smtClean="0">
                <a:solidFill>
                  <a:srgbClr val="00B050"/>
                </a:solidFill>
              </a:rPr>
              <a:t> ( Ağır metaller)</a:t>
            </a:r>
          </a:p>
          <a:p>
            <a:pPr>
              <a:buFont typeface="Wingdings" pitchFamily="2" charset="2"/>
              <a:buChar char="ü"/>
            </a:pPr>
            <a:r>
              <a:rPr lang="tr-TR" sz="2100" b="1" dirty="0" err="1" smtClean="0">
                <a:solidFill>
                  <a:srgbClr val="00B050"/>
                </a:solidFill>
              </a:rPr>
              <a:t>Ekotoksik</a:t>
            </a:r>
            <a:r>
              <a:rPr lang="tr-TR" sz="2100" b="1" dirty="0" smtClean="0">
                <a:solidFill>
                  <a:srgbClr val="00B050"/>
                </a:solidFill>
              </a:rPr>
              <a:t> ( Çimento ve beton artıkları)</a:t>
            </a:r>
          </a:p>
          <a:p>
            <a:endParaRPr lang="tr-TR" dirty="0"/>
          </a:p>
        </p:txBody>
      </p:sp>
      <p:pic>
        <p:nvPicPr>
          <p:cNvPr id="41985" name="Picture 1" descr="E:\Çevre\fotolar\Çevre foto\Resim2.png"/>
          <p:cNvPicPr>
            <a:picLocks noChangeAspect="1" noChangeArrowheads="1"/>
          </p:cNvPicPr>
          <p:nvPr/>
        </p:nvPicPr>
        <p:blipFill>
          <a:blip r:embed="rId2" cstate="print"/>
          <a:srcRect/>
          <a:stretch>
            <a:fillRect/>
          </a:stretch>
        </p:blipFill>
        <p:spPr bwMode="auto">
          <a:xfrm>
            <a:off x="5796136" y="3068960"/>
            <a:ext cx="2956877" cy="36450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TEHLİKELİ</a:t>
            </a:r>
            <a:r>
              <a:rPr lang="tr-TR" sz="4000" b="1" dirty="0" smtClean="0">
                <a:solidFill>
                  <a:srgbClr val="00B050"/>
                </a:solidFill>
                <a:effectLst>
                  <a:outerShdw blurRad="38100" dist="38100" dir="2700000" algn="tl">
                    <a:srgbClr val="000000">
                      <a:alpha val="43137"/>
                    </a:srgbClr>
                  </a:outerShdw>
                </a:effectLst>
              </a:rPr>
              <a:t> </a:t>
            </a:r>
            <a:r>
              <a:rPr lang="tr-TR" sz="4000" b="1" i="1" dirty="0" smtClean="0">
                <a:solidFill>
                  <a:srgbClr val="00B050"/>
                </a:solidFill>
                <a:effectLst>
                  <a:outerShdw blurRad="38100" dist="38100" dir="2700000" algn="tl">
                    <a:srgbClr val="000000">
                      <a:alpha val="43137"/>
                    </a:srgbClr>
                  </a:outerShdw>
                </a:effectLst>
              </a:rPr>
              <a:t>ATIKLAR</a:t>
            </a:r>
            <a:endParaRPr lang="tr-TR" sz="4000" b="1" dirty="0">
              <a:solidFill>
                <a:srgbClr val="00B050"/>
              </a:solidFill>
              <a:effectLst>
                <a:outerShdw blurRad="38100" dist="38100" dir="2700000" algn="tl">
                  <a:srgbClr val="000000">
                    <a:alpha val="43137"/>
                  </a:srgbClr>
                </a:outerShdw>
              </a:effectLst>
            </a:endParaRPr>
          </a:p>
        </p:txBody>
      </p:sp>
      <p:sp>
        <p:nvSpPr>
          <p:cNvPr id="4" name="3 İçerik Yer Tutucusu"/>
          <p:cNvSpPr>
            <a:spLocks noGrp="1"/>
          </p:cNvSpPr>
          <p:nvPr>
            <p:ph sz="half" idx="1"/>
          </p:nvPr>
        </p:nvSpPr>
        <p:spPr>
          <a:xfrm>
            <a:off x="457200" y="1142984"/>
            <a:ext cx="4038600" cy="4983179"/>
          </a:xfrm>
        </p:spPr>
        <p:txBody>
          <a:bodyPr>
            <a:normAutofit/>
          </a:bodyPr>
          <a:lstStyle/>
          <a:p>
            <a:pPr algn="ctr">
              <a:lnSpc>
                <a:spcPct val="90000"/>
              </a:lnSpc>
              <a:buNone/>
            </a:pPr>
            <a:r>
              <a:rPr lang="tr-TR" b="1" dirty="0" smtClean="0">
                <a:solidFill>
                  <a:srgbClr val="00B050"/>
                </a:solidFill>
              </a:rPr>
              <a:t>Akü ve Piller</a:t>
            </a:r>
          </a:p>
          <a:p>
            <a:pPr>
              <a:lnSpc>
                <a:spcPct val="90000"/>
              </a:lnSpc>
            </a:pPr>
            <a:endParaRPr lang="tr-TR" sz="2400" b="1" dirty="0" smtClean="0">
              <a:solidFill>
                <a:srgbClr val="00B050"/>
              </a:solidFill>
            </a:endParaRPr>
          </a:p>
          <a:p>
            <a:pPr>
              <a:lnSpc>
                <a:spcPct val="90000"/>
              </a:lnSpc>
            </a:pPr>
            <a:endParaRPr lang="tr-TR" sz="2400" b="1" dirty="0" smtClean="0">
              <a:solidFill>
                <a:srgbClr val="00B050"/>
              </a:solidFill>
            </a:endParaRPr>
          </a:p>
          <a:p>
            <a:pPr>
              <a:lnSpc>
                <a:spcPct val="90000"/>
              </a:lnSpc>
            </a:pPr>
            <a:endParaRPr lang="tr-TR" sz="2400" dirty="0" smtClean="0">
              <a:solidFill>
                <a:srgbClr val="00B050"/>
              </a:solidFill>
            </a:endParaRPr>
          </a:p>
          <a:p>
            <a:pPr>
              <a:lnSpc>
                <a:spcPct val="90000"/>
              </a:lnSpc>
            </a:pPr>
            <a:endParaRPr lang="tr-TR" sz="2400" dirty="0" smtClean="0">
              <a:solidFill>
                <a:srgbClr val="00B050"/>
              </a:solidFill>
            </a:endParaRPr>
          </a:p>
          <a:p>
            <a:pPr>
              <a:lnSpc>
                <a:spcPct val="90000"/>
              </a:lnSpc>
              <a:spcBef>
                <a:spcPct val="0"/>
              </a:spcBef>
              <a:buNone/>
            </a:pPr>
            <a:endParaRPr lang="tr-TR" sz="2400" dirty="0" smtClean="0">
              <a:solidFill>
                <a:srgbClr val="00B050"/>
              </a:solidFill>
            </a:endParaRPr>
          </a:p>
          <a:p>
            <a:pPr algn="ctr">
              <a:lnSpc>
                <a:spcPct val="90000"/>
              </a:lnSpc>
              <a:spcBef>
                <a:spcPct val="0"/>
              </a:spcBef>
              <a:buNone/>
            </a:pPr>
            <a:endParaRPr lang="tr-TR" sz="2600" b="1" dirty="0" smtClean="0">
              <a:solidFill>
                <a:srgbClr val="00B050"/>
              </a:solidFill>
            </a:endParaRPr>
          </a:p>
          <a:p>
            <a:pPr algn="ctr">
              <a:lnSpc>
                <a:spcPct val="90000"/>
              </a:lnSpc>
              <a:spcBef>
                <a:spcPct val="0"/>
              </a:spcBef>
              <a:buNone/>
            </a:pPr>
            <a:r>
              <a:rPr lang="tr-TR" sz="2600" b="1" dirty="0" smtClean="0">
                <a:solidFill>
                  <a:srgbClr val="00B050"/>
                </a:solidFill>
              </a:rPr>
              <a:t>Flüoresan lamba, Elektronik Atıklar</a:t>
            </a:r>
          </a:p>
          <a:p>
            <a:pPr>
              <a:lnSpc>
                <a:spcPct val="90000"/>
              </a:lnSpc>
              <a:spcBef>
                <a:spcPct val="0"/>
              </a:spcBef>
              <a:buNone/>
            </a:pPr>
            <a:endParaRPr lang="tr-TR" sz="2400" dirty="0" smtClean="0">
              <a:solidFill>
                <a:srgbClr val="00B050"/>
              </a:solidFill>
            </a:endParaRPr>
          </a:p>
          <a:p>
            <a:pPr>
              <a:lnSpc>
                <a:spcPct val="90000"/>
              </a:lnSpc>
              <a:spcBef>
                <a:spcPct val="0"/>
              </a:spcBef>
              <a:buNone/>
            </a:pPr>
            <a:endParaRPr lang="tr-TR" sz="2400" dirty="0" smtClean="0">
              <a:solidFill>
                <a:srgbClr val="00B050"/>
              </a:solidFill>
            </a:endParaRPr>
          </a:p>
          <a:p>
            <a:endParaRPr lang="tr-TR" dirty="0"/>
          </a:p>
        </p:txBody>
      </p:sp>
      <p:sp>
        <p:nvSpPr>
          <p:cNvPr id="5" name="4 İçerik Yer Tutucusu"/>
          <p:cNvSpPr>
            <a:spLocks noGrp="1"/>
          </p:cNvSpPr>
          <p:nvPr>
            <p:ph sz="half" idx="2"/>
          </p:nvPr>
        </p:nvSpPr>
        <p:spPr/>
        <p:txBody>
          <a:bodyPr>
            <a:normAutofit/>
          </a:bodyPr>
          <a:lstStyle/>
          <a:p>
            <a:pPr algn="ctr">
              <a:buNone/>
            </a:pPr>
            <a:endParaRPr lang="tr-TR" b="1" dirty="0" smtClean="0">
              <a:solidFill>
                <a:srgbClr val="00B050"/>
              </a:solidFill>
            </a:endParaRPr>
          </a:p>
          <a:p>
            <a:pPr algn="ctr">
              <a:buNone/>
            </a:pPr>
            <a:r>
              <a:rPr lang="tr-TR" b="1" dirty="0" smtClean="0">
                <a:solidFill>
                  <a:srgbClr val="00B050"/>
                </a:solidFill>
              </a:rPr>
              <a:t>Atık Madeni Yağlar</a:t>
            </a:r>
          </a:p>
          <a:p>
            <a:pPr>
              <a:buNone/>
            </a:pPr>
            <a:endParaRPr lang="tr-TR" dirty="0" smtClean="0"/>
          </a:p>
          <a:p>
            <a:pPr>
              <a:buNone/>
            </a:pPr>
            <a:endParaRPr lang="tr-TR" dirty="0"/>
          </a:p>
          <a:p>
            <a:pPr>
              <a:buNone/>
            </a:pPr>
            <a:endParaRPr lang="tr-TR" dirty="0" smtClean="0"/>
          </a:p>
          <a:p>
            <a:pPr>
              <a:buNone/>
            </a:pPr>
            <a:endParaRPr lang="tr-TR" dirty="0"/>
          </a:p>
          <a:p>
            <a:pPr>
              <a:buNone/>
            </a:pPr>
            <a:endParaRPr lang="tr-TR" dirty="0"/>
          </a:p>
        </p:txBody>
      </p:sp>
      <p:pic>
        <p:nvPicPr>
          <p:cNvPr id="7" name="Picture 6" descr="batteries"/>
          <p:cNvPicPr>
            <a:picLocks noChangeAspect="1" noChangeArrowheads="1"/>
          </p:cNvPicPr>
          <p:nvPr/>
        </p:nvPicPr>
        <p:blipFill>
          <a:blip r:embed="rId2" cstate="print"/>
          <a:srcRect/>
          <a:stretch>
            <a:fillRect/>
          </a:stretch>
        </p:blipFill>
        <p:spPr bwMode="auto">
          <a:xfrm>
            <a:off x="214282" y="1857364"/>
            <a:ext cx="2338358" cy="1888674"/>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2857488" y="1857364"/>
            <a:ext cx="2000264" cy="1857388"/>
          </a:xfrm>
          <a:prstGeom prst="rect">
            <a:avLst/>
          </a:prstGeom>
          <a:noFill/>
          <a:ln w="9525">
            <a:noFill/>
            <a:miter lim="800000"/>
            <a:headEnd/>
            <a:tailEnd/>
          </a:ln>
        </p:spPr>
      </p:pic>
      <p:pic>
        <p:nvPicPr>
          <p:cNvPr id="9" name="Picture 7" descr="FL_PHOTO3l"/>
          <p:cNvPicPr>
            <a:picLocks noChangeAspect="1" noChangeArrowheads="1"/>
          </p:cNvPicPr>
          <p:nvPr/>
        </p:nvPicPr>
        <p:blipFill>
          <a:blip r:embed="rId4" cstate="print"/>
          <a:srcRect/>
          <a:stretch>
            <a:fillRect/>
          </a:stretch>
        </p:blipFill>
        <p:spPr bwMode="auto">
          <a:xfrm>
            <a:off x="1285852" y="4643446"/>
            <a:ext cx="2786082" cy="2000264"/>
          </a:xfrm>
          <a:prstGeom prst="rect">
            <a:avLst/>
          </a:prstGeom>
          <a:noFill/>
          <a:ln w="9525">
            <a:noFill/>
            <a:miter lim="800000"/>
            <a:headEnd/>
            <a:tailEnd/>
          </a:ln>
        </p:spPr>
      </p:pic>
      <p:pic>
        <p:nvPicPr>
          <p:cNvPr id="10" name="Picture 10" descr="Atık Yağ Varili-02"/>
          <p:cNvPicPr>
            <a:picLocks noChangeAspect="1" noChangeArrowheads="1"/>
          </p:cNvPicPr>
          <p:nvPr/>
        </p:nvPicPr>
        <p:blipFill>
          <a:blip r:embed="rId5" cstate="print"/>
          <a:srcRect/>
          <a:stretch>
            <a:fillRect/>
          </a:stretch>
        </p:blipFill>
        <p:spPr bwMode="auto">
          <a:xfrm>
            <a:off x="5429256" y="2857496"/>
            <a:ext cx="2928958"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4294967295"/>
          </p:nvPr>
        </p:nvSpPr>
        <p:spPr>
          <a:xfrm>
            <a:off x="4860032" y="764704"/>
            <a:ext cx="4038600" cy="5840413"/>
          </a:xfrm>
        </p:spPr>
        <p:txBody>
          <a:bodyPr/>
          <a:lstStyle/>
          <a:p>
            <a:pPr algn="ctr">
              <a:buNone/>
            </a:pPr>
            <a:r>
              <a:rPr lang="tr-TR" sz="2300" b="1" dirty="0" smtClean="0">
                <a:solidFill>
                  <a:srgbClr val="00B050"/>
                </a:solidFill>
              </a:rPr>
              <a:t>Kimyasal, Boya, Yapıştırıcı Atıkları ve Bunlarla </a:t>
            </a:r>
            <a:r>
              <a:rPr lang="tr-TR" sz="2300" b="1" dirty="0" err="1" smtClean="0">
                <a:solidFill>
                  <a:srgbClr val="00B050"/>
                </a:solidFill>
              </a:rPr>
              <a:t>Kontamine</a:t>
            </a:r>
            <a:r>
              <a:rPr lang="tr-TR" sz="2300" b="1" dirty="0" smtClean="0">
                <a:solidFill>
                  <a:srgbClr val="00B050"/>
                </a:solidFill>
              </a:rPr>
              <a:t> Olmuş Varil ve Bidonlar</a:t>
            </a:r>
          </a:p>
          <a:p>
            <a:pPr>
              <a:buNone/>
            </a:pPr>
            <a:endParaRPr lang="tr-TR" b="1" dirty="0" smtClean="0">
              <a:solidFill>
                <a:srgbClr val="00B050"/>
              </a:solidFill>
            </a:endParaRPr>
          </a:p>
          <a:p>
            <a:pPr>
              <a:buNone/>
            </a:pPr>
            <a:endParaRPr lang="tr-TR" dirty="0"/>
          </a:p>
        </p:txBody>
      </p:sp>
      <p:sp>
        <p:nvSpPr>
          <p:cNvPr id="6" name="5 İçerik Yer Tutucusu"/>
          <p:cNvSpPr>
            <a:spLocks noGrp="1"/>
          </p:cNvSpPr>
          <p:nvPr>
            <p:ph sz="half" idx="4294967295"/>
          </p:nvPr>
        </p:nvSpPr>
        <p:spPr>
          <a:xfrm>
            <a:off x="251520" y="836712"/>
            <a:ext cx="4038600" cy="3143250"/>
          </a:xfrm>
        </p:spPr>
        <p:txBody>
          <a:bodyPr/>
          <a:lstStyle/>
          <a:p>
            <a:pPr algn="ctr">
              <a:buNone/>
            </a:pPr>
            <a:r>
              <a:rPr lang="tr-TR" sz="2800" b="1" dirty="0" smtClean="0">
                <a:solidFill>
                  <a:srgbClr val="00B050"/>
                </a:solidFill>
              </a:rPr>
              <a:t>Tıbbi Atıklar</a:t>
            </a:r>
          </a:p>
          <a:p>
            <a:endParaRPr lang="tr-TR" dirty="0"/>
          </a:p>
        </p:txBody>
      </p:sp>
      <p:pic>
        <p:nvPicPr>
          <p:cNvPr id="7" name="Picture 5" descr="hazardous"/>
          <p:cNvPicPr>
            <a:picLocks noChangeAspect="1" noChangeArrowheads="1"/>
          </p:cNvPicPr>
          <p:nvPr/>
        </p:nvPicPr>
        <p:blipFill>
          <a:blip r:embed="rId2" cstate="print"/>
          <a:srcRect/>
          <a:stretch>
            <a:fillRect/>
          </a:stretch>
        </p:blipFill>
        <p:spPr bwMode="auto">
          <a:xfrm>
            <a:off x="5508104" y="2348880"/>
            <a:ext cx="2952328" cy="1676400"/>
          </a:xfrm>
          <a:prstGeom prst="rect">
            <a:avLst/>
          </a:prstGeom>
          <a:noFill/>
          <a:ln w="9525">
            <a:noFill/>
            <a:miter lim="800000"/>
            <a:headEnd/>
            <a:tailEnd/>
          </a:ln>
        </p:spPr>
      </p:pic>
      <p:pic>
        <p:nvPicPr>
          <p:cNvPr id="19458" name="Picture 2" descr="C:\Users\Asus\Desktop\fotos\24.06.08\Görüntü058.jpg"/>
          <p:cNvPicPr>
            <a:picLocks noChangeAspect="1" noChangeArrowheads="1"/>
          </p:cNvPicPr>
          <p:nvPr/>
        </p:nvPicPr>
        <p:blipFill>
          <a:blip r:embed="rId3" cstate="print"/>
          <a:srcRect/>
          <a:stretch>
            <a:fillRect/>
          </a:stretch>
        </p:blipFill>
        <p:spPr bwMode="auto">
          <a:xfrm>
            <a:off x="5508104" y="4118180"/>
            <a:ext cx="2992986" cy="2453756"/>
          </a:xfrm>
          <a:prstGeom prst="rect">
            <a:avLst/>
          </a:prstGeom>
          <a:noFill/>
        </p:spPr>
      </p:pic>
      <p:pic>
        <p:nvPicPr>
          <p:cNvPr id="9" name="Picture 9" descr="syringe"/>
          <p:cNvPicPr>
            <a:picLocks noChangeAspect="1" noChangeArrowheads="1"/>
          </p:cNvPicPr>
          <p:nvPr/>
        </p:nvPicPr>
        <p:blipFill>
          <a:blip r:embed="rId4" cstate="print"/>
          <a:srcRect/>
          <a:stretch>
            <a:fillRect/>
          </a:stretch>
        </p:blipFill>
        <p:spPr bwMode="auto">
          <a:xfrm>
            <a:off x="539552" y="3978611"/>
            <a:ext cx="3960440" cy="2661935"/>
          </a:xfrm>
          <a:prstGeom prst="rect">
            <a:avLst/>
          </a:prstGeom>
          <a:noFill/>
          <a:ln w="9525">
            <a:noFill/>
            <a:miter lim="800000"/>
            <a:headEnd/>
            <a:tailEnd/>
          </a:ln>
        </p:spPr>
      </p:pic>
      <p:sp>
        <p:nvSpPr>
          <p:cNvPr id="8" name="1 Başlık"/>
          <p:cNvSpPr txBox="1">
            <a:spLocks/>
          </p:cNvSpPr>
          <p:nvPr/>
        </p:nvSpPr>
        <p:spPr>
          <a:xfrm>
            <a:off x="467544"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TEHLİKELİ ATIKLAR</a:t>
            </a:r>
            <a:endParaRPr kumimoji="0" lang="tr-TR" sz="4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pic>
        <p:nvPicPr>
          <p:cNvPr id="39937" name="Picture 1" descr="E:\Çevre\fotolar\tibbi_atiklar.jpg"/>
          <p:cNvPicPr>
            <a:picLocks noChangeAspect="1" noChangeArrowheads="1"/>
          </p:cNvPicPr>
          <p:nvPr/>
        </p:nvPicPr>
        <p:blipFill>
          <a:blip r:embed="rId5" cstate="print"/>
          <a:srcRect/>
          <a:stretch>
            <a:fillRect/>
          </a:stretch>
        </p:blipFill>
        <p:spPr bwMode="auto">
          <a:xfrm>
            <a:off x="683568" y="1482971"/>
            <a:ext cx="3672408" cy="24559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2060848"/>
            <a:ext cx="4572000" cy="1015663"/>
          </a:xfrm>
          <a:prstGeom prst="rect">
            <a:avLst/>
          </a:prstGeom>
        </p:spPr>
        <p:txBody>
          <a:bodyPr>
            <a:spAutoFit/>
          </a:bodyPr>
          <a:lstStyle/>
          <a:p>
            <a:pPr algn="ctr">
              <a:buFont typeface="Arial" pitchFamily="34" charset="0"/>
              <a:buChar char="•"/>
            </a:pPr>
            <a:r>
              <a:rPr lang="tr-TR" sz="2000" dirty="0" smtClean="0">
                <a:solidFill>
                  <a:srgbClr val="00B050"/>
                </a:solidFill>
              </a:rPr>
              <a:t> İşe başlamadan önce bu maddelerin verebileceği zararları bilip  üzerlerindeki ETİKETLER okunmalıdır.</a:t>
            </a:r>
            <a:endParaRPr lang="tr-TR" sz="2000" dirty="0">
              <a:solidFill>
                <a:srgbClr val="00B050"/>
              </a:solidFill>
            </a:endParaRPr>
          </a:p>
        </p:txBody>
      </p:sp>
      <p:sp>
        <p:nvSpPr>
          <p:cNvPr id="3" name="2 Dikdörtgen"/>
          <p:cNvSpPr/>
          <p:nvPr/>
        </p:nvSpPr>
        <p:spPr>
          <a:xfrm>
            <a:off x="251520" y="2996952"/>
            <a:ext cx="4572000" cy="2585323"/>
          </a:xfrm>
          <a:prstGeom prst="rect">
            <a:avLst/>
          </a:prstGeom>
        </p:spPr>
        <p:txBody>
          <a:bodyPr>
            <a:spAutoFit/>
          </a:bodyPr>
          <a:lstStyle/>
          <a:p>
            <a:pPr algn="ctr">
              <a:lnSpc>
                <a:spcPct val="90000"/>
              </a:lnSpc>
              <a:buFont typeface="Arial" pitchFamily="34" charset="0"/>
              <a:buChar char="•"/>
            </a:pPr>
            <a:r>
              <a:rPr lang="tr-TR" sz="2000" dirty="0" smtClean="0">
                <a:solidFill>
                  <a:srgbClr val="00B050"/>
                </a:solidFill>
              </a:rPr>
              <a:t> Kimyasal malzemeler sadece ihtiyaç kadar alınmalı ve </a:t>
            </a:r>
            <a:r>
              <a:rPr lang="tr-TR" sz="2000" dirty="0" err="1" smtClean="0">
                <a:solidFill>
                  <a:srgbClr val="00B050"/>
                </a:solidFill>
              </a:rPr>
              <a:t>orjinal</a:t>
            </a:r>
            <a:r>
              <a:rPr lang="tr-TR" sz="2000" dirty="0" smtClean="0">
                <a:solidFill>
                  <a:srgbClr val="00B050"/>
                </a:solidFill>
              </a:rPr>
              <a:t> kabı içinde muhafaza edilmelidir.</a:t>
            </a:r>
          </a:p>
          <a:p>
            <a:pPr algn="ctr">
              <a:lnSpc>
                <a:spcPct val="90000"/>
              </a:lnSpc>
              <a:buFont typeface="Arial" pitchFamily="34" charset="0"/>
              <a:buChar char="•"/>
            </a:pPr>
            <a:r>
              <a:rPr lang="tr-TR" sz="2000" dirty="0" smtClean="0">
                <a:solidFill>
                  <a:srgbClr val="00B050"/>
                </a:solidFill>
              </a:rPr>
              <a:t> Kimyasal maddeler ile, hiçbir zaman önlemini almadan  açık alevlerin, kıvılcım çıkaran </a:t>
            </a:r>
            <a:r>
              <a:rPr lang="tr-TR" sz="2000" dirty="0" err="1" smtClean="0">
                <a:solidFill>
                  <a:srgbClr val="00B050"/>
                </a:solidFill>
              </a:rPr>
              <a:t>makinaların</a:t>
            </a:r>
            <a:r>
              <a:rPr lang="tr-TR" sz="2000" dirty="0" smtClean="0">
                <a:solidFill>
                  <a:srgbClr val="00B050"/>
                </a:solidFill>
              </a:rPr>
              <a:t>, veya yağmur suyu drenajlarının yanında çalışılmamalıdır.</a:t>
            </a:r>
          </a:p>
          <a:p>
            <a:pPr algn="ctr">
              <a:lnSpc>
                <a:spcPct val="90000"/>
              </a:lnSpc>
              <a:buFont typeface="Arial" pitchFamily="34" charset="0"/>
              <a:buChar char="•"/>
            </a:pPr>
            <a:r>
              <a:rPr lang="tr-TR" sz="2000" dirty="0" smtClean="0">
                <a:solidFill>
                  <a:srgbClr val="00B050"/>
                </a:solidFill>
              </a:rPr>
              <a:t> Malzemeyi aldıktan sonra kabın kapağı her zaman sıkıca kapatılmalıdır.</a:t>
            </a:r>
          </a:p>
        </p:txBody>
      </p:sp>
      <p:sp>
        <p:nvSpPr>
          <p:cNvPr id="4" name="1 Başlık"/>
          <p:cNvSpPr txBox="1">
            <a:spLocks/>
          </p:cNvSpPr>
          <p:nvPr/>
        </p:nvSpPr>
        <p:spPr>
          <a:xfrm>
            <a:off x="467544"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TEHLİKELİ ATIKLAR</a:t>
            </a:r>
            <a:endParaRPr kumimoji="0" lang="tr-TR" sz="4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pic>
        <p:nvPicPr>
          <p:cNvPr id="38913" name="Picture 1" descr="G:\Çevre\fotolar\Çevre foto\120px-Hazard_TT.svg.png"/>
          <p:cNvPicPr>
            <a:picLocks noChangeAspect="1" noChangeArrowheads="1"/>
          </p:cNvPicPr>
          <p:nvPr/>
        </p:nvPicPr>
        <p:blipFill>
          <a:blip r:embed="rId2" cstate="print"/>
          <a:srcRect/>
          <a:stretch>
            <a:fillRect/>
          </a:stretch>
        </p:blipFill>
        <p:spPr bwMode="auto">
          <a:xfrm>
            <a:off x="5724128" y="4149080"/>
            <a:ext cx="2232248" cy="2232248"/>
          </a:xfrm>
          <a:prstGeom prst="rect">
            <a:avLst/>
          </a:prstGeom>
          <a:noFill/>
        </p:spPr>
      </p:pic>
      <p:sp>
        <p:nvSpPr>
          <p:cNvPr id="7" name="6 Metin kutusu"/>
          <p:cNvSpPr txBox="1"/>
          <p:nvPr/>
        </p:nvSpPr>
        <p:spPr>
          <a:xfrm>
            <a:off x="251520" y="1268760"/>
            <a:ext cx="4592347" cy="461665"/>
          </a:xfrm>
          <a:prstGeom prst="rect">
            <a:avLst/>
          </a:prstGeom>
          <a:noFill/>
        </p:spPr>
        <p:txBody>
          <a:bodyPr wrap="none" rtlCol="0">
            <a:spAutoFit/>
          </a:bodyPr>
          <a:lstStyle/>
          <a:p>
            <a:r>
              <a:rPr lang="tr-TR" sz="2400" b="1" i="1" dirty="0" smtClean="0">
                <a:solidFill>
                  <a:srgbClr val="00B050"/>
                </a:solidFill>
                <a:effectLst>
                  <a:outerShdw blurRad="38100" dist="38100" dir="2700000" algn="tl">
                    <a:srgbClr val="000000">
                      <a:alpha val="43137"/>
                    </a:srgbClr>
                  </a:outerShdw>
                </a:effectLst>
              </a:rPr>
              <a:t>Atık Kontrolü ve Zararlı Maddeler :</a:t>
            </a:r>
            <a:endParaRPr lang="tr-TR" sz="2400" b="1" i="1" dirty="0">
              <a:solidFill>
                <a:srgbClr val="00B050"/>
              </a:solidFill>
              <a:effectLst>
                <a:outerShdw blurRad="38100" dist="38100" dir="2700000" algn="tl">
                  <a:srgbClr val="000000">
                    <a:alpha val="43137"/>
                  </a:srgbClr>
                </a:outerShdw>
              </a:effectLst>
            </a:endParaRPr>
          </a:p>
        </p:txBody>
      </p:sp>
      <p:pic>
        <p:nvPicPr>
          <p:cNvPr id="8" name="Picture 5" descr="chemicals"/>
          <p:cNvPicPr>
            <a:picLocks noChangeAspect="1" noChangeArrowheads="1"/>
          </p:cNvPicPr>
          <p:nvPr/>
        </p:nvPicPr>
        <p:blipFill>
          <a:blip r:embed="rId3" cstate="print"/>
          <a:srcRect/>
          <a:stretch>
            <a:fillRect/>
          </a:stretch>
        </p:blipFill>
        <p:spPr bwMode="auto">
          <a:xfrm>
            <a:off x="5372942" y="908720"/>
            <a:ext cx="2757862"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404664"/>
            <a:ext cx="5652120" cy="1508105"/>
          </a:xfrm>
          <a:prstGeom prst="rect">
            <a:avLst/>
          </a:prstGeom>
          <a:noFill/>
        </p:spPr>
        <p:txBody>
          <a:bodyPr wrap="square" rtlCol="0">
            <a:spAutoFit/>
          </a:bodyPr>
          <a:lstStyle/>
          <a:p>
            <a:pPr algn="ctr"/>
            <a:r>
              <a:rPr lang="tr-TR" sz="2300" dirty="0" smtClean="0">
                <a:solidFill>
                  <a:srgbClr val="00B050"/>
                </a:solidFill>
              </a:rPr>
              <a:t>Günümüzde Çevre; doğal, yapısal, ekonomik, sosyal ve kültürel değerlerin bir bütünü olarak ele alınmakta ve bunlar arasındaki karşılıklı etkileşim gözetilmektedir.</a:t>
            </a:r>
            <a:endParaRPr lang="tr-TR" sz="2300" dirty="0">
              <a:solidFill>
                <a:srgbClr val="00B050"/>
              </a:solidFill>
            </a:endParaRPr>
          </a:p>
        </p:txBody>
      </p:sp>
      <p:pic>
        <p:nvPicPr>
          <p:cNvPr id="65538" name="Picture 2" descr="C:\Users\volkan\Desktop\istanbul-united-agac-karikatur-gezi-parki.png"/>
          <p:cNvPicPr>
            <a:picLocks noChangeAspect="1" noChangeArrowheads="1"/>
          </p:cNvPicPr>
          <p:nvPr/>
        </p:nvPicPr>
        <p:blipFill>
          <a:blip r:embed="rId2" cstate="print"/>
          <a:srcRect/>
          <a:stretch>
            <a:fillRect/>
          </a:stretch>
        </p:blipFill>
        <p:spPr bwMode="auto">
          <a:xfrm>
            <a:off x="323528" y="1988840"/>
            <a:ext cx="2827809" cy="4695955"/>
          </a:xfrm>
          <a:prstGeom prst="rect">
            <a:avLst/>
          </a:prstGeom>
          <a:noFill/>
        </p:spPr>
      </p:pic>
      <p:sp>
        <p:nvSpPr>
          <p:cNvPr id="4" name="3 Metin kutusu"/>
          <p:cNvSpPr txBox="1"/>
          <p:nvPr/>
        </p:nvSpPr>
        <p:spPr>
          <a:xfrm>
            <a:off x="3275856" y="4437112"/>
            <a:ext cx="5688632" cy="2215991"/>
          </a:xfrm>
          <a:prstGeom prst="rect">
            <a:avLst/>
          </a:prstGeom>
          <a:noFill/>
        </p:spPr>
        <p:txBody>
          <a:bodyPr wrap="square" rtlCol="0">
            <a:spAutoFit/>
          </a:bodyPr>
          <a:lstStyle/>
          <a:p>
            <a:pPr algn="ctr"/>
            <a:r>
              <a:rPr lang="tr-TR" sz="2300" dirty="0" smtClean="0">
                <a:solidFill>
                  <a:srgbClr val="00B050"/>
                </a:solidFill>
              </a:rPr>
              <a:t>İnsanlar çevreden en fazla yararlanan, aynı zamanda en fazla zarar veren canlı türüdür. Bunun en belirgin örneği oksijen kaynağımız olan ve içinde bir çok hayvanın doğal dengesini kurduğu ormanların yakılması, yok edilmesidir. </a:t>
            </a:r>
            <a:endParaRPr lang="tr-TR" sz="2300" dirty="0">
              <a:solidFill>
                <a:srgbClr val="00B050"/>
              </a:solidFill>
            </a:endParaRPr>
          </a:p>
        </p:txBody>
      </p:sp>
      <p:pic>
        <p:nvPicPr>
          <p:cNvPr id="65541" name="Picture 5" descr="C:\Users\volkan\Desktop\karikatur5.jpg"/>
          <p:cNvPicPr>
            <a:picLocks noChangeAspect="1" noChangeArrowheads="1"/>
          </p:cNvPicPr>
          <p:nvPr/>
        </p:nvPicPr>
        <p:blipFill>
          <a:blip r:embed="rId3" cstate="print"/>
          <a:srcRect/>
          <a:stretch>
            <a:fillRect/>
          </a:stretch>
        </p:blipFill>
        <p:spPr bwMode="auto">
          <a:xfrm>
            <a:off x="4572000" y="1700808"/>
            <a:ext cx="3846210" cy="27363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908720"/>
            <a:ext cx="4572000" cy="2473882"/>
          </a:xfrm>
          <a:prstGeom prst="rect">
            <a:avLst/>
          </a:prstGeom>
        </p:spPr>
        <p:txBody>
          <a:bodyPr anchor="t">
            <a:spAutoFit/>
          </a:bodyPr>
          <a:lstStyle/>
          <a:p>
            <a:pPr marL="457200" indent="-457200" algn="ctr">
              <a:buFont typeface="Arial" pitchFamily="34" charset="0"/>
              <a:buChar char="•"/>
            </a:pPr>
            <a:r>
              <a:rPr lang="tr-TR" sz="2000" dirty="0" smtClean="0">
                <a:solidFill>
                  <a:srgbClr val="00B050"/>
                </a:solidFill>
              </a:rPr>
              <a:t>Hiçbir zaman, kap tamamen boşalmadan önce malzemeler çöp kutularına atılmamalıdır.</a:t>
            </a:r>
          </a:p>
          <a:p>
            <a:pPr marL="457200" indent="-457200" algn="ctr">
              <a:buFont typeface="Arial" pitchFamily="34" charset="0"/>
              <a:buChar char="•"/>
            </a:pPr>
            <a:r>
              <a:rPr lang="tr-TR" sz="2000" dirty="0" smtClean="0">
                <a:solidFill>
                  <a:srgbClr val="00B050"/>
                </a:solidFill>
              </a:rPr>
              <a:t>Malzemelerin uygun çöp </a:t>
            </a:r>
            <a:r>
              <a:rPr lang="tr-TR" sz="2000" dirty="0" err="1" smtClean="0">
                <a:solidFill>
                  <a:srgbClr val="00B050"/>
                </a:solidFill>
              </a:rPr>
              <a:t>konteynerleri</a:t>
            </a:r>
            <a:r>
              <a:rPr lang="tr-TR" sz="2000" dirty="0" smtClean="0">
                <a:solidFill>
                  <a:srgbClr val="00B050"/>
                </a:solidFill>
              </a:rPr>
              <a:t> içine atıldığından emin olunmalı. </a:t>
            </a:r>
            <a:r>
              <a:rPr lang="en-AU" sz="2000" dirty="0" err="1" smtClean="0">
                <a:solidFill>
                  <a:srgbClr val="00B050"/>
                </a:solidFill>
              </a:rPr>
              <a:t>Zararlı</a:t>
            </a:r>
            <a:r>
              <a:rPr lang="en-AU" sz="2000" dirty="0" smtClean="0">
                <a:solidFill>
                  <a:srgbClr val="00B050"/>
                </a:solidFill>
              </a:rPr>
              <a:t> </a:t>
            </a:r>
            <a:r>
              <a:rPr lang="en-AU" sz="2000" dirty="0" err="1" smtClean="0">
                <a:solidFill>
                  <a:srgbClr val="00B050"/>
                </a:solidFill>
              </a:rPr>
              <a:t>ve</a:t>
            </a:r>
            <a:r>
              <a:rPr lang="en-AU" sz="2000" dirty="0" smtClean="0">
                <a:solidFill>
                  <a:srgbClr val="00B050"/>
                </a:solidFill>
              </a:rPr>
              <a:t> </a:t>
            </a:r>
            <a:r>
              <a:rPr lang="en-AU" sz="2000" dirty="0" err="1" smtClean="0">
                <a:solidFill>
                  <a:srgbClr val="00B050"/>
                </a:solidFill>
              </a:rPr>
              <a:t>zararsız</a:t>
            </a:r>
            <a:r>
              <a:rPr lang="en-AU" sz="2000" dirty="0" smtClean="0">
                <a:solidFill>
                  <a:srgbClr val="00B050"/>
                </a:solidFill>
              </a:rPr>
              <a:t> </a:t>
            </a:r>
            <a:r>
              <a:rPr lang="en-AU" sz="2000" dirty="0" err="1" smtClean="0">
                <a:solidFill>
                  <a:srgbClr val="00B050"/>
                </a:solidFill>
              </a:rPr>
              <a:t>olanlar</a:t>
            </a:r>
            <a:r>
              <a:rPr lang="tr-TR" sz="2000" dirty="0" smtClean="0">
                <a:solidFill>
                  <a:srgbClr val="00B050"/>
                </a:solidFill>
              </a:rPr>
              <a:t> karıştırılmamalıdır.</a:t>
            </a:r>
          </a:p>
          <a:p>
            <a:pPr algn="ctr">
              <a:lnSpc>
                <a:spcPct val="80000"/>
              </a:lnSpc>
            </a:pPr>
            <a:endParaRPr lang="en-AU" dirty="0" smtClean="0"/>
          </a:p>
        </p:txBody>
      </p:sp>
      <p:sp>
        <p:nvSpPr>
          <p:cNvPr id="3" name="Rectangle 3"/>
          <p:cNvSpPr txBox="1">
            <a:spLocks noChangeArrowheads="1"/>
          </p:cNvSpPr>
          <p:nvPr/>
        </p:nvSpPr>
        <p:spPr>
          <a:xfrm>
            <a:off x="0" y="3645024"/>
            <a:ext cx="5184775" cy="2808288"/>
          </a:xfrm>
          <a:prstGeom prst="rect">
            <a:avLst/>
          </a:prstGeom>
          <a:noFill/>
        </p:spPr>
        <p:txBody>
          <a:bodyPr/>
          <a:lstStyle/>
          <a:p>
            <a:pPr marL="457200" marR="0" lvl="0" indent="-457200" algn="ctr" defTabSz="914400" rtl="0" eaLnBrk="1" fontAlgn="auto" latinLnBrk="0" hangingPunct="1">
              <a:spcAft>
                <a:spcPts val="0"/>
              </a:spcAft>
              <a:buClr>
                <a:srgbClr val="00B050"/>
              </a:buClr>
              <a:buSzTx/>
              <a:buFont typeface="Arial" pitchFamily="34" charset="0"/>
              <a:buChar char="•"/>
              <a:tabLst/>
              <a:defRPr/>
            </a:pP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Kirlenmiş</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zemin</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olağandışı</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koku</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ve</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renk</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veya</a:t>
            </a:r>
            <a:r>
              <a:rPr lang="tr-TR" sz="2000" dirty="0" smtClean="0">
                <a:solidFill>
                  <a:srgbClr val="00B050"/>
                </a:solidFill>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yeraltı</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depolama</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tankları</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ortaya</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çıktığında</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i="0" u="none" strike="noStrike" kern="1200" cap="none" spc="0" normalizeH="0" baseline="0" noProof="0" dirty="0" smtClean="0">
                <a:ln>
                  <a:noFill/>
                </a:ln>
                <a:solidFill>
                  <a:srgbClr val="00B050"/>
                </a:solidFill>
                <a:effectLst/>
                <a:uLnTx/>
                <a:uFillTx/>
                <a:latin typeface="+mn-lt"/>
                <a:ea typeface="+mn-ea"/>
                <a:cs typeface="+mn-cs"/>
              </a:rPr>
              <a:t>İŞ HEMEN DURDUR</a:t>
            </a:r>
            <a:r>
              <a:rPr lang="tr-TR" sz="2000" dirty="0" smtClean="0">
                <a:solidFill>
                  <a:srgbClr val="00B050"/>
                </a:solidFill>
              </a:rPr>
              <a:t>ULMALIDIR. Gerekli önlemler alınıp ilgili kişilere bilgi verilmelidir.</a:t>
            </a:r>
          </a:p>
          <a:p>
            <a:pPr marL="457200" marR="0" lvl="0" indent="-457200" algn="ctr" defTabSz="914400" rtl="0" eaLnBrk="1" fontAlgn="auto" latinLnBrk="0" hangingPunct="1">
              <a:spcAft>
                <a:spcPts val="0"/>
              </a:spcAft>
              <a:buClr>
                <a:srgbClr val="00B050"/>
              </a:buClr>
              <a:buSzTx/>
              <a:buFont typeface="Arial" pitchFamily="34" charset="0"/>
              <a:buChar char="•"/>
              <a:tabLst/>
              <a:defRPr/>
            </a:pP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Zemine</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ve</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tanklara</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sng" strike="noStrike" kern="1200" cap="none" spc="0" normalizeH="0" baseline="0" noProof="0" dirty="0" err="1" smtClean="0">
                <a:ln>
                  <a:noFill/>
                </a:ln>
                <a:solidFill>
                  <a:srgbClr val="00B050"/>
                </a:solidFill>
                <a:effectLst/>
                <a:uLnTx/>
                <a:uFillTx/>
                <a:latin typeface="+mn-lt"/>
                <a:ea typeface="+mn-ea"/>
                <a:cs typeface="+mn-cs"/>
              </a:rPr>
              <a:t>kesinlikle</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dokun</a:t>
            </a:r>
            <a:r>
              <a:rPr kumimoji="0" lang="tr-TR" sz="2000" b="0" i="0" u="none" strike="noStrike" kern="1200" cap="none" spc="0" normalizeH="0" baseline="0" noProof="0" dirty="0" err="1" smtClean="0">
                <a:ln>
                  <a:noFill/>
                </a:ln>
                <a:solidFill>
                  <a:srgbClr val="00B050"/>
                </a:solidFill>
                <a:effectLst/>
                <a:uLnTx/>
                <a:uFillTx/>
                <a:latin typeface="+mn-lt"/>
                <a:ea typeface="+mn-ea"/>
                <a:cs typeface="+mn-cs"/>
              </a:rPr>
              <a:t>ulmamalı</a:t>
            </a:r>
            <a:r>
              <a:rPr kumimoji="0" lang="tr-TR" sz="2000" b="0" i="0" u="none" strike="noStrike" kern="1200" cap="none" spc="0" normalizeH="0" baseline="0" noProof="0" dirty="0" smtClean="0">
                <a:ln>
                  <a:noFill/>
                </a:ln>
                <a:solidFill>
                  <a:srgbClr val="00B050"/>
                </a:solidFill>
                <a:effectLst/>
                <a:uLnTx/>
                <a:uFillTx/>
                <a:latin typeface="+mn-lt"/>
                <a:ea typeface="+mn-ea"/>
                <a:cs typeface="+mn-cs"/>
              </a:rPr>
              <a:t>,</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endParaRPr kumimoji="0" lang="tr-TR" sz="2000" b="0" i="0" u="none" strike="noStrike" kern="1200" cap="none" spc="0" normalizeH="0" baseline="0" noProof="0" dirty="0" smtClean="0">
              <a:ln>
                <a:noFill/>
              </a:ln>
              <a:solidFill>
                <a:srgbClr val="00B050"/>
              </a:solidFill>
              <a:effectLst/>
              <a:uLnTx/>
              <a:uFillTx/>
              <a:latin typeface="+mn-lt"/>
              <a:ea typeface="+mn-ea"/>
              <a:cs typeface="+mn-cs"/>
            </a:endParaRPr>
          </a:p>
          <a:p>
            <a:pPr marL="457200" marR="0" lvl="0" indent="-457200" algn="ctr" defTabSz="914400" rtl="0" eaLnBrk="1" fontAlgn="auto" latinLnBrk="0" hangingPunct="1">
              <a:spcAft>
                <a:spcPts val="0"/>
              </a:spcAft>
              <a:buClr>
                <a:srgbClr val="00B050"/>
              </a:buClr>
              <a:buSzTx/>
              <a:buFont typeface="Arial" pitchFamily="34" charset="0"/>
              <a:buChar char="•"/>
              <a:tabLst/>
              <a:defRPr/>
            </a:pP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Tekrar</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başlama</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talimatı</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verilmeden</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işe</a:t>
            </a:r>
            <a:r>
              <a:rPr kumimoji="0" lang="en-AU" sz="2000" b="0" i="0" u="none" strike="noStrike" kern="1200" cap="none" spc="0" normalizeH="0" baseline="0" noProof="0" dirty="0" smtClean="0">
                <a:ln>
                  <a:noFill/>
                </a:ln>
                <a:solidFill>
                  <a:srgbClr val="00B050"/>
                </a:solidFill>
                <a:effectLst/>
                <a:uLnTx/>
                <a:uFillTx/>
                <a:latin typeface="+mn-lt"/>
                <a:ea typeface="+mn-ea"/>
                <a:cs typeface="+mn-cs"/>
              </a:rPr>
              <a:t>  </a:t>
            </a:r>
            <a:r>
              <a:rPr kumimoji="0" lang="en-AU" sz="2000" b="0" i="0" u="none" strike="noStrike" kern="1200" cap="none" spc="0" normalizeH="0" baseline="0" noProof="0" dirty="0" err="1" smtClean="0">
                <a:ln>
                  <a:noFill/>
                </a:ln>
                <a:solidFill>
                  <a:srgbClr val="00B050"/>
                </a:solidFill>
                <a:effectLst/>
                <a:uLnTx/>
                <a:uFillTx/>
                <a:latin typeface="+mn-lt"/>
                <a:ea typeface="+mn-ea"/>
                <a:cs typeface="+mn-cs"/>
              </a:rPr>
              <a:t>başla</a:t>
            </a:r>
            <a:r>
              <a:rPr kumimoji="0" lang="tr-TR" sz="2000" b="0" i="0" u="none" strike="noStrike" kern="1200" cap="none" spc="0" normalizeH="0" baseline="0" noProof="0" dirty="0" err="1" smtClean="0">
                <a:ln>
                  <a:noFill/>
                </a:ln>
                <a:solidFill>
                  <a:srgbClr val="00B050"/>
                </a:solidFill>
                <a:effectLst/>
                <a:uLnTx/>
                <a:uFillTx/>
                <a:latin typeface="+mn-lt"/>
                <a:ea typeface="+mn-ea"/>
                <a:cs typeface="+mn-cs"/>
              </a:rPr>
              <a:t>nmamalıdır</a:t>
            </a:r>
            <a:r>
              <a:rPr kumimoji="0" lang="tr-TR" sz="2000" b="0" i="0" u="none" strike="noStrike" kern="1200" cap="none" spc="0" normalizeH="0" baseline="0" noProof="0" dirty="0" smtClean="0">
                <a:ln>
                  <a:noFill/>
                </a:ln>
                <a:solidFill>
                  <a:srgbClr val="00B050"/>
                </a:solidFill>
                <a:effectLst/>
                <a:uLnTx/>
                <a:uFillTx/>
                <a:latin typeface="+mn-lt"/>
                <a:ea typeface="+mn-ea"/>
                <a:cs typeface="+mn-cs"/>
              </a:rPr>
              <a:t>.</a:t>
            </a:r>
          </a:p>
        </p:txBody>
      </p:sp>
      <p:sp>
        <p:nvSpPr>
          <p:cNvPr id="4" name="1 Başlık"/>
          <p:cNvSpPr txBox="1">
            <a:spLocks/>
          </p:cNvSpPr>
          <p:nvPr/>
        </p:nvSpPr>
        <p:spPr>
          <a:xfrm>
            <a:off x="467544"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1"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TEHLİKELİ ATIKLAR</a:t>
            </a:r>
            <a:endParaRPr kumimoji="0" lang="tr-TR" sz="4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pic>
        <p:nvPicPr>
          <p:cNvPr id="37889" name="Picture 1" descr="G:\Çevre\fotolar\Kirlilik\IMAG3062.jpg"/>
          <p:cNvPicPr>
            <a:picLocks noChangeAspect="1" noChangeArrowheads="1"/>
          </p:cNvPicPr>
          <p:nvPr/>
        </p:nvPicPr>
        <p:blipFill>
          <a:blip r:embed="rId2" cstate="print"/>
          <a:srcRect/>
          <a:stretch>
            <a:fillRect/>
          </a:stretch>
        </p:blipFill>
        <p:spPr bwMode="auto">
          <a:xfrm>
            <a:off x="5908943" y="3212976"/>
            <a:ext cx="2767513" cy="3533172"/>
          </a:xfrm>
          <a:prstGeom prst="rect">
            <a:avLst/>
          </a:prstGeom>
          <a:noFill/>
        </p:spPr>
      </p:pic>
      <p:pic>
        <p:nvPicPr>
          <p:cNvPr id="37890" name="Picture 2" descr="G:\Çevre\fotolar\Kirlilik\IMAG3065.jpg"/>
          <p:cNvPicPr>
            <a:picLocks noChangeAspect="1" noChangeArrowheads="1"/>
          </p:cNvPicPr>
          <p:nvPr/>
        </p:nvPicPr>
        <p:blipFill>
          <a:blip r:embed="rId3" cstate="print"/>
          <a:srcRect/>
          <a:stretch>
            <a:fillRect/>
          </a:stretch>
        </p:blipFill>
        <p:spPr bwMode="auto">
          <a:xfrm>
            <a:off x="683568" y="1124744"/>
            <a:ext cx="3744416" cy="224215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67544" y="18864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i="1" dirty="0" smtClean="0">
                <a:solidFill>
                  <a:srgbClr val="00B050"/>
                </a:solidFill>
                <a:effectLst>
                  <a:outerShdw blurRad="38100" dist="38100" dir="2700000" algn="tl">
                    <a:srgbClr val="000000">
                      <a:alpha val="43137"/>
                    </a:srgbClr>
                  </a:outerShdw>
                </a:effectLst>
                <a:latin typeface="+mj-lt"/>
                <a:ea typeface="+mj-ea"/>
                <a:cs typeface="+mj-cs"/>
              </a:rPr>
              <a:t>GERİ DÖNÜŞÜMLÜ ATIKLAR</a:t>
            </a:r>
            <a:endParaRPr kumimoji="0" lang="tr-TR"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pic>
        <p:nvPicPr>
          <p:cNvPr id="82946" name="Picture 2" descr="G:\Çevre\fotolar\Çevre foto\geri-donusum-cevre-2.jpg"/>
          <p:cNvPicPr>
            <a:picLocks noChangeAspect="1" noChangeArrowheads="1"/>
          </p:cNvPicPr>
          <p:nvPr/>
        </p:nvPicPr>
        <p:blipFill>
          <a:blip r:embed="rId2" cstate="print"/>
          <a:srcRect/>
          <a:stretch>
            <a:fillRect/>
          </a:stretch>
        </p:blipFill>
        <p:spPr bwMode="auto">
          <a:xfrm>
            <a:off x="5046329" y="3356992"/>
            <a:ext cx="3605052" cy="3143605"/>
          </a:xfrm>
          <a:prstGeom prst="rect">
            <a:avLst/>
          </a:prstGeom>
          <a:noFill/>
        </p:spPr>
      </p:pic>
      <p:pic>
        <p:nvPicPr>
          <p:cNvPr id="82947" name="Picture 3" descr="G:\Çevre\fotolar\Çevre foto\geri-donusumx.jpg"/>
          <p:cNvPicPr>
            <a:picLocks noChangeAspect="1" noChangeArrowheads="1"/>
          </p:cNvPicPr>
          <p:nvPr/>
        </p:nvPicPr>
        <p:blipFill>
          <a:blip r:embed="rId3" cstate="print"/>
          <a:srcRect/>
          <a:stretch>
            <a:fillRect/>
          </a:stretch>
        </p:blipFill>
        <p:spPr bwMode="auto">
          <a:xfrm>
            <a:off x="539552" y="3336390"/>
            <a:ext cx="3656583" cy="3133519"/>
          </a:xfrm>
          <a:prstGeom prst="rect">
            <a:avLst/>
          </a:prstGeom>
          <a:noFill/>
        </p:spPr>
      </p:pic>
      <p:sp>
        <p:nvSpPr>
          <p:cNvPr id="5" name="4 Metin kutusu"/>
          <p:cNvSpPr txBox="1"/>
          <p:nvPr/>
        </p:nvSpPr>
        <p:spPr>
          <a:xfrm>
            <a:off x="0" y="1052736"/>
            <a:ext cx="9144000" cy="2062103"/>
          </a:xfrm>
          <a:prstGeom prst="rect">
            <a:avLst/>
          </a:prstGeom>
          <a:noFill/>
        </p:spPr>
        <p:txBody>
          <a:bodyPr wrap="square" rtlCol="0">
            <a:spAutoFit/>
          </a:bodyPr>
          <a:lstStyle/>
          <a:p>
            <a:pPr algn="ctr">
              <a:buFont typeface="Arial" pitchFamily="34" charset="0"/>
              <a:buChar char="•"/>
            </a:pPr>
            <a:r>
              <a:rPr lang="tr-TR" sz="3200" b="1" dirty="0" smtClean="0">
                <a:solidFill>
                  <a:srgbClr val="00B050"/>
                </a:solidFill>
                <a:effectLst>
                  <a:outerShdw blurRad="38100" dist="38100" dir="2700000" algn="tl">
                    <a:srgbClr val="000000">
                      <a:alpha val="43137"/>
                    </a:srgbClr>
                  </a:outerShdw>
                </a:effectLst>
              </a:rPr>
              <a:t>Elemine Et</a:t>
            </a:r>
          </a:p>
          <a:p>
            <a:pPr algn="ctr">
              <a:buFont typeface="Arial" pitchFamily="34" charset="0"/>
              <a:buChar char="•"/>
            </a:pPr>
            <a:r>
              <a:rPr lang="tr-TR" sz="3200" b="1" dirty="0" smtClean="0">
                <a:solidFill>
                  <a:srgbClr val="00B050"/>
                </a:solidFill>
                <a:effectLst>
                  <a:outerShdw blurRad="38100" dist="38100" dir="2700000" algn="tl">
                    <a:srgbClr val="000000">
                      <a:alpha val="43137"/>
                    </a:srgbClr>
                  </a:outerShdw>
                </a:effectLst>
              </a:rPr>
              <a:t>Azalt</a:t>
            </a:r>
          </a:p>
          <a:p>
            <a:pPr algn="ctr">
              <a:buFont typeface="Arial" pitchFamily="34" charset="0"/>
              <a:buChar char="•"/>
            </a:pPr>
            <a:r>
              <a:rPr lang="tr-TR" sz="3200" b="1" dirty="0" smtClean="0">
                <a:solidFill>
                  <a:srgbClr val="00B050"/>
                </a:solidFill>
                <a:effectLst>
                  <a:outerShdw blurRad="38100" dist="38100" dir="2700000" algn="tl">
                    <a:srgbClr val="000000">
                      <a:alpha val="43137"/>
                    </a:srgbClr>
                  </a:outerShdw>
                </a:effectLst>
              </a:rPr>
              <a:t>Yeniden Kullan </a:t>
            </a:r>
          </a:p>
          <a:p>
            <a:pPr algn="ctr">
              <a:buFont typeface="Arial" pitchFamily="34" charset="0"/>
              <a:buChar char="•"/>
            </a:pPr>
            <a:r>
              <a:rPr lang="tr-TR" sz="3200" b="1" dirty="0" smtClean="0">
                <a:solidFill>
                  <a:srgbClr val="00B050"/>
                </a:solidFill>
                <a:effectLst>
                  <a:outerShdw blurRad="38100" dist="38100" dir="2700000" algn="tl">
                    <a:srgbClr val="000000">
                      <a:alpha val="43137"/>
                    </a:srgbClr>
                  </a:outerShdw>
                </a:effectLst>
              </a:rPr>
              <a:t>Geri Dönüştür</a:t>
            </a:r>
            <a:endParaRPr lang="tr-TR" sz="3200"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1143000"/>
          </a:xfrm>
        </p:spPr>
        <p:txBody>
          <a:bodyPr>
            <a:normAutofit/>
          </a:bodyPr>
          <a:lstStyle/>
          <a:p>
            <a:r>
              <a:rPr lang="tr-TR" sz="4000" b="1" i="1" dirty="0" smtClean="0">
                <a:solidFill>
                  <a:srgbClr val="00B050"/>
                </a:solidFill>
              </a:rPr>
              <a:t>EVSEL ATIKLAR</a:t>
            </a:r>
            <a:endParaRPr lang="tr-TR" sz="4000" b="1" i="1" dirty="0">
              <a:solidFill>
                <a:srgbClr val="00B050"/>
              </a:solidFill>
            </a:endParaRPr>
          </a:p>
        </p:txBody>
      </p:sp>
      <p:sp>
        <p:nvSpPr>
          <p:cNvPr id="5" name="4 İçerik Yer Tutucusu"/>
          <p:cNvSpPr>
            <a:spLocks noGrp="1"/>
          </p:cNvSpPr>
          <p:nvPr>
            <p:ph idx="1"/>
          </p:nvPr>
        </p:nvSpPr>
        <p:spPr/>
        <p:txBody>
          <a:bodyPr/>
          <a:lstStyle/>
          <a:p>
            <a:pPr>
              <a:buNone/>
            </a:pPr>
            <a:r>
              <a:rPr lang="tr-TR" dirty="0" smtClean="0"/>
              <a:t>    </a:t>
            </a:r>
            <a:r>
              <a:rPr lang="tr-TR" dirty="0" smtClean="0">
                <a:solidFill>
                  <a:srgbClr val="00B050"/>
                </a:solidFill>
              </a:rPr>
              <a:t>Evde, ofiste ve yatakhanelerde oluşan her türlü atıktır ve birçoğu geri dönüştürülebilme veya geri kazanılabilme özelliğine sahiptir.</a:t>
            </a:r>
            <a:endParaRPr lang="tr-TR" dirty="0">
              <a:solidFill>
                <a:srgbClr val="00B050"/>
              </a:solidFill>
            </a:endParaRPr>
          </a:p>
        </p:txBody>
      </p:sp>
      <p:pic>
        <p:nvPicPr>
          <p:cNvPr id="20482" name="Picture 2" descr="http://www.pr.com/press-release/39186/file-attachment/recyle.jpg"/>
          <p:cNvPicPr>
            <a:picLocks noChangeAspect="1" noChangeArrowheads="1"/>
          </p:cNvPicPr>
          <p:nvPr/>
        </p:nvPicPr>
        <p:blipFill>
          <a:blip r:embed="rId2" cstate="print"/>
          <a:srcRect/>
          <a:stretch>
            <a:fillRect/>
          </a:stretch>
        </p:blipFill>
        <p:spPr bwMode="auto">
          <a:xfrm>
            <a:off x="1115616" y="3645024"/>
            <a:ext cx="2448272" cy="2285054"/>
          </a:xfrm>
          <a:prstGeom prst="rect">
            <a:avLst/>
          </a:prstGeom>
          <a:noFill/>
        </p:spPr>
      </p:pic>
      <p:pic>
        <p:nvPicPr>
          <p:cNvPr id="36865" name="Picture 1" descr="G:\Çevre\fotolar\SDC12099.JPG"/>
          <p:cNvPicPr>
            <a:picLocks noChangeAspect="1" noChangeArrowheads="1"/>
          </p:cNvPicPr>
          <p:nvPr/>
        </p:nvPicPr>
        <p:blipFill>
          <a:blip r:embed="rId3" cstate="print"/>
          <a:srcRect/>
          <a:stretch>
            <a:fillRect/>
          </a:stretch>
        </p:blipFill>
        <p:spPr bwMode="auto">
          <a:xfrm>
            <a:off x="4788024" y="3429000"/>
            <a:ext cx="3072342" cy="23042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229600" cy="9810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1" u="none" strike="noStrike" kern="1200" cap="none" spc="0" normalizeH="0" baseline="0" noProof="0" dirty="0" smtClean="0">
                <a:ln>
                  <a:noFill/>
                </a:ln>
                <a:solidFill>
                  <a:srgbClr val="00B050"/>
                </a:solidFill>
                <a:effectLst/>
                <a:uLnTx/>
                <a:uFillTx/>
                <a:latin typeface="+mj-lt"/>
                <a:ea typeface="+mj-ea"/>
                <a:cs typeface="+mj-cs"/>
              </a:rPr>
              <a:t>GERİ</a:t>
            </a:r>
            <a:r>
              <a:rPr kumimoji="0" lang="tr-TR" sz="2800" b="1" i="0" u="none" strike="noStrike" kern="1200" cap="none" spc="0" normalizeH="0" baseline="0" noProof="0" dirty="0" smtClean="0">
                <a:ln>
                  <a:noFill/>
                </a:ln>
                <a:solidFill>
                  <a:srgbClr val="00B050"/>
                </a:solidFill>
                <a:effectLst/>
                <a:uLnTx/>
                <a:uFillTx/>
                <a:latin typeface="+mj-lt"/>
                <a:ea typeface="+mj-ea"/>
                <a:cs typeface="+mj-cs"/>
              </a:rPr>
              <a:t> </a:t>
            </a:r>
            <a:r>
              <a:rPr kumimoji="0" lang="tr-TR" sz="2800" b="1" i="1" u="none" strike="noStrike" kern="1200" cap="none" spc="0" normalizeH="0" baseline="0" noProof="0" dirty="0" smtClean="0">
                <a:ln>
                  <a:noFill/>
                </a:ln>
                <a:solidFill>
                  <a:srgbClr val="00B050"/>
                </a:solidFill>
                <a:effectLst/>
                <a:uLnTx/>
                <a:uFillTx/>
                <a:latin typeface="+mj-lt"/>
                <a:ea typeface="+mj-ea"/>
                <a:cs typeface="+mj-cs"/>
              </a:rPr>
              <a:t>DÖNÜŞTÜRÜLEBİLİR/KAZANILABİLİR</a:t>
            </a:r>
            <a:r>
              <a:rPr kumimoji="0" lang="tr-TR" sz="2800" b="1" i="0" u="none" strike="noStrike" kern="1200" cap="none" spc="0" normalizeH="0" baseline="0" noProof="0" dirty="0" smtClean="0">
                <a:ln>
                  <a:noFill/>
                </a:ln>
                <a:solidFill>
                  <a:srgbClr val="00B050"/>
                </a:solidFill>
                <a:effectLst/>
                <a:uLnTx/>
                <a:uFillTx/>
                <a:latin typeface="+mj-lt"/>
                <a:ea typeface="+mj-ea"/>
                <a:cs typeface="+mj-cs"/>
              </a:rPr>
              <a:t> </a:t>
            </a:r>
            <a:r>
              <a:rPr kumimoji="0" lang="tr-TR" sz="2800" b="1" i="1" u="none" strike="noStrike" kern="1200" cap="none" spc="0" normalizeH="0" baseline="0" noProof="0" dirty="0" smtClean="0">
                <a:ln>
                  <a:noFill/>
                </a:ln>
                <a:solidFill>
                  <a:srgbClr val="00B050"/>
                </a:solidFill>
                <a:effectLst/>
                <a:uLnTx/>
                <a:uFillTx/>
                <a:latin typeface="+mj-lt"/>
                <a:ea typeface="+mj-ea"/>
                <a:cs typeface="+mj-cs"/>
              </a:rPr>
              <a:t>ATIKLARIMIZ</a:t>
            </a:r>
          </a:p>
        </p:txBody>
      </p:sp>
      <p:sp>
        <p:nvSpPr>
          <p:cNvPr id="3" name="Rectangle 4"/>
          <p:cNvSpPr txBox="1">
            <a:spLocks noChangeArrowheads="1"/>
          </p:cNvSpPr>
          <p:nvPr/>
        </p:nvSpPr>
        <p:spPr>
          <a:xfrm>
            <a:off x="4286250" y="1285875"/>
            <a:ext cx="4624388" cy="4976813"/>
          </a:xfrm>
          <a:prstGeom prst="rect">
            <a:avLst/>
          </a:prstGeom>
        </p:spPr>
        <p:txBody>
          <a:bodyPr/>
          <a:lstStyle/>
          <a:p>
            <a:pPr marL="2057400" marR="0" lvl="4" indent="-228600" algn="l" defTabSz="914400" rtl="0" eaLnBrk="1" fontAlgn="auto" latinLnBrk="0" hangingPunct="1">
              <a:lnSpc>
                <a:spcPct val="100000"/>
              </a:lnSpc>
              <a:spcBef>
                <a:spcPct val="0"/>
              </a:spcBef>
              <a:spcAft>
                <a:spcPts val="0"/>
              </a:spcAft>
              <a:buClrTx/>
              <a:buSzTx/>
              <a:buFont typeface="Wingdings" pitchFamily="2" charset="2"/>
              <a:buChar char="ü"/>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4" indent="-342900" algn="l"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tr-TR" sz="2800" b="1" i="0" u="none" strike="noStrike" kern="1200" cap="none" spc="0" normalizeH="0" baseline="0" noProof="0" dirty="0" smtClean="0">
                <a:ln>
                  <a:noFill/>
                </a:ln>
                <a:solidFill>
                  <a:srgbClr val="00B050"/>
                </a:solidFill>
                <a:effectLst/>
                <a:uLnTx/>
                <a:uFillTx/>
                <a:latin typeface="+mn-lt"/>
                <a:ea typeface="+mn-ea"/>
                <a:cs typeface="+mn-cs"/>
              </a:rPr>
              <a:t>Kağıt-Karton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tr-TR"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tr-TR"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tr-TR"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tr-TR"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4" indent="-342900" algn="l"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tr-TR" sz="2800" b="1" i="0" u="none" strike="noStrike" kern="1200" cap="none" spc="0" normalizeH="0" baseline="0" noProof="0" dirty="0" smtClean="0">
                <a:ln>
                  <a:noFill/>
                </a:ln>
                <a:solidFill>
                  <a:srgbClr val="00B050"/>
                </a:solidFill>
                <a:effectLst/>
                <a:uLnTx/>
                <a:uFillTx/>
                <a:latin typeface="+mn-lt"/>
                <a:ea typeface="+mn-ea"/>
                <a:cs typeface="+mn-cs"/>
              </a:rPr>
              <a:t>Tahta-Ahşap</a:t>
            </a:r>
            <a:endParaRPr kumimoji="0" lang="tr-TR" sz="2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4" indent="-342900" algn="l"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tr-TR" sz="2800" b="1" i="0" u="none" strike="noStrike" kern="1200" cap="none" spc="0" normalizeH="0" baseline="0" noProof="0" dirty="0" smtClean="0">
                <a:ln>
                  <a:noFill/>
                </a:ln>
                <a:solidFill>
                  <a:srgbClr val="00B050"/>
                </a:solidFill>
                <a:effectLst/>
                <a:uLnTx/>
                <a:uFillTx/>
                <a:latin typeface="+mn-lt"/>
                <a:ea typeface="+mn-ea"/>
                <a:cs typeface="+mn-cs"/>
              </a:rPr>
              <a:t>Cam</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Char char="ü"/>
              <a:tabLst/>
              <a:defRPr/>
            </a:pPr>
            <a:endParaRPr kumimoji="0" lang="tr-T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Rectangle 5"/>
          <p:cNvSpPr>
            <a:spLocks noChangeArrowheads="1"/>
          </p:cNvSpPr>
          <p:nvPr/>
        </p:nvSpPr>
        <p:spPr bwMode="auto">
          <a:xfrm>
            <a:off x="428625" y="1571625"/>
            <a:ext cx="4619625" cy="5043488"/>
          </a:xfrm>
          <a:prstGeom prst="rect">
            <a:avLst/>
          </a:prstGeom>
          <a:noFill/>
          <a:ln w="9525">
            <a:noFill/>
            <a:miter lim="800000"/>
            <a:headEnd/>
            <a:tailEnd/>
          </a:ln>
        </p:spPr>
        <p:txBody>
          <a:bodyPr/>
          <a:lstStyle/>
          <a:p>
            <a:pPr marL="342900" indent="-342900">
              <a:buFont typeface="Wingdings" pitchFamily="2" charset="2"/>
              <a:buChar char="ü"/>
              <a:defRPr/>
            </a:pPr>
            <a:r>
              <a:rPr lang="tr-TR" sz="2800" b="1" dirty="0">
                <a:solidFill>
                  <a:srgbClr val="00B050"/>
                </a:solidFill>
                <a:latin typeface="+mn-lt"/>
              </a:rPr>
              <a:t>Naylon-Plastik</a:t>
            </a:r>
          </a:p>
          <a:p>
            <a:pPr marL="342900" indent="-342900">
              <a:spcBef>
                <a:spcPct val="20000"/>
              </a:spcBef>
              <a:buFontTx/>
              <a:buChar char="•"/>
              <a:defRPr/>
            </a:pPr>
            <a:endParaRPr lang="tr-TR" sz="2800" dirty="0">
              <a:solidFill>
                <a:srgbClr val="00B050"/>
              </a:solidFill>
            </a:endParaRPr>
          </a:p>
          <a:p>
            <a:pPr marL="342900" indent="-342900">
              <a:spcBef>
                <a:spcPct val="20000"/>
              </a:spcBef>
              <a:buFontTx/>
              <a:buChar char="•"/>
              <a:defRPr/>
            </a:pPr>
            <a:endParaRPr lang="tr-TR" sz="2800" dirty="0">
              <a:solidFill>
                <a:srgbClr val="00B050"/>
              </a:solidFill>
            </a:endParaRPr>
          </a:p>
          <a:p>
            <a:pPr marL="342900" indent="-342900">
              <a:spcBef>
                <a:spcPct val="20000"/>
              </a:spcBef>
              <a:buFontTx/>
              <a:buChar char="•"/>
              <a:defRPr/>
            </a:pPr>
            <a:endParaRPr lang="tr-TR" sz="2800" dirty="0">
              <a:solidFill>
                <a:srgbClr val="00B050"/>
              </a:solidFill>
            </a:endParaRPr>
          </a:p>
          <a:p>
            <a:pPr marL="342900" indent="-342900">
              <a:buFont typeface="Wingdings" pitchFamily="2" charset="2"/>
              <a:buChar char="ü"/>
              <a:defRPr/>
            </a:pPr>
            <a:endParaRPr lang="tr-TR" sz="2800" b="1" dirty="0">
              <a:solidFill>
                <a:srgbClr val="00B050"/>
              </a:solidFill>
              <a:latin typeface="+mn-lt"/>
            </a:endParaRPr>
          </a:p>
          <a:p>
            <a:pPr marL="342900" indent="-342900">
              <a:spcBef>
                <a:spcPct val="20000"/>
              </a:spcBef>
              <a:defRPr/>
            </a:pPr>
            <a:endParaRPr lang="tr-TR" sz="2800" dirty="0">
              <a:solidFill>
                <a:srgbClr val="00B050"/>
              </a:solidFill>
            </a:endParaRPr>
          </a:p>
          <a:p>
            <a:pPr marL="342900" indent="-342900">
              <a:spcBef>
                <a:spcPct val="20000"/>
              </a:spcBef>
              <a:defRPr/>
            </a:pPr>
            <a:endParaRPr lang="tr-TR" sz="2800" dirty="0">
              <a:solidFill>
                <a:srgbClr val="00B050"/>
              </a:solidFill>
            </a:endParaRPr>
          </a:p>
          <a:p>
            <a:pPr marL="342900" indent="-342900">
              <a:buFont typeface="Wingdings" pitchFamily="2" charset="2"/>
              <a:buChar char="ü"/>
              <a:defRPr/>
            </a:pPr>
            <a:endParaRPr lang="tr-TR" sz="2800" b="1" dirty="0">
              <a:solidFill>
                <a:srgbClr val="00B050"/>
              </a:solidFill>
              <a:latin typeface="+mn-lt"/>
            </a:endParaRPr>
          </a:p>
          <a:p>
            <a:pPr marL="342900" indent="-342900">
              <a:buFont typeface="Wingdings" pitchFamily="2" charset="2"/>
              <a:buChar char="ü"/>
              <a:defRPr/>
            </a:pPr>
            <a:endParaRPr lang="tr-TR" sz="2800" b="1" dirty="0">
              <a:solidFill>
                <a:srgbClr val="00B050"/>
              </a:solidFill>
              <a:latin typeface="+mn-lt"/>
            </a:endParaRPr>
          </a:p>
        </p:txBody>
      </p:sp>
      <p:pic>
        <p:nvPicPr>
          <p:cNvPr id="5" name="Picture 6"/>
          <p:cNvPicPr>
            <a:picLocks noChangeAspect="1" noChangeArrowheads="1"/>
          </p:cNvPicPr>
          <p:nvPr/>
        </p:nvPicPr>
        <p:blipFill>
          <a:blip r:embed="rId2" cstate="print"/>
          <a:srcRect/>
          <a:stretch>
            <a:fillRect/>
          </a:stretch>
        </p:blipFill>
        <p:spPr bwMode="auto">
          <a:xfrm>
            <a:off x="500034" y="2071688"/>
            <a:ext cx="3071834" cy="1643064"/>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4857750" y="2214562"/>
            <a:ext cx="3143274" cy="1928817"/>
          </a:xfrm>
          <a:prstGeom prst="rect">
            <a:avLst/>
          </a:prstGeom>
          <a:noFill/>
          <a:ln w="9525">
            <a:noFill/>
            <a:miter lim="800000"/>
            <a:headEnd/>
            <a:tailEnd/>
          </a:ln>
        </p:spPr>
      </p:pic>
      <p:pic>
        <p:nvPicPr>
          <p:cNvPr id="8" name="Picture 10" descr="Atık Sahaları 022"/>
          <p:cNvPicPr>
            <a:picLocks noChangeAspect="1" noChangeArrowheads="1"/>
          </p:cNvPicPr>
          <p:nvPr/>
        </p:nvPicPr>
        <p:blipFill>
          <a:blip r:embed="rId4" cstate="print"/>
          <a:srcRect/>
          <a:stretch>
            <a:fillRect/>
          </a:stretch>
        </p:blipFill>
        <p:spPr bwMode="auto">
          <a:xfrm>
            <a:off x="5643570" y="5000636"/>
            <a:ext cx="2428892" cy="1500198"/>
          </a:xfrm>
          <a:prstGeom prst="rect">
            <a:avLst/>
          </a:prstGeom>
          <a:noFill/>
          <a:ln w="9525">
            <a:noFill/>
            <a:miter lim="800000"/>
            <a:headEnd/>
            <a:tailEnd/>
          </a:ln>
        </p:spPr>
      </p:pic>
      <p:pic>
        <p:nvPicPr>
          <p:cNvPr id="33794" name="Picture 2" descr="http://www.mumsan.net/images/urunler/end_temizlik_malz/diger/bardak.jpg"/>
          <p:cNvPicPr>
            <a:picLocks noChangeAspect="1" noChangeArrowheads="1"/>
          </p:cNvPicPr>
          <p:nvPr/>
        </p:nvPicPr>
        <p:blipFill>
          <a:blip r:embed="rId5" cstate="print"/>
          <a:srcRect/>
          <a:stretch>
            <a:fillRect/>
          </a:stretch>
        </p:blipFill>
        <p:spPr bwMode="auto">
          <a:xfrm>
            <a:off x="428596" y="3857628"/>
            <a:ext cx="3333750" cy="25431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188" y="1500188"/>
            <a:ext cx="7993062" cy="4518025"/>
          </a:xfrm>
          <a:prstGeom prst="rect">
            <a:avLst/>
          </a:prstGeom>
          <a:noFill/>
          <a:ln w="9525">
            <a:noFill/>
            <a:miter lim="800000"/>
            <a:headEnd/>
            <a:tailEnd/>
          </a:ln>
        </p:spPr>
        <p:txBody>
          <a:bodyPr anchor="ctr">
            <a:spAutoFit/>
          </a:bodyPr>
          <a:lstStyle/>
          <a:p>
            <a:pPr marL="457200" indent="-457200" algn="ctr"/>
            <a:endParaRPr lang="tr-TR" altLang="zh-CN" sz="2000" b="1" dirty="0">
              <a:solidFill>
                <a:srgbClr val="00B050"/>
              </a:solidFill>
              <a:cs typeface="Arial" charset="0"/>
            </a:endParaRPr>
          </a:p>
          <a:p>
            <a:pPr marL="457200" indent="-457200"/>
            <a:r>
              <a:rPr lang="tr-TR" altLang="zh-CN" sz="2200" b="1" dirty="0">
                <a:solidFill>
                  <a:srgbClr val="00B050"/>
                </a:solidFill>
                <a:latin typeface="Tahoma" pitchFamily="34" charset="0"/>
                <a:cs typeface="Arial" charset="0"/>
              </a:rPr>
              <a:t>	</a:t>
            </a:r>
            <a:r>
              <a:rPr lang="tr-TR" altLang="zh-CN" sz="2200" b="1" dirty="0">
                <a:solidFill>
                  <a:srgbClr val="FF0000"/>
                </a:solidFill>
                <a:latin typeface="Tahoma" pitchFamily="34" charset="0"/>
                <a:cs typeface="Arial" charset="0"/>
              </a:rPr>
              <a:t>1 ton kullanılmış kağıt çöpe atılmayıp geri kazanıldığı ve kağıt üretiminde tekrar kullanıldığı zaman;</a:t>
            </a:r>
          </a:p>
          <a:p>
            <a:pPr marL="457200" indent="-457200">
              <a:lnSpc>
                <a:spcPct val="90000"/>
              </a:lnSpc>
              <a:buFont typeface="Wingdings" pitchFamily="2" charset="2"/>
              <a:buChar char="ü"/>
            </a:pPr>
            <a:r>
              <a:rPr lang="tr-TR" altLang="zh-CN" sz="2800" b="1" dirty="0">
                <a:solidFill>
                  <a:srgbClr val="00B050"/>
                </a:solidFill>
                <a:cs typeface="Arial" charset="0"/>
              </a:rPr>
              <a:t>17 adet yetişmiş çam ağacının kesilmesi,</a:t>
            </a:r>
          </a:p>
          <a:p>
            <a:pPr marL="457200" indent="-457200">
              <a:lnSpc>
                <a:spcPct val="90000"/>
              </a:lnSpc>
              <a:buFont typeface="Wingdings" pitchFamily="2" charset="2"/>
              <a:buChar char="ü"/>
            </a:pPr>
            <a:r>
              <a:rPr lang="tr-TR" altLang="zh-CN" sz="2800" b="1" dirty="0">
                <a:solidFill>
                  <a:srgbClr val="00B050"/>
                </a:solidFill>
                <a:cs typeface="Arial" charset="0"/>
              </a:rPr>
              <a:t>36 ton sera gazı CO</a:t>
            </a:r>
            <a:r>
              <a:rPr lang="tr-TR" altLang="zh-CN" sz="2800" b="1" baseline="-25000" dirty="0">
                <a:solidFill>
                  <a:srgbClr val="00B050"/>
                </a:solidFill>
                <a:cs typeface="Arial" charset="0"/>
              </a:rPr>
              <a:t>2</a:t>
            </a:r>
            <a:r>
              <a:rPr lang="tr-TR" altLang="zh-CN" sz="2800" b="1" dirty="0">
                <a:solidFill>
                  <a:srgbClr val="00B050"/>
                </a:solidFill>
                <a:cs typeface="Arial" charset="0"/>
              </a:rPr>
              <a:t> atmosfere atılması,</a:t>
            </a:r>
          </a:p>
          <a:p>
            <a:pPr marL="457200" indent="-457200">
              <a:lnSpc>
                <a:spcPct val="90000"/>
              </a:lnSpc>
              <a:buFont typeface="Wingdings" pitchFamily="2" charset="2"/>
              <a:buChar char="ü"/>
            </a:pPr>
            <a:r>
              <a:rPr lang="tr-TR" altLang="zh-CN" sz="2800" b="1" dirty="0">
                <a:solidFill>
                  <a:srgbClr val="00B050"/>
                </a:solidFill>
                <a:cs typeface="Arial" charset="0"/>
              </a:rPr>
              <a:t>4100 </a:t>
            </a:r>
            <a:r>
              <a:rPr lang="tr-TR" altLang="zh-CN" sz="2800" b="1" dirty="0" err="1">
                <a:solidFill>
                  <a:srgbClr val="00B050"/>
                </a:solidFill>
                <a:cs typeface="Arial" charset="0"/>
              </a:rPr>
              <a:t>kWh</a:t>
            </a:r>
            <a:r>
              <a:rPr lang="tr-TR" altLang="zh-CN" sz="2800" b="1" dirty="0">
                <a:solidFill>
                  <a:srgbClr val="00B050"/>
                </a:solidFill>
                <a:cs typeface="Arial" charset="0"/>
              </a:rPr>
              <a:t> elektrik enerjisinin israf edilmesi,</a:t>
            </a:r>
          </a:p>
          <a:p>
            <a:pPr marL="457200" indent="-457200">
              <a:lnSpc>
                <a:spcPct val="90000"/>
              </a:lnSpc>
              <a:buFont typeface="Wingdings" pitchFamily="2" charset="2"/>
              <a:buChar char="ü"/>
            </a:pPr>
            <a:r>
              <a:rPr lang="tr-TR" altLang="zh-CN" sz="2800" b="1" dirty="0">
                <a:solidFill>
                  <a:srgbClr val="00B050"/>
                </a:solidFill>
                <a:cs typeface="Arial" charset="0"/>
              </a:rPr>
              <a:t>267 kg kirletici gazın atmosfere atılması,</a:t>
            </a:r>
          </a:p>
          <a:p>
            <a:pPr marL="457200" indent="-457200">
              <a:lnSpc>
                <a:spcPct val="90000"/>
              </a:lnSpc>
              <a:buFont typeface="Wingdings" pitchFamily="2" charset="2"/>
              <a:buChar char="ü"/>
            </a:pPr>
            <a:r>
              <a:rPr lang="tr-TR" altLang="zh-CN" sz="2800" b="1" dirty="0">
                <a:solidFill>
                  <a:srgbClr val="00B050"/>
                </a:solidFill>
                <a:cs typeface="Arial" charset="0"/>
              </a:rPr>
              <a:t>1750 litre </a:t>
            </a:r>
            <a:r>
              <a:rPr lang="tr-TR" altLang="zh-CN" sz="2800" b="1" dirty="0" err="1">
                <a:solidFill>
                  <a:srgbClr val="00B050"/>
                </a:solidFill>
                <a:cs typeface="Arial" charset="0"/>
              </a:rPr>
              <a:t>fuel</a:t>
            </a:r>
            <a:r>
              <a:rPr lang="tr-TR" altLang="zh-CN" sz="2800" b="1" dirty="0">
                <a:solidFill>
                  <a:srgbClr val="00B050"/>
                </a:solidFill>
                <a:cs typeface="Arial" charset="0"/>
              </a:rPr>
              <a:t>-</a:t>
            </a:r>
            <a:r>
              <a:rPr lang="tr-TR" altLang="zh-CN" sz="2800" b="1" dirty="0" err="1">
                <a:solidFill>
                  <a:srgbClr val="00B050"/>
                </a:solidFill>
                <a:cs typeface="Arial" charset="0"/>
              </a:rPr>
              <a:t>oilin</a:t>
            </a:r>
            <a:r>
              <a:rPr lang="tr-TR" altLang="zh-CN" sz="2800" b="1" dirty="0">
                <a:solidFill>
                  <a:srgbClr val="00B050"/>
                </a:solidFill>
                <a:cs typeface="Arial" charset="0"/>
              </a:rPr>
              <a:t> israf edilmesi,</a:t>
            </a:r>
          </a:p>
          <a:p>
            <a:pPr marL="457200" indent="-457200">
              <a:lnSpc>
                <a:spcPct val="90000"/>
              </a:lnSpc>
              <a:buFont typeface="Wingdings" pitchFamily="2" charset="2"/>
              <a:buChar char="ü"/>
            </a:pPr>
            <a:r>
              <a:rPr lang="tr-TR" altLang="zh-CN" sz="2800" b="1" dirty="0">
                <a:solidFill>
                  <a:srgbClr val="00B050"/>
                </a:solidFill>
                <a:cs typeface="Arial" charset="0"/>
              </a:rPr>
              <a:t>3-4 m</a:t>
            </a:r>
            <a:r>
              <a:rPr lang="tr-TR" altLang="zh-CN" sz="2800" b="1" baseline="-25000" dirty="0">
                <a:solidFill>
                  <a:srgbClr val="00B050"/>
                </a:solidFill>
                <a:cs typeface="Arial" charset="0"/>
              </a:rPr>
              <a:t>3</a:t>
            </a:r>
            <a:r>
              <a:rPr lang="tr-TR" altLang="zh-CN" sz="2800" b="1" dirty="0">
                <a:solidFill>
                  <a:srgbClr val="00B050"/>
                </a:solidFill>
                <a:cs typeface="Arial" charset="0"/>
              </a:rPr>
              <a:t> depolama alanı tasarruf edilmesi,</a:t>
            </a:r>
          </a:p>
          <a:p>
            <a:pPr marL="457200" indent="-457200">
              <a:lnSpc>
                <a:spcPct val="90000"/>
              </a:lnSpc>
              <a:buFont typeface="Wingdings" pitchFamily="2" charset="2"/>
              <a:buChar char="ü"/>
            </a:pPr>
            <a:r>
              <a:rPr lang="tr-TR" altLang="zh-CN" sz="2800" b="1" dirty="0">
                <a:solidFill>
                  <a:srgbClr val="00B050"/>
                </a:solidFill>
                <a:cs typeface="Arial" charset="0"/>
              </a:rPr>
              <a:t>85 m</a:t>
            </a:r>
            <a:r>
              <a:rPr lang="tr-TR" altLang="zh-CN" sz="2800" b="1" baseline="-25000" dirty="0">
                <a:solidFill>
                  <a:srgbClr val="00B050"/>
                </a:solidFill>
                <a:cs typeface="Arial" charset="0"/>
              </a:rPr>
              <a:t>2</a:t>
            </a:r>
            <a:r>
              <a:rPr lang="tr-TR" altLang="zh-CN" sz="2800" b="1" dirty="0">
                <a:solidFill>
                  <a:srgbClr val="00B050"/>
                </a:solidFill>
                <a:cs typeface="Arial" charset="0"/>
              </a:rPr>
              <a:t> ormanlık alanın tahrip edilmesi,</a:t>
            </a:r>
          </a:p>
          <a:p>
            <a:pPr marL="457200" indent="-457200">
              <a:lnSpc>
                <a:spcPct val="90000"/>
              </a:lnSpc>
              <a:buFont typeface="Wingdings" pitchFamily="2" charset="2"/>
              <a:buChar char="ü"/>
            </a:pPr>
            <a:r>
              <a:rPr lang="tr-TR" altLang="zh-CN" sz="2800" b="1" dirty="0">
                <a:solidFill>
                  <a:srgbClr val="00B050"/>
                </a:solidFill>
                <a:cs typeface="Arial" charset="0"/>
              </a:rPr>
              <a:t>38,8 ton suyun israf edilmesi,önlenir.</a:t>
            </a:r>
          </a:p>
        </p:txBody>
      </p:sp>
      <p:sp>
        <p:nvSpPr>
          <p:cNvPr id="4" name="Rectangle 5"/>
          <p:cNvSpPr>
            <a:spLocks noChangeArrowheads="1"/>
          </p:cNvSpPr>
          <p:nvPr/>
        </p:nvSpPr>
        <p:spPr bwMode="auto">
          <a:xfrm>
            <a:off x="468313" y="357188"/>
            <a:ext cx="8532812" cy="1128712"/>
          </a:xfrm>
          <a:prstGeom prst="rect">
            <a:avLst/>
          </a:prstGeom>
          <a:noFill/>
          <a:ln w="9525">
            <a:noFill/>
            <a:miter lim="800000"/>
            <a:headEnd/>
            <a:tailEnd/>
          </a:ln>
        </p:spPr>
        <p:txBody>
          <a:bodyPr anchor="ctr"/>
          <a:lstStyle/>
          <a:p>
            <a:pPr algn="ctr">
              <a:defRPr/>
            </a:pPr>
            <a:r>
              <a:rPr lang="tr-TR" altLang="zh-CN" sz="3600" b="1" i="1" dirty="0" smtClean="0">
                <a:solidFill>
                  <a:srgbClr val="00B050"/>
                </a:solidFill>
                <a:latin typeface="+mj-lt"/>
                <a:ea typeface="+mj-ea"/>
                <a:cs typeface="+mj-cs"/>
              </a:rPr>
              <a:t>GERİ DÖNÜŞÜM NEDEN</a:t>
            </a:r>
            <a:r>
              <a:rPr lang="tr-TR" altLang="zh-CN" sz="3200" b="1" dirty="0" smtClean="0">
                <a:solidFill>
                  <a:srgbClr val="00B050"/>
                </a:solidFill>
              </a:rPr>
              <a:t> </a:t>
            </a:r>
            <a:r>
              <a:rPr lang="tr-TR" altLang="zh-CN" sz="3600" b="1" i="1" dirty="0">
                <a:solidFill>
                  <a:srgbClr val="00B050"/>
                </a:solidFill>
                <a:latin typeface="+mj-lt"/>
                <a:ea typeface="+mj-ea"/>
                <a:cs typeface="+mj-cs"/>
              </a:rPr>
              <a:t>ÖNEMLİ?</a:t>
            </a:r>
            <a:endParaRPr lang="tr-TR" sz="3600" b="1" i="1" dirty="0">
              <a:solidFill>
                <a:srgbClr val="00B05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METAL ATIKLARIMIZ</a:t>
            </a:r>
            <a:endParaRPr lang="tr-TR" sz="4000" b="1" i="1" dirty="0">
              <a:solidFill>
                <a:srgbClr val="00B050"/>
              </a:solidFill>
              <a:effectLst>
                <a:outerShdw blurRad="38100" dist="38100" dir="2700000" algn="tl">
                  <a:srgbClr val="000000">
                    <a:alpha val="43137"/>
                  </a:srgbClr>
                </a:outerShdw>
              </a:effectLst>
            </a:endParaRPr>
          </a:p>
        </p:txBody>
      </p:sp>
      <p:sp>
        <p:nvSpPr>
          <p:cNvPr id="5" name="4 İçerik Yer Tutucusu"/>
          <p:cNvSpPr>
            <a:spLocks noGrp="1"/>
          </p:cNvSpPr>
          <p:nvPr>
            <p:ph sz="half" idx="1"/>
          </p:nvPr>
        </p:nvSpPr>
        <p:spPr>
          <a:xfrm>
            <a:off x="395536" y="1268760"/>
            <a:ext cx="4038600" cy="4525963"/>
          </a:xfrm>
        </p:spPr>
        <p:txBody>
          <a:bodyPr/>
          <a:lstStyle/>
          <a:p>
            <a:pPr algn="ctr">
              <a:buNone/>
            </a:pPr>
            <a:r>
              <a:rPr lang="tr-TR" dirty="0" smtClean="0">
                <a:solidFill>
                  <a:srgbClr val="00B050"/>
                </a:solidFill>
              </a:rPr>
              <a:t>Boş içecek kutuları</a:t>
            </a:r>
            <a:endParaRPr lang="tr-TR" dirty="0">
              <a:solidFill>
                <a:srgbClr val="00B050"/>
              </a:solidFill>
            </a:endParaRPr>
          </a:p>
        </p:txBody>
      </p:sp>
      <p:sp>
        <p:nvSpPr>
          <p:cNvPr id="6" name="5 İçerik Yer Tutucusu"/>
          <p:cNvSpPr>
            <a:spLocks noGrp="1"/>
          </p:cNvSpPr>
          <p:nvPr>
            <p:ph sz="half" idx="2"/>
          </p:nvPr>
        </p:nvSpPr>
        <p:spPr>
          <a:xfrm>
            <a:off x="4716016" y="1124744"/>
            <a:ext cx="4038600" cy="4525963"/>
          </a:xfrm>
        </p:spPr>
        <p:txBody>
          <a:bodyPr/>
          <a:lstStyle/>
          <a:p>
            <a:pPr algn="ctr">
              <a:buNone/>
            </a:pPr>
            <a:r>
              <a:rPr lang="tr-TR" dirty="0" smtClean="0">
                <a:solidFill>
                  <a:srgbClr val="00B050"/>
                </a:solidFill>
              </a:rPr>
              <a:t>Sahadaki kullanılmayan metal ve hurdalar</a:t>
            </a:r>
            <a:endParaRPr lang="tr-TR" dirty="0">
              <a:solidFill>
                <a:srgbClr val="00B050"/>
              </a:solidFill>
            </a:endParaRPr>
          </a:p>
        </p:txBody>
      </p:sp>
      <p:pic>
        <p:nvPicPr>
          <p:cNvPr id="64514" name="Picture 2" descr="http://www.burakdayioglu.net/wp-content/uploads/2007/08/patlak-kola.png"/>
          <p:cNvPicPr>
            <a:picLocks noChangeAspect="1" noChangeArrowheads="1"/>
          </p:cNvPicPr>
          <p:nvPr/>
        </p:nvPicPr>
        <p:blipFill>
          <a:blip r:embed="rId2" cstate="print"/>
          <a:srcRect/>
          <a:stretch>
            <a:fillRect/>
          </a:stretch>
        </p:blipFill>
        <p:spPr bwMode="auto">
          <a:xfrm>
            <a:off x="1272634" y="2214554"/>
            <a:ext cx="2299234" cy="2438582"/>
          </a:xfrm>
          <a:prstGeom prst="rect">
            <a:avLst/>
          </a:prstGeom>
          <a:noFill/>
        </p:spPr>
      </p:pic>
      <p:pic>
        <p:nvPicPr>
          <p:cNvPr id="64516" name="Picture 4" descr="http://www.phonestoregsm.com/images/redbull_kutu.gif"/>
          <p:cNvPicPr>
            <a:picLocks noChangeAspect="1" noChangeArrowheads="1"/>
          </p:cNvPicPr>
          <p:nvPr/>
        </p:nvPicPr>
        <p:blipFill>
          <a:blip r:embed="rId3" cstate="print"/>
          <a:srcRect/>
          <a:stretch>
            <a:fillRect/>
          </a:stretch>
        </p:blipFill>
        <p:spPr bwMode="auto">
          <a:xfrm>
            <a:off x="1571603" y="4500570"/>
            <a:ext cx="1924155" cy="1966914"/>
          </a:xfrm>
          <a:prstGeom prst="rect">
            <a:avLst/>
          </a:prstGeom>
          <a:noFill/>
        </p:spPr>
      </p:pic>
      <p:pic>
        <p:nvPicPr>
          <p:cNvPr id="32769" name="Picture 1" descr="G:\Çevre\fotolar\Çevre foto\974514.jpeg"/>
          <p:cNvPicPr>
            <a:picLocks noChangeAspect="1" noChangeArrowheads="1"/>
          </p:cNvPicPr>
          <p:nvPr/>
        </p:nvPicPr>
        <p:blipFill>
          <a:blip r:embed="rId4" cstate="print"/>
          <a:srcRect/>
          <a:stretch>
            <a:fillRect/>
          </a:stretch>
        </p:blipFill>
        <p:spPr bwMode="auto">
          <a:xfrm>
            <a:off x="5220072" y="4365104"/>
            <a:ext cx="3024336" cy="2160240"/>
          </a:xfrm>
          <a:prstGeom prst="rect">
            <a:avLst/>
          </a:prstGeom>
          <a:noFill/>
        </p:spPr>
      </p:pic>
      <p:pic>
        <p:nvPicPr>
          <p:cNvPr id="32770" name="Picture 2" descr="G:\Çevre\fotolar\Çevre foto\2348640.jpeg"/>
          <p:cNvPicPr>
            <a:picLocks noChangeAspect="1" noChangeArrowheads="1"/>
          </p:cNvPicPr>
          <p:nvPr/>
        </p:nvPicPr>
        <p:blipFill>
          <a:blip r:embed="rId5" cstate="print"/>
          <a:srcRect/>
          <a:stretch>
            <a:fillRect/>
          </a:stretch>
        </p:blipFill>
        <p:spPr bwMode="auto">
          <a:xfrm>
            <a:off x="5220072" y="2132856"/>
            <a:ext cx="3065711" cy="208325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00B050"/>
                </a:solidFill>
              </a:rPr>
              <a:t>EMİSYONLAR</a:t>
            </a:r>
            <a:endParaRPr lang="tr-TR" b="1" i="1" dirty="0">
              <a:solidFill>
                <a:srgbClr val="00B050"/>
              </a:solidFill>
            </a:endParaRPr>
          </a:p>
        </p:txBody>
      </p:sp>
      <p:sp>
        <p:nvSpPr>
          <p:cNvPr id="3" name="2 İçerik Yer Tutucusu"/>
          <p:cNvSpPr>
            <a:spLocks noGrp="1"/>
          </p:cNvSpPr>
          <p:nvPr>
            <p:ph idx="1"/>
          </p:nvPr>
        </p:nvSpPr>
        <p:spPr/>
        <p:txBody>
          <a:bodyPr/>
          <a:lstStyle/>
          <a:p>
            <a:pPr>
              <a:buNone/>
            </a:pPr>
            <a:r>
              <a:rPr lang="tr-TR" dirty="0" smtClean="0"/>
              <a:t>    </a:t>
            </a:r>
            <a:r>
              <a:rPr lang="tr-TR" dirty="0" smtClean="0">
                <a:solidFill>
                  <a:srgbClr val="00B050"/>
                </a:solidFill>
              </a:rPr>
              <a:t>Gaz ya da gaz ve partikül karışımlarının atmosfere verilmesi</a:t>
            </a:r>
            <a:endParaRPr lang="tr-TR" dirty="0">
              <a:solidFill>
                <a:srgbClr val="00B050"/>
              </a:solidFill>
            </a:endParaRPr>
          </a:p>
        </p:txBody>
      </p:sp>
      <p:pic>
        <p:nvPicPr>
          <p:cNvPr id="34819" name="Picture 3" descr="C:\Users\Asus\AppData\Local\Microsoft\Windows\Temporary Internet Files\Low\Content.IE5\AHEM13SK\air-pollution-systems[1].jpg"/>
          <p:cNvPicPr>
            <a:picLocks noChangeAspect="1" noChangeArrowheads="1"/>
          </p:cNvPicPr>
          <p:nvPr/>
        </p:nvPicPr>
        <p:blipFill>
          <a:blip r:embed="rId2" cstate="print"/>
          <a:srcRect/>
          <a:stretch>
            <a:fillRect/>
          </a:stretch>
        </p:blipFill>
        <p:spPr bwMode="auto">
          <a:xfrm>
            <a:off x="571472" y="2928934"/>
            <a:ext cx="3762380" cy="3245053"/>
          </a:xfrm>
          <a:prstGeom prst="rect">
            <a:avLst/>
          </a:prstGeom>
          <a:noFill/>
        </p:spPr>
      </p:pic>
      <p:pic>
        <p:nvPicPr>
          <p:cNvPr id="34821" name="Picture 5" descr="http://www.ntvmsnbc.com/news/274026.jpg"/>
          <p:cNvPicPr>
            <a:picLocks noChangeAspect="1" noChangeArrowheads="1"/>
          </p:cNvPicPr>
          <p:nvPr/>
        </p:nvPicPr>
        <p:blipFill>
          <a:blip r:embed="rId3" cstate="print"/>
          <a:srcRect/>
          <a:stretch>
            <a:fillRect/>
          </a:stretch>
        </p:blipFill>
        <p:spPr bwMode="auto">
          <a:xfrm>
            <a:off x="5000628" y="2500306"/>
            <a:ext cx="3643338" cy="350046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bwMode="auto">
          <a:xfrm>
            <a:off x="457200" y="2746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0" normalizeH="0" baseline="0" noProof="0" dirty="0" smtClean="0">
                <a:ln>
                  <a:noFill/>
                </a:ln>
                <a:solidFill>
                  <a:srgbClr val="00B050"/>
                </a:solidFill>
                <a:effectLst/>
                <a:uLnTx/>
                <a:uFillTx/>
                <a:latin typeface="+mj-lt"/>
                <a:ea typeface="+mj-ea"/>
                <a:cs typeface="+mj-cs"/>
              </a:rPr>
              <a:t>Ofisteki Bir Kişinin Ortalama Yıllık Etkisi</a:t>
            </a:r>
            <a:endParaRPr kumimoji="0" lang="en-GB" sz="3200" b="1" i="1" u="none" strike="noStrike" kern="1200" cap="none" spc="0" normalizeH="0" baseline="0" noProof="0" dirty="0" smtClean="0">
              <a:ln>
                <a:noFill/>
              </a:ln>
              <a:solidFill>
                <a:srgbClr val="00B050"/>
              </a:solidFill>
              <a:effectLst/>
              <a:uLnTx/>
              <a:uFillTx/>
              <a:latin typeface="+mj-lt"/>
              <a:ea typeface="+mj-ea"/>
              <a:cs typeface="+mj-cs"/>
            </a:endParaRPr>
          </a:p>
        </p:txBody>
      </p:sp>
      <p:graphicFrame>
        <p:nvGraphicFramePr>
          <p:cNvPr id="27" name="Object 4">
            <a:hlinkClick r:id="" action="ppaction://ole?verb=0"/>
          </p:cNvPr>
          <p:cNvGraphicFramePr>
            <a:graphicFrameLocks noGrp="1"/>
          </p:cNvGraphicFramePr>
          <p:nvPr/>
        </p:nvGraphicFramePr>
        <p:xfrm>
          <a:off x="3419475" y="2565400"/>
          <a:ext cx="1960563" cy="2670175"/>
        </p:xfrm>
        <a:graphic>
          <a:graphicData uri="http://schemas.openxmlformats.org/presentationml/2006/ole">
            <mc:AlternateContent xmlns:mc="http://schemas.openxmlformats.org/markup-compatibility/2006">
              <mc:Choice xmlns:v="urn:schemas-microsoft-com:vml" Requires="v">
                <p:oleObj spid="_x0000_s29702" name="Clip" r:id="rId3" imgW="1960560" imgH="2670120" progId="">
                  <p:embed/>
                </p:oleObj>
              </mc:Choice>
              <mc:Fallback>
                <p:oleObj name="Clip" r:id="rId3" imgW="1960560" imgH="2670120" progId="">
                  <p:embed/>
                  <p:pic>
                    <p:nvPicPr>
                      <p:cNvPr id="0" name="Object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565400"/>
                        <a:ext cx="19605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Rectangle 6"/>
          <p:cNvSpPr>
            <a:spLocks noChangeArrowheads="1"/>
          </p:cNvSpPr>
          <p:nvPr/>
        </p:nvSpPr>
        <p:spPr bwMode="auto">
          <a:xfrm>
            <a:off x="1071538" y="1571612"/>
            <a:ext cx="2428875" cy="828432"/>
          </a:xfrm>
          <a:prstGeom prst="rect">
            <a:avLst/>
          </a:prstGeom>
          <a:noFill/>
          <a:ln w="12700">
            <a:noFill/>
            <a:miter lim="800000"/>
            <a:headEnd/>
            <a:tailEnd/>
          </a:ln>
        </p:spPr>
        <p:txBody>
          <a:bodyPr lIns="90488" tIns="44450" rIns="90488" bIns="44450">
            <a:spAutoFit/>
          </a:bodyPr>
          <a:lstStyle/>
          <a:p>
            <a:pPr algn="l"/>
            <a:r>
              <a:rPr lang="en-GB" sz="2400" b="1" dirty="0">
                <a:solidFill>
                  <a:srgbClr val="00B050"/>
                </a:solidFill>
                <a:latin typeface="Arial" charset="0"/>
              </a:rPr>
              <a:t>1 ton </a:t>
            </a:r>
          </a:p>
          <a:p>
            <a:pPr algn="l"/>
            <a:r>
              <a:rPr lang="tr-TR" sz="2400" b="1" dirty="0">
                <a:solidFill>
                  <a:srgbClr val="00B050"/>
                </a:solidFill>
                <a:latin typeface="Arial" charset="0"/>
              </a:rPr>
              <a:t>Fosil yakıtı</a:t>
            </a:r>
            <a:endParaRPr lang="en-GB" sz="2400" b="1" dirty="0">
              <a:solidFill>
                <a:srgbClr val="00B050"/>
              </a:solidFill>
              <a:latin typeface="Arial" charset="0"/>
            </a:endParaRPr>
          </a:p>
        </p:txBody>
      </p:sp>
      <p:sp>
        <p:nvSpPr>
          <p:cNvPr id="29" name="Rectangle 7"/>
          <p:cNvSpPr>
            <a:spLocks noChangeArrowheads="1"/>
          </p:cNvSpPr>
          <p:nvPr/>
        </p:nvSpPr>
        <p:spPr bwMode="auto">
          <a:xfrm>
            <a:off x="785786" y="3571876"/>
            <a:ext cx="1522412" cy="828432"/>
          </a:xfrm>
          <a:prstGeom prst="rect">
            <a:avLst/>
          </a:prstGeom>
          <a:noFill/>
          <a:ln w="12700">
            <a:noFill/>
            <a:miter lim="800000"/>
            <a:headEnd/>
            <a:tailEnd/>
          </a:ln>
        </p:spPr>
        <p:txBody>
          <a:bodyPr lIns="90488" tIns="44450" rIns="90488" bIns="44450">
            <a:spAutoFit/>
          </a:bodyPr>
          <a:lstStyle/>
          <a:p>
            <a:pPr algn="l"/>
            <a:r>
              <a:rPr lang="en-GB" sz="2400" b="1" dirty="0">
                <a:solidFill>
                  <a:srgbClr val="00B050"/>
                </a:solidFill>
                <a:latin typeface="Arial" charset="0"/>
              </a:rPr>
              <a:t>550 litre Petrol</a:t>
            </a:r>
          </a:p>
        </p:txBody>
      </p:sp>
      <p:sp>
        <p:nvSpPr>
          <p:cNvPr id="30" name="Rectangle 8"/>
          <p:cNvSpPr>
            <a:spLocks noChangeArrowheads="1"/>
          </p:cNvSpPr>
          <p:nvPr/>
        </p:nvSpPr>
        <p:spPr bwMode="auto">
          <a:xfrm>
            <a:off x="1285852" y="5429264"/>
            <a:ext cx="1501822" cy="459100"/>
          </a:xfrm>
          <a:prstGeom prst="rect">
            <a:avLst/>
          </a:prstGeom>
          <a:noFill/>
          <a:ln w="12700">
            <a:noFill/>
            <a:miter lim="800000"/>
            <a:headEnd/>
            <a:tailEnd/>
          </a:ln>
        </p:spPr>
        <p:txBody>
          <a:bodyPr wrap="none" lIns="90488" tIns="44450" rIns="90488" bIns="44450">
            <a:spAutoFit/>
          </a:bodyPr>
          <a:lstStyle/>
          <a:p>
            <a:pPr algn="l"/>
            <a:r>
              <a:rPr lang="en-GB" b="1" dirty="0">
                <a:solidFill>
                  <a:srgbClr val="00B050"/>
                </a:solidFill>
                <a:latin typeface="Arial" charset="0"/>
              </a:rPr>
              <a:t> </a:t>
            </a:r>
            <a:r>
              <a:rPr lang="en-GB" sz="2400" b="1" dirty="0">
                <a:solidFill>
                  <a:srgbClr val="00B050"/>
                </a:solidFill>
                <a:latin typeface="Arial" charset="0"/>
              </a:rPr>
              <a:t>1½ </a:t>
            </a:r>
            <a:r>
              <a:rPr lang="tr-TR" sz="2400" b="1" dirty="0">
                <a:solidFill>
                  <a:srgbClr val="00B050"/>
                </a:solidFill>
                <a:latin typeface="Arial" charset="0"/>
              </a:rPr>
              <a:t>Ağaç</a:t>
            </a:r>
            <a:endParaRPr lang="en-GB" sz="2400" b="1" dirty="0">
              <a:solidFill>
                <a:srgbClr val="00B050"/>
              </a:solidFill>
              <a:latin typeface="Arial" charset="0"/>
            </a:endParaRPr>
          </a:p>
        </p:txBody>
      </p:sp>
      <p:sp>
        <p:nvSpPr>
          <p:cNvPr id="31" name="Rectangle 9"/>
          <p:cNvSpPr>
            <a:spLocks noChangeArrowheads="1"/>
          </p:cNvSpPr>
          <p:nvPr/>
        </p:nvSpPr>
        <p:spPr bwMode="auto">
          <a:xfrm>
            <a:off x="5500694" y="5643578"/>
            <a:ext cx="1662316" cy="459100"/>
          </a:xfrm>
          <a:prstGeom prst="rect">
            <a:avLst/>
          </a:prstGeom>
          <a:noFill/>
          <a:ln w="12700">
            <a:noFill/>
            <a:miter lim="800000"/>
            <a:headEnd/>
            <a:tailEnd/>
          </a:ln>
        </p:spPr>
        <p:txBody>
          <a:bodyPr wrap="none" lIns="90488" tIns="44450" rIns="90488" bIns="44450">
            <a:spAutoFit/>
          </a:bodyPr>
          <a:lstStyle/>
          <a:p>
            <a:pPr algn="l"/>
            <a:r>
              <a:rPr lang="en-GB" sz="2400" b="1" dirty="0">
                <a:solidFill>
                  <a:srgbClr val="00B050"/>
                </a:solidFill>
                <a:latin typeface="Arial" charset="0"/>
              </a:rPr>
              <a:t>5 ton CO</a:t>
            </a:r>
            <a:r>
              <a:rPr lang="en-GB" sz="2400" b="1" baseline="-25000" dirty="0">
                <a:solidFill>
                  <a:srgbClr val="00B050"/>
                </a:solidFill>
                <a:latin typeface="Arial" charset="0"/>
              </a:rPr>
              <a:t>2</a:t>
            </a:r>
            <a:r>
              <a:rPr lang="en-GB" sz="2400" b="1" dirty="0">
                <a:solidFill>
                  <a:srgbClr val="00B050"/>
                </a:solidFill>
                <a:latin typeface="Arial" charset="0"/>
              </a:rPr>
              <a:t> </a:t>
            </a:r>
          </a:p>
        </p:txBody>
      </p:sp>
      <p:sp>
        <p:nvSpPr>
          <p:cNvPr id="32" name="Rectangle 10"/>
          <p:cNvSpPr>
            <a:spLocks noChangeArrowheads="1"/>
          </p:cNvSpPr>
          <p:nvPr/>
        </p:nvSpPr>
        <p:spPr bwMode="auto">
          <a:xfrm>
            <a:off x="5143504" y="1285860"/>
            <a:ext cx="1749425" cy="828432"/>
          </a:xfrm>
          <a:prstGeom prst="rect">
            <a:avLst/>
          </a:prstGeom>
          <a:noFill/>
          <a:ln w="12700">
            <a:noFill/>
            <a:miter lim="800000"/>
            <a:headEnd/>
            <a:tailEnd/>
          </a:ln>
        </p:spPr>
        <p:txBody>
          <a:bodyPr lIns="90488" tIns="44450" rIns="90488" bIns="44450">
            <a:spAutoFit/>
          </a:bodyPr>
          <a:lstStyle/>
          <a:p>
            <a:pPr algn="l"/>
            <a:r>
              <a:rPr lang="en-GB" sz="2400" b="1" dirty="0">
                <a:solidFill>
                  <a:srgbClr val="00B050"/>
                </a:solidFill>
                <a:latin typeface="Arial" charset="0"/>
              </a:rPr>
              <a:t>12,000 litre </a:t>
            </a:r>
            <a:r>
              <a:rPr lang="tr-TR" sz="2400" b="1" dirty="0">
                <a:solidFill>
                  <a:srgbClr val="00B050"/>
                </a:solidFill>
                <a:latin typeface="Arial" charset="0"/>
              </a:rPr>
              <a:t>Su</a:t>
            </a:r>
            <a:endParaRPr lang="en-GB" sz="2400" b="1" dirty="0">
              <a:solidFill>
                <a:srgbClr val="00B050"/>
              </a:solidFill>
              <a:latin typeface="Arial" charset="0"/>
            </a:endParaRPr>
          </a:p>
        </p:txBody>
      </p:sp>
      <p:sp>
        <p:nvSpPr>
          <p:cNvPr id="33" name="Rectangle 11"/>
          <p:cNvSpPr>
            <a:spLocks noChangeArrowheads="1"/>
          </p:cNvSpPr>
          <p:nvPr/>
        </p:nvSpPr>
        <p:spPr bwMode="auto">
          <a:xfrm>
            <a:off x="6643702" y="2357430"/>
            <a:ext cx="1524000" cy="828432"/>
          </a:xfrm>
          <a:prstGeom prst="rect">
            <a:avLst/>
          </a:prstGeom>
          <a:noFill/>
          <a:ln w="12700">
            <a:noFill/>
            <a:miter lim="800000"/>
            <a:headEnd/>
            <a:tailEnd/>
          </a:ln>
        </p:spPr>
        <p:txBody>
          <a:bodyPr lIns="90488" tIns="44450" rIns="90488" bIns="44450">
            <a:spAutoFit/>
          </a:bodyPr>
          <a:lstStyle/>
          <a:p>
            <a:pPr algn="l"/>
            <a:r>
              <a:rPr lang="en-GB" sz="2400" b="1" dirty="0">
                <a:solidFill>
                  <a:srgbClr val="00B050"/>
                </a:solidFill>
                <a:latin typeface="Arial" charset="0"/>
              </a:rPr>
              <a:t>180 kg </a:t>
            </a:r>
            <a:r>
              <a:rPr lang="tr-TR" sz="2400" b="1" dirty="0">
                <a:solidFill>
                  <a:srgbClr val="00B050"/>
                </a:solidFill>
                <a:latin typeface="Arial" charset="0"/>
              </a:rPr>
              <a:t>Atık</a:t>
            </a:r>
            <a:endParaRPr lang="en-GB" sz="2400" b="1" dirty="0">
              <a:solidFill>
                <a:srgbClr val="00B050"/>
              </a:solidFill>
              <a:latin typeface="Arial" charset="0"/>
            </a:endParaRPr>
          </a:p>
        </p:txBody>
      </p:sp>
      <p:sp>
        <p:nvSpPr>
          <p:cNvPr id="34" name="Rectangle 12"/>
          <p:cNvSpPr>
            <a:spLocks noChangeArrowheads="1"/>
          </p:cNvSpPr>
          <p:nvPr/>
        </p:nvSpPr>
        <p:spPr bwMode="auto">
          <a:xfrm>
            <a:off x="6357950" y="4143380"/>
            <a:ext cx="1995740" cy="459100"/>
          </a:xfrm>
          <a:prstGeom prst="rect">
            <a:avLst/>
          </a:prstGeom>
          <a:noFill/>
          <a:ln w="12700">
            <a:noFill/>
            <a:miter lim="800000"/>
            <a:headEnd/>
            <a:tailEnd/>
          </a:ln>
        </p:spPr>
        <p:txBody>
          <a:bodyPr wrap="none" lIns="90488" tIns="44450" rIns="90488" bIns="44450">
            <a:spAutoFit/>
          </a:bodyPr>
          <a:lstStyle/>
          <a:p>
            <a:pPr algn="l"/>
            <a:r>
              <a:rPr lang="en-GB" sz="2400" b="1" dirty="0">
                <a:solidFill>
                  <a:srgbClr val="00B050"/>
                </a:solidFill>
                <a:latin typeface="Arial" charset="0"/>
              </a:rPr>
              <a:t>150 kg </a:t>
            </a:r>
            <a:r>
              <a:rPr lang="tr-TR" sz="2400" b="1" dirty="0">
                <a:solidFill>
                  <a:srgbClr val="00B050"/>
                </a:solidFill>
                <a:latin typeface="Arial" charset="0"/>
              </a:rPr>
              <a:t>Kağıt</a:t>
            </a:r>
            <a:endParaRPr lang="en-GB" sz="2400" b="1" dirty="0">
              <a:solidFill>
                <a:srgbClr val="00B05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fade">
                                      <p:cBhvr>
                                        <p:cTn id="10" dur="2000"/>
                                        <p:tgtEl>
                                          <p:spTgt spid="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20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fade">
                                      <p:cBhvr>
                                        <p:cTn id="20" dur="20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20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2000"/>
                                        <p:tgtEl>
                                          <p:spTgt spid="3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fade">
                                      <p:cBhvr>
                                        <p:cTn id="35" dur="2000"/>
                                        <p:tgtEl>
                                          <p:spTgt spid="3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29" grpId="0" build="allAtOnce"/>
      <p:bldP spid="30" grpId="0" build="allAtOnce"/>
      <p:bldP spid="31" grpId="0" build="allAtOnce"/>
      <p:bldP spid="32" grpId="0" build="allAtOnce"/>
      <p:bldP spid="33" grpId="0" build="allAtOnce"/>
      <p:bldP spid="3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i="1" dirty="0" smtClean="0">
                <a:solidFill>
                  <a:srgbClr val="00B050"/>
                </a:solidFill>
                <a:effectLst>
                  <a:outerShdw blurRad="38100" dist="38100" dir="2700000" algn="tl">
                    <a:srgbClr val="000000">
                      <a:alpha val="43137"/>
                    </a:srgbClr>
                  </a:outerShdw>
                </a:effectLst>
              </a:rPr>
              <a:t>BİZ NE</a:t>
            </a:r>
            <a:r>
              <a:rPr lang="tr-TR" sz="4000" dirty="0" smtClean="0">
                <a:solidFill>
                  <a:srgbClr val="00B050"/>
                </a:solidFill>
                <a:effectLst>
                  <a:outerShdw blurRad="38100" dist="38100" dir="2700000" algn="tl">
                    <a:srgbClr val="000000">
                      <a:alpha val="43137"/>
                    </a:srgbClr>
                  </a:outerShdw>
                </a:effectLst>
              </a:rPr>
              <a:t> </a:t>
            </a:r>
            <a:r>
              <a:rPr lang="tr-TR" sz="4000" b="1" i="1" dirty="0" smtClean="0">
                <a:solidFill>
                  <a:srgbClr val="00B050"/>
                </a:solidFill>
                <a:effectLst>
                  <a:outerShdw blurRad="38100" dist="38100" dir="2700000" algn="tl">
                    <a:srgbClr val="000000">
                      <a:alpha val="43137"/>
                    </a:srgbClr>
                  </a:outerShdw>
                </a:effectLst>
              </a:rPr>
              <a:t>YAPMALIYIZ</a:t>
            </a:r>
            <a:r>
              <a:rPr lang="tr-TR" sz="4000" dirty="0" smtClean="0">
                <a:solidFill>
                  <a:srgbClr val="00B050"/>
                </a:solidFill>
                <a:effectLst>
                  <a:outerShdw blurRad="38100" dist="38100" dir="2700000" algn="tl">
                    <a:srgbClr val="000000">
                      <a:alpha val="43137"/>
                    </a:srgbClr>
                  </a:outerShdw>
                </a:effectLst>
              </a:rPr>
              <a:t> ?</a:t>
            </a:r>
            <a:endParaRPr lang="tr-TR" sz="4000" dirty="0">
              <a:solidFill>
                <a:srgbClr val="00B050"/>
              </a:solidFill>
              <a:effectLst>
                <a:outerShdw blurRad="38100" dist="38100" dir="2700000" algn="tl">
                  <a:srgbClr val="000000">
                    <a:alpha val="43137"/>
                  </a:srgbClr>
                </a:outerShdw>
              </a:effectLst>
            </a:endParaRPr>
          </a:p>
        </p:txBody>
      </p:sp>
      <p:sp>
        <p:nvSpPr>
          <p:cNvPr id="4" name="3 Metin Yer Tutucusu"/>
          <p:cNvSpPr>
            <a:spLocks noGrp="1"/>
          </p:cNvSpPr>
          <p:nvPr>
            <p:ph type="body" idx="1"/>
          </p:nvPr>
        </p:nvSpPr>
        <p:spPr>
          <a:xfrm>
            <a:off x="457200" y="1535112"/>
            <a:ext cx="4040188" cy="1250945"/>
          </a:xfrm>
        </p:spPr>
        <p:txBody>
          <a:bodyPr>
            <a:normAutofit lnSpcReduction="10000"/>
          </a:bodyPr>
          <a:lstStyle/>
          <a:p>
            <a:endParaRPr lang="tr-TR" dirty="0" smtClean="0">
              <a:solidFill>
                <a:srgbClr val="FF0000"/>
              </a:solidFill>
            </a:endParaRPr>
          </a:p>
          <a:p>
            <a:pPr algn="ctr"/>
            <a:r>
              <a:rPr lang="tr-TR" sz="2600" dirty="0" smtClean="0">
                <a:solidFill>
                  <a:srgbClr val="FF0000"/>
                </a:solidFill>
              </a:rPr>
              <a:t>KAYNAK </a:t>
            </a:r>
            <a:r>
              <a:rPr lang="tr-TR" sz="2600" dirty="0">
                <a:solidFill>
                  <a:srgbClr val="FF0000"/>
                </a:solidFill>
              </a:rPr>
              <a:t>KULLANIMI KORUMA VE TASARRUF İÇİN </a:t>
            </a:r>
            <a:endParaRPr lang="tr-TR" sz="2600" dirty="0" smtClean="0">
              <a:solidFill>
                <a:srgbClr val="FF0000"/>
              </a:solidFill>
            </a:endParaRPr>
          </a:p>
          <a:p>
            <a:endParaRPr lang="tr-TR" dirty="0"/>
          </a:p>
        </p:txBody>
      </p:sp>
      <p:sp>
        <p:nvSpPr>
          <p:cNvPr id="5" name="4 İçerik Yer Tutucusu"/>
          <p:cNvSpPr>
            <a:spLocks noGrp="1"/>
          </p:cNvSpPr>
          <p:nvPr>
            <p:ph sz="half" idx="2"/>
          </p:nvPr>
        </p:nvSpPr>
        <p:spPr>
          <a:xfrm>
            <a:off x="457200" y="2786058"/>
            <a:ext cx="4040188" cy="3340104"/>
          </a:xfrm>
          <a:solidFill>
            <a:schemeClr val="bg1"/>
          </a:solidFill>
        </p:spPr>
        <p:txBody>
          <a:bodyPr/>
          <a:lstStyle/>
          <a:p>
            <a:pPr>
              <a:buClr>
                <a:srgbClr val="00B050"/>
              </a:buClr>
              <a:buFont typeface="Wingdings" pitchFamily="2" charset="2"/>
              <a:buChar char="ü"/>
            </a:pPr>
            <a:r>
              <a:rPr lang="tr-TR" sz="3200" dirty="0" smtClean="0">
                <a:solidFill>
                  <a:srgbClr val="00B050"/>
                </a:solidFill>
              </a:rPr>
              <a:t>Eğitim </a:t>
            </a:r>
          </a:p>
          <a:p>
            <a:pPr>
              <a:buClr>
                <a:srgbClr val="00B050"/>
              </a:buClr>
              <a:buFont typeface="Wingdings" pitchFamily="2" charset="2"/>
              <a:buChar char="ü"/>
            </a:pPr>
            <a:r>
              <a:rPr lang="tr-TR" sz="3200" dirty="0" smtClean="0">
                <a:solidFill>
                  <a:srgbClr val="00B050"/>
                </a:solidFill>
              </a:rPr>
              <a:t>Planlama</a:t>
            </a:r>
          </a:p>
          <a:p>
            <a:pPr>
              <a:buClr>
                <a:srgbClr val="00B050"/>
              </a:buClr>
              <a:buFont typeface="Wingdings" pitchFamily="2" charset="2"/>
              <a:buChar char="ü"/>
            </a:pPr>
            <a:r>
              <a:rPr lang="tr-TR" sz="3200" dirty="0" smtClean="0">
                <a:solidFill>
                  <a:srgbClr val="00B050"/>
                </a:solidFill>
              </a:rPr>
              <a:t>Kaynak Geliştirme</a:t>
            </a:r>
          </a:p>
          <a:p>
            <a:pPr>
              <a:buClr>
                <a:srgbClr val="00B050"/>
              </a:buClr>
              <a:buFont typeface="Wingdings" pitchFamily="2" charset="2"/>
              <a:buChar char="ü"/>
            </a:pPr>
            <a:r>
              <a:rPr lang="tr-TR" sz="3200" dirty="0" smtClean="0">
                <a:solidFill>
                  <a:srgbClr val="00B050"/>
                </a:solidFill>
              </a:rPr>
              <a:t>Doğa Koruma </a:t>
            </a:r>
          </a:p>
          <a:p>
            <a:pPr>
              <a:buNone/>
            </a:pPr>
            <a:endParaRPr lang="tr-TR" dirty="0"/>
          </a:p>
        </p:txBody>
      </p:sp>
      <p:sp>
        <p:nvSpPr>
          <p:cNvPr id="6" name="5 Metin Yer Tutucusu"/>
          <p:cNvSpPr>
            <a:spLocks noGrp="1"/>
          </p:cNvSpPr>
          <p:nvPr>
            <p:ph type="body" sz="quarter" idx="3"/>
          </p:nvPr>
        </p:nvSpPr>
        <p:spPr>
          <a:xfrm>
            <a:off x="4645025" y="1535112"/>
            <a:ext cx="4041775" cy="1250946"/>
          </a:xfrm>
        </p:spPr>
        <p:txBody>
          <a:bodyPr>
            <a:normAutofit fontScale="92500" lnSpcReduction="10000"/>
          </a:bodyPr>
          <a:lstStyle/>
          <a:p>
            <a:endParaRPr lang="tr-TR" dirty="0" smtClean="0">
              <a:solidFill>
                <a:srgbClr val="FF0000"/>
              </a:solidFill>
            </a:endParaRPr>
          </a:p>
          <a:p>
            <a:pPr algn="ctr"/>
            <a:r>
              <a:rPr lang="tr-TR" sz="2600" dirty="0" smtClean="0">
                <a:solidFill>
                  <a:srgbClr val="FF0000"/>
                </a:solidFill>
              </a:rPr>
              <a:t>ATIK </a:t>
            </a:r>
            <a:r>
              <a:rPr lang="tr-TR" sz="2600" dirty="0">
                <a:solidFill>
                  <a:srgbClr val="FF0000"/>
                </a:solidFill>
              </a:rPr>
              <a:t>ÜRETİMİ VE ATIK </a:t>
            </a:r>
          </a:p>
          <a:p>
            <a:pPr algn="ctr"/>
            <a:r>
              <a:rPr lang="tr-TR" sz="2600" dirty="0">
                <a:solidFill>
                  <a:srgbClr val="FF0000"/>
                </a:solidFill>
              </a:rPr>
              <a:t>      YÖNETİMİ  </a:t>
            </a:r>
            <a:r>
              <a:rPr lang="tr-TR" sz="2600" dirty="0" smtClean="0">
                <a:solidFill>
                  <a:srgbClr val="FF0000"/>
                </a:solidFill>
              </a:rPr>
              <a:t>İÇİN</a:t>
            </a:r>
            <a:endParaRPr lang="tr-TR" sz="2600" dirty="0">
              <a:solidFill>
                <a:srgbClr val="FF0000"/>
              </a:solidFill>
            </a:endParaRPr>
          </a:p>
          <a:p>
            <a:endParaRPr lang="tr-TR" dirty="0"/>
          </a:p>
        </p:txBody>
      </p:sp>
      <p:sp>
        <p:nvSpPr>
          <p:cNvPr id="7" name="6 İçerik Yer Tutucusu"/>
          <p:cNvSpPr>
            <a:spLocks noGrp="1"/>
          </p:cNvSpPr>
          <p:nvPr>
            <p:ph sz="quarter" idx="4"/>
          </p:nvPr>
        </p:nvSpPr>
        <p:spPr>
          <a:xfrm>
            <a:off x="4645025" y="2786058"/>
            <a:ext cx="4041775" cy="3340104"/>
          </a:xfrm>
        </p:spPr>
        <p:txBody>
          <a:bodyPr>
            <a:normAutofit/>
          </a:bodyPr>
          <a:lstStyle/>
          <a:p>
            <a:pPr>
              <a:buClr>
                <a:srgbClr val="00B050"/>
              </a:buClr>
              <a:buFont typeface="Wingdings" pitchFamily="2" charset="2"/>
              <a:buChar char="ü"/>
            </a:pPr>
            <a:r>
              <a:rPr lang="tr-TR" sz="3200" dirty="0" smtClean="0">
                <a:solidFill>
                  <a:srgbClr val="00B050"/>
                </a:solidFill>
              </a:rPr>
              <a:t>Temiz Teknoloji </a:t>
            </a:r>
          </a:p>
          <a:p>
            <a:pPr>
              <a:buClr>
                <a:srgbClr val="00B050"/>
              </a:buClr>
              <a:buFont typeface="Wingdings" pitchFamily="2" charset="2"/>
              <a:buChar char="ü"/>
            </a:pPr>
            <a:r>
              <a:rPr lang="tr-TR" sz="3200" dirty="0" smtClean="0">
                <a:solidFill>
                  <a:srgbClr val="00B050"/>
                </a:solidFill>
              </a:rPr>
              <a:t>Geri Kazanım</a:t>
            </a:r>
          </a:p>
          <a:p>
            <a:pPr>
              <a:buClr>
                <a:srgbClr val="00B050"/>
              </a:buClr>
              <a:buFont typeface="Wingdings" pitchFamily="2" charset="2"/>
              <a:buChar char="ü"/>
            </a:pPr>
            <a:r>
              <a:rPr lang="tr-TR" sz="3200" dirty="0" smtClean="0">
                <a:solidFill>
                  <a:srgbClr val="00B050"/>
                </a:solidFill>
              </a:rPr>
              <a:t>Tekrar Kullanım</a:t>
            </a:r>
          </a:p>
          <a:p>
            <a:pPr>
              <a:buClr>
                <a:srgbClr val="00B050"/>
              </a:buClr>
              <a:buFont typeface="Wingdings" pitchFamily="2" charset="2"/>
              <a:buChar char="ü"/>
            </a:pPr>
            <a:r>
              <a:rPr lang="tr-TR" sz="3200" dirty="0" smtClean="0">
                <a:solidFill>
                  <a:srgbClr val="00B050"/>
                </a:solidFill>
              </a:rPr>
              <a:t>Düzenli Bertaraf </a:t>
            </a:r>
          </a:p>
          <a:p>
            <a:pPr>
              <a:buNone/>
            </a:pPr>
            <a:endParaRPr lang="tr-TR"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1" u="none" strike="noStrike" kern="1200" cap="none" spc="0" normalizeH="0" baseline="0" noProof="0" dirty="0" smtClean="0">
                <a:ln>
                  <a:noFill/>
                </a:ln>
                <a:solidFill>
                  <a:srgbClr val="00B050"/>
                </a:solidFill>
                <a:effectLst/>
                <a:uLnTx/>
                <a:uFillTx/>
                <a:latin typeface="+mj-lt"/>
                <a:ea typeface="+mj-ea"/>
                <a:cs typeface="+mj-cs"/>
              </a:rPr>
              <a:t>Nasıl katkı yapabilirsiniz</a:t>
            </a:r>
            <a:r>
              <a:rPr kumimoji="0" lang="en-GB" sz="4400" b="1" i="1" u="none" strike="noStrike" kern="1200" cap="none" spc="0" normalizeH="0" baseline="0" noProof="0" dirty="0" smtClean="0">
                <a:ln>
                  <a:noFill/>
                </a:ln>
                <a:solidFill>
                  <a:srgbClr val="00B050"/>
                </a:solidFill>
                <a:effectLst/>
                <a:uLnTx/>
                <a:uFillTx/>
                <a:latin typeface="+mj-lt"/>
                <a:ea typeface="+mj-ea"/>
                <a:cs typeface="+mj-cs"/>
              </a:rPr>
              <a:t>?</a:t>
            </a:r>
          </a:p>
        </p:txBody>
      </p:sp>
      <p:sp>
        <p:nvSpPr>
          <p:cNvPr id="3" name="Rectangle 4"/>
          <p:cNvSpPr txBox="1">
            <a:spLocks noChangeArrowheads="1"/>
          </p:cNvSpPr>
          <p:nvPr/>
        </p:nvSpPr>
        <p:spPr bwMode="auto">
          <a:xfrm>
            <a:off x="1187450" y="1628775"/>
            <a:ext cx="6480175" cy="3816350"/>
          </a:xfrm>
          <a:prstGeom prst="rect">
            <a:avLst/>
          </a:prstGeom>
          <a:noFill/>
          <a:ln w="12700">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Yeşil ürün ve hizmetler satın alın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Atık kağıt tesisleri kullanın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Toner kartuşlarını geri dönüştürün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Çift taraflı fotokopiyi teşvik edin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Atık ve bina hatalarını rapor edin</a:t>
            </a:r>
            <a:endParaRPr kumimoji="0" lang="en-GB" sz="24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Diskte dosya yerine bilgi depolayın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Karalama kağıdı ve E-mail kullanın.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rgbClr val="7030A0"/>
              </a:buClr>
              <a:buSzTx/>
              <a:buFont typeface="Wingdings" pitchFamily="2" charset="2"/>
              <a:buChar char="q"/>
              <a:tabLst/>
              <a:defRPr/>
            </a:pPr>
            <a:r>
              <a:rPr kumimoji="0" lang="tr-TR" sz="2400" b="0" i="0" u="none" strike="noStrike" kern="1200" cap="none" spc="0" normalizeH="0" baseline="0" noProof="0" dirty="0" smtClean="0">
                <a:ln>
                  <a:noFill/>
                </a:ln>
                <a:solidFill>
                  <a:srgbClr val="00B050"/>
                </a:solidFill>
                <a:effectLst/>
                <a:uLnTx/>
                <a:uFillTx/>
                <a:latin typeface="+mn-lt"/>
                <a:ea typeface="+mn-ea"/>
                <a:cs typeface="+mn-cs"/>
              </a:rPr>
              <a:t>Geri dönüşüm yoluyla toprağa giden atıkları azaltın</a:t>
            </a:r>
            <a:r>
              <a:rPr kumimoji="0" lang="en-GB" sz="2400" b="0" i="0" u="none" strike="noStrike" kern="1200" cap="none" spc="0" normalizeH="0" baseline="0" noProof="0" dirty="0" smtClean="0">
                <a:ln>
                  <a:noFill/>
                </a:ln>
                <a:solidFill>
                  <a:srgbClr val="00B050"/>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volkan\Desktop\Çevre foto\orman-yanginlari-ve-etkileri.jpg"/>
          <p:cNvPicPr>
            <a:picLocks noChangeAspect="1" noChangeArrowheads="1"/>
          </p:cNvPicPr>
          <p:nvPr/>
        </p:nvPicPr>
        <p:blipFill>
          <a:blip r:embed="rId2" cstate="print"/>
          <a:srcRect/>
          <a:stretch>
            <a:fillRect/>
          </a:stretch>
        </p:blipFill>
        <p:spPr bwMode="auto">
          <a:xfrm>
            <a:off x="0" y="0"/>
            <a:ext cx="9144000" cy="4574737"/>
          </a:xfrm>
          <a:prstGeom prst="rect">
            <a:avLst/>
          </a:prstGeom>
          <a:noFill/>
        </p:spPr>
      </p:pic>
      <p:pic>
        <p:nvPicPr>
          <p:cNvPr id="70659" name="Picture 3" descr="C:\Users\volkan\Desktop\Çevre foto\cilali.gif"/>
          <p:cNvPicPr>
            <a:picLocks noChangeAspect="1" noChangeArrowheads="1"/>
          </p:cNvPicPr>
          <p:nvPr/>
        </p:nvPicPr>
        <p:blipFill>
          <a:blip r:embed="rId3" cstate="print"/>
          <a:srcRect/>
          <a:stretch>
            <a:fillRect/>
          </a:stretch>
        </p:blipFill>
        <p:spPr bwMode="auto">
          <a:xfrm>
            <a:off x="0" y="4581128"/>
            <a:ext cx="9144000" cy="227687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85794"/>
            <a:ext cx="7772400" cy="5072097"/>
          </a:xfrm>
        </p:spPr>
        <p:txBody>
          <a:bodyPr>
            <a:normAutofit/>
          </a:bodyPr>
          <a:lstStyle/>
          <a:p>
            <a:r>
              <a:rPr lang="tr-TR" b="1" dirty="0" smtClean="0">
                <a:solidFill>
                  <a:schemeClr val="bg1"/>
                </a:solidFill>
                <a:latin typeface="Comic Sans MS" pitchFamily="66" charset="0"/>
              </a:rPr>
              <a:t>  </a:t>
            </a:r>
            <a:br>
              <a:rPr lang="tr-TR" b="1" dirty="0" smtClean="0">
                <a:solidFill>
                  <a:schemeClr val="bg1"/>
                </a:solidFill>
                <a:latin typeface="Comic Sans MS" pitchFamily="66" charset="0"/>
              </a:rPr>
            </a:br>
            <a:r>
              <a:rPr lang="tr-TR" b="1" dirty="0" smtClean="0">
                <a:solidFill>
                  <a:schemeClr val="bg1"/>
                </a:solidFill>
                <a:latin typeface="Comic Sans MS" pitchFamily="66" charset="0"/>
              </a:rPr>
              <a:t/>
            </a:r>
            <a:br>
              <a:rPr lang="tr-TR" b="1" dirty="0" smtClean="0">
                <a:solidFill>
                  <a:schemeClr val="bg1"/>
                </a:solidFill>
                <a:latin typeface="Comic Sans MS" pitchFamily="66" charset="0"/>
              </a:rPr>
            </a:br>
            <a:endParaRPr lang="tr-TR" dirty="0"/>
          </a:p>
        </p:txBody>
      </p:sp>
      <p:sp>
        <p:nvSpPr>
          <p:cNvPr id="3" name="2 Alt Başlık"/>
          <p:cNvSpPr>
            <a:spLocks noGrp="1"/>
          </p:cNvSpPr>
          <p:nvPr>
            <p:ph type="subTitle" idx="1"/>
          </p:nvPr>
        </p:nvSpPr>
        <p:spPr>
          <a:xfrm>
            <a:off x="179512" y="3573016"/>
            <a:ext cx="8424936" cy="2996952"/>
          </a:xfrm>
        </p:spPr>
        <p:txBody>
          <a:bodyPr>
            <a:normAutofit fontScale="92500" lnSpcReduction="20000"/>
          </a:bodyPr>
          <a:lstStyle/>
          <a:p>
            <a:endParaRPr lang="tr-TR" sz="4600" b="1" dirty="0" smtClean="0">
              <a:solidFill>
                <a:srgbClr val="00B050"/>
              </a:solidFill>
              <a:latin typeface="Comic Sans MS" pitchFamily="66" charset="0"/>
            </a:endParaRPr>
          </a:p>
          <a:p>
            <a:r>
              <a:rPr lang="tr-TR" b="1" dirty="0" smtClean="0">
                <a:solidFill>
                  <a:srgbClr val="00B050"/>
                </a:solidFill>
                <a:effectLst>
                  <a:outerShdw blurRad="38100" dist="38100" dir="2700000" algn="tl">
                    <a:srgbClr val="000000">
                      <a:alpha val="43137"/>
                    </a:srgbClr>
                  </a:outerShdw>
                </a:effectLst>
                <a:latin typeface="Comic Sans MS" pitchFamily="66" charset="0"/>
              </a:rPr>
              <a:t>ÇEVREYE DUYARLI BİR </a:t>
            </a:r>
          </a:p>
          <a:p>
            <a:r>
              <a:rPr lang="tr-TR" b="1" dirty="0" smtClean="0">
                <a:solidFill>
                  <a:srgbClr val="00B050"/>
                </a:solidFill>
                <a:effectLst>
                  <a:outerShdw blurRad="38100" dist="38100" dir="2700000" algn="tl">
                    <a:srgbClr val="000000">
                      <a:alpha val="43137"/>
                    </a:srgbClr>
                  </a:outerShdw>
                </a:effectLst>
                <a:latin typeface="Comic Sans MS" pitchFamily="66" charset="0"/>
              </a:rPr>
              <a:t>ÇALIŞMA ORTAMINI </a:t>
            </a:r>
          </a:p>
          <a:p>
            <a:r>
              <a:rPr lang="tr-TR" b="1" dirty="0" smtClean="0">
                <a:solidFill>
                  <a:srgbClr val="00B050"/>
                </a:solidFill>
                <a:effectLst>
                  <a:outerShdw blurRad="38100" dist="38100" dir="2700000" algn="tl">
                    <a:srgbClr val="000000">
                      <a:alpha val="43137"/>
                    </a:srgbClr>
                  </a:outerShdw>
                </a:effectLst>
                <a:latin typeface="Comic Sans MS" pitchFamily="66" charset="0"/>
              </a:rPr>
              <a:t>PAYLAŞMAK AMACIYLA  </a:t>
            </a:r>
          </a:p>
          <a:p>
            <a:endParaRPr lang="tr-TR" b="1" dirty="0" smtClean="0">
              <a:solidFill>
                <a:srgbClr val="00B050"/>
              </a:solidFill>
              <a:effectLst>
                <a:outerShdw blurRad="38100" dist="38100" dir="2700000" algn="tl">
                  <a:srgbClr val="000000">
                    <a:alpha val="43137"/>
                  </a:srgbClr>
                </a:outerShdw>
              </a:effectLst>
              <a:latin typeface="Comic Sans MS" pitchFamily="66" charset="0"/>
            </a:endParaRPr>
          </a:p>
          <a:p>
            <a:r>
              <a:rPr lang="tr-TR" b="1" dirty="0" smtClean="0">
                <a:solidFill>
                  <a:srgbClr val="00B050"/>
                </a:solidFill>
                <a:effectLst>
                  <a:outerShdw blurRad="38100" dist="38100" dir="2700000" algn="tl">
                    <a:srgbClr val="000000">
                      <a:alpha val="43137"/>
                    </a:srgbClr>
                  </a:outerShdw>
                </a:effectLst>
                <a:latin typeface="Comic Sans MS" pitchFamily="66" charset="0"/>
              </a:rPr>
              <a:t>TEŞEKKÜRLER...</a:t>
            </a:r>
            <a:endParaRPr lang="en-US" b="1" dirty="0" smtClean="0">
              <a:solidFill>
                <a:srgbClr val="00B050"/>
              </a:solidFill>
              <a:effectLst>
                <a:outerShdw blurRad="38100" dist="38100" dir="2700000" algn="tl">
                  <a:srgbClr val="000000">
                    <a:alpha val="43137"/>
                  </a:srgbClr>
                </a:outerShdw>
              </a:effectLst>
              <a:latin typeface="Comic Sans MS" pitchFamily="66" charset="0"/>
            </a:endParaRPr>
          </a:p>
          <a:p>
            <a:endParaRPr lang="tr-TR" dirty="0">
              <a:solidFill>
                <a:srgbClr val="00B050"/>
              </a:solidFill>
            </a:endParaRPr>
          </a:p>
        </p:txBody>
      </p:sp>
      <p:pic>
        <p:nvPicPr>
          <p:cNvPr id="83970" name="Picture 2" descr="G:\Çevre\fotolar\Çevre foto\environment (1).jpg"/>
          <p:cNvPicPr>
            <a:picLocks noChangeAspect="1" noChangeArrowheads="1"/>
          </p:cNvPicPr>
          <p:nvPr/>
        </p:nvPicPr>
        <p:blipFill>
          <a:blip r:embed="rId2" cstate="print"/>
          <a:srcRect/>
          <a:stretch>
            <a:fillRect/>
          </a:stretch>
        </p:blipFill>
        <p:spPr bwMode="auto">
          <a:xfrm>
            <a:off x="2339752" y="260648"/>
            <a:ext cx="4464496" cy="37080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23528" y="332656"/>
            <a:ext cx="4188391" cy="584775"/>
          </a:xfrm>
          <a:prstGeom prst="rect">
            <a:avLst/>
          </a:prstGeom>
          <a:noFill/>
        </p:spPr>
        <p:txBody>
          <a:bodyPr wrap="none" rtlCol="0">
            <a:spAutoFit/>
          </a:bodyPr>
          <a:lstStyle/>
          <a:p>
            <a:r>
              <a:rPr lang="tr-TR" sz="3200" b="1" i="1" dirty="0" smtClean="0">
                <a:solidFill>
                  <a:srgbClr val="00B050"/>
                </a:solidFill>
                <a:effectLst>
                  <a:outerShdw blurRad="38100" dist="38100" dir="2700000" algn="tl">
                    <a:srgbClr val="000000">
                      <a:alpha val="43137"/>
                    </a:srgbClr>
                  </a:outerShdw>
                </a:effectLst>
              </a:rPr>
              <a:t>Sürdürülebilir Kalkınma</a:t>
            </a:r>
            <a:endParaRPr lang="tr-TR" sz="3200" b="1" i="1" dirty="0">
              <a:solidFill>
                <a:srgbClr val="00B050"/>
              </a:solidFill>
              <a:effectLst>
                <a:outerShdw blurRad="38100" dist="38100" dir="2700000" algn="tl">
                  <a:srgbClr val="000000">
                    <a:alpha val="43137"/>
                  </a:srgbClr>
                </a:outerShdw>
              </a:effectLst>
            </a:endParaRPr>
          </a:p>
        </p:txBody>
      </p:sp>
      <p:sp>
        <p:nvSpPr>
          <p:cNvPr id="4" name="3 Metin kutusu"/>
          <p:cNvSpPr txBox="1"/>
          <p:nvPr/>
        </p:nvSpPr>
        <p:spPr>
          <a:xfrm>
            <a:off x="323528" y="1412776"/>
            <a:ext cx="3816424" cy="4524315"/>
          </a:xfrm>
          <a:prstGeom prst="rect">
            <a:avLst/>
          </a:prstGeom>
          <a:noFill/>
        </p:spPr>
        <p:txBody>
          <a:bodyPr wrap="square" rtlCol="0">
            <a:spAutoFit/>
          </a:bodyPr>
          <a:lstStyle/>
          <a:p>
            <a:pPr algn="ctr"/>
            <a:r>
              <a:rPr lang="tr-TR" sz="2400" dirty="0" smtClean="0">
                <a:solidFill>
                  <a:srgbClr val="00B050"/>
                </a:solidFill>
              </a:rPr>
              <a:t>Doğal kaynakları tüketmeyen, gelecek kuşakların da gereksinmelerini karşılayabilme olanaklarını ellerinden almayan, ekonomi ve ekosistem arasındaki dengeyi koruyan (ekolojik ekonomi),  ekolojik açıdan sürdürülebilir nitelikte olan ekonomik kalkınma olarak tanımlanabilir.</a:t>
            </a:r>
            <a:endParaRPr lang="tr-TR" sz="2400" dirty="0">
              <a:solidFill>
                <a:srgbClr val="00B050"/>
              </a:solidFill>
            </a:endParaRPr>
          </a:p>
        </p:txBody>
      </p:sp>
      <p:pic>
        <p:nvPicPr>
          <p:cNvPr id="5" name="Picture 6" descr="C:\Users\volkan\Desktop\4_cevre_duyarliligi_gunu_etkinikleri_basliyor.jpg"/>
          <p:cNvPicPr>
            <a:picLocks noChangeAspect="1" noChangeArrowheads="1"/>
          </p:cNvPicPr>
          <p:nvPr/>
        </p:nvPicPr>
        <p:blipFill>
          <a:blip r:embed="rId2" cstate="print"/>
          <a:srcRect/>
          <a:stretch>
            <a:fillRect/>
          </a:stretch>
        </p:blipFill>
        <p:spPr bwMode="auto">
          <a:xfrm>
            <a:off x="4860032" y="1134421"/>
            <a:ext cx="3876303" cy="2366585"/>
          </a:xfrm>
          <a:prstGeom prst="rect">
            <a:avLst/>
          </a:prstGeom>
          <a:noFill/>
        </p:spPr>
      </p:pic>
      <p:pic>
        <p:nvPicPr>
          <p:cNvPr id="6" name="Picture 5" descr="22-04"/>
          <p:cNvPicPr>
            <a:picLocks noChangeAspect="1" noChangeArrowheads="1"/>
          </p:cNvPicPr>
          <p:nvPr/>
        </p:nvPicPr>
        <p:blipFill>
          <a:blip r:embed="rId3" cstate="print"/>
          <a:srcRect/>
          <a:stretch>
            <a:fillRect/>
          </a:stretch>
        </p:blipFill>
        <p:spPr bwMode="auto">
          <a:xfrm>
            <a:off x="4788024" y="3525198"/>
            <a:ext cx="4032448" cy="3332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3600" b="1" i="1" dirty="0" smtClean="0">
                <a:solidFill>
                  <a:srgbClr val="FF0000"/>
                </a:solidFill>
                <a:effectLst>
                  <a:outerShdw blurRad="38100" dist="38100" dir="2700000" algn="tl">
                    <a:srgbClr val="000000">
                      <a:alpha val="43137"/>
                    </a:srgbClr>
                  </a:outerShdw>
                </a:effectLst>
              </a:rPr>
              <a:t>TEMEL</a:t>
            </a:r>
            <a:r>
              <a:rPr lang="tr-TR" sz="3600" i="1" dirty="0" smtClean="0">
                <a:solidFill>
                  <a:srgbClr val="FF0000"/>
                </a:solidFill>
                <a:effectLst>
                  <a:outerShdw blurRad="38100" dist="38100" dir="2700000" algn="tl">
                    <a:srgbClr val="000000">
                      <a:alpha val="43137"/>
                    </a:srgbClr>
                  </a:outerShdw>
                </a:effectLst>
              </a:rPr>
              <a:t> </a:t>
            </a:r>
            <a:r>
              <a:rPr lang="tr-TR" sz="3600" b="1" i="1" dirty="0" smtClean="0">
                <a:solidFill>
                  <a:srgbClr val="FF0000"/>
                </a:solidFill>
                <a:effectLst>
                  <a:outerShdw blurRad="38100" dist="38100" dir="2700000" algn="tl">
                    <a:srgbClr val="000000">
                      <a:alpha val="43137"/>
                    </a:srgbClr>
                  </a:outerShdw>
                </a:effectLst>
              </a:rPr>
              <a:t>ÇEVRE</a:t>
            </a:r>
            <a:r>
              <a:rPr lang="tr-TR" sz="3600" i="1" dirty="0" smtClean="0">
                <a:solidFill>
                  <a:srgbClr val="FF0000"/>
                </a:solidFill>
                <a:effectLst>
                  <a:outerShdw blurRad="38100" dist="38100" dir="2700000" algn="tl">
                    <a:srgbClr val="000000">
                      <a:alpha val="43137"/>
                    </a:srgbClr>
                  </a:outerShdw>
                </a:effectLst>
              </a:rPr>
              <a:t> </a:t>
            </a:r>
            <a:r>
              <a:rPr lang="tr-TR" sz="3600" b="1" i="1" dirty="0" smtClean="0">
                <a:solidFill>
                  <a:srgbClr val="FF0000"/>
                </a:solidFill>
                <a:effectLst>
                  <a:outerShdw blurRad="38100" dist="38100" dir="2700000" algn="tl">
                    <a:srgbClr val="000000">
                      <a:alpha val="43137"/>
                    </a:srgbClr>
                  </a:outerShdw>
                </a:effectLst>
              </a:rPr>
              <a:t>SORUNLARI</a:t>
            </a:r>
            <a:endParaRPr lang="tr-TR" sz="3600"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539552" y="1052736"/>
            <a:ext cx="3536300" cy="3312368"/>
          </a:xfrm>
        </p:spPr>
        <p:txBody>
          <a:bodyPr/>
          <a:lstStyle/>
          <a:p>
            <a:pPr algn="ctr"/>
            <a:r>
              <a:rPr lang="tr-TR" sz="2800" dirty="0" smtClean="0"/>
              <a:t>Alıcı ortamın (hava, su ve toprak kalitesi) bozulması</a:t>
            </a:r>
          </a:p>
          <a:p>
            <a:pPr algn="ctr"/>
            <a:r>
              <a:rPr lang="tr-TR" sz="2800" dirty="0" smtClean="0"/>
              <a:t>Doğal Kaynakların israfı</a:t>
            </a:r>
          </a:p>
          <a:p>
            <a:pPr>
              <a:buNone/>
            </a:pPr>
            <a:endParaRPr lang="tr-TR" dirty="0">
              <a:solidFill>
                <a:srgbClr val="00B050"/>
              </a:solidFill>
            </a:endParaRPr>
          </a:p>
        </p:txBody>
      </p:sp>
      <p:sp>
        <p:nvSpPr>
          <p:cNvPr id="4" name="3 Metin kutusu"/>
          <p:cNvSpPr txBox="1"/>
          <p:nvPr/>
        </p:nvSpPr>
        <p:spPr>
          <a:xfrm>
            <a:off x="3779912" y="4365104"/>
            <a:ext cx="5364088" cy="1643527"/>
          </a:xfrm>
          <a:prstGeom prst="rect">
            <a:avLst/>
          </a:prstGeom>
          <a:noFill/>
        </p:spPr>
        <p:txBody>
          <a:bodyPr wrap="square" rtlCol="0">
            <a:spAutoFit/>
          </a:bodyPr>
          <a:lstStyle/>
          <a:p>
            <a:pPr algn="ctr">
              <a:lnSpc>
                <a:spcPct val="90000"/>
              </a:lnSpc>
            </a:pPr>
            <a:r>
              <a:rPr lang="tr-TR" sz="2800" b="1" dirty="0" smtClean="0">
                <a:solidFill>
                  <a:srgbClr val="FF0000"/>
                </a:solidFill>
              </a:rPr>
              <a:t>İNSANLAR YAŞADIKÇA;</a:t>
            </a:r>
          </a:p>
          <a:p>
            <a:pPr algn="ctr">
              <a:lnSpc>
                <a:spcPct val="90000"/>
              </a:lnSpc>
              <a:buFont typeface="Arial" pitchFamily="34" charset="0"/>
              <a:buChar char="•"/>
            </a:pPr>
            <a:r>
              <a:rPr lang="tr-TR" sz="2800" b="1" dirty="0" smtClean="0">
                <a:solidFill>
                  <a:srgbClr val="FF0000"/>
                </a:solidFill>
              </a:rPr>
              <a:t>Doğal Kaynaklar KULLANILACAKTIR</a:t>
            </a:r>
          </a:p>
          <a:p>
            <a:pPr algn="ctr">
              <a:lnSpc>
                <a:spcPct val="90000"/>
              </a:lnSpc>
              <a:buFont typeface="Arial" pitchFamily="34" charset="0"/>
              <a:buChar char="•"/>
            </a:pPr>
            <a:r>
              <a:rPr lang="tr-TR" sz="2800" b="1" dirty="0" smtClean="0">
                <a:solidFill>
                  <a:srgbClr val="FF0000"/>
                </a:solidFill>
              </a:rPr>
              <a:t>Atıklar OLUŞACAKTIR</a:t>
            </a:r>
          </a:p>
        </p:txBody>
      </p:sp>
      <p:pic>
        <p:nvPicPr>
          <p:cNvPr id="1026" name="Picture 2" descr="http://www.mucizeler.com/bolumler/images/40_1.jpg"/>
          <p:cNvPicPr>
            <a:picLocks noChangeAspect="1" noChangeArrowheads="1"/>
          </p:cNvPicPr>
          <p:nvPr/>
        </p:nvPicPr>
        <p:blipFill>
          <a:blip r:embed="rId2" cstate="print"/>
          <a:srcRect/>
          <a:stretch>
            <a:fillRect/>
          </a:stretch>
        </p:blipFill>
        <p:spPr bwMode="auto">
          <a:xfrm>
            <a:off x="5857884" y="1214423"/>
            <a:ext cx="2714644" cy="3214710"/>
          </a:xfrm>
          <a:prstGeom prst="rect">
            <a:avLst/>
          </a:prstGeom>
          <a:noFill/>
        </p:spPr>
      </p:pic>
      <p:pic>
        <p:nvPicPr>
          <p:cNvPr id="8" name="Picture 2" descr="http://www.kenthaber.com/Resimler/2006/09/30/00090810.jpg"/>
          <p:cNvPicPr>
            <a:picLocks noChangeAspect="1" noChangeArrowheads="1"/>
          </p:cNvPicPr>
          <p:nvPr/>
        </p:nvPicPr>
        <p:blipFill>
          <a:blip r:embed="rId3" cstate="print"/>
          <a:srcRect/>
          <a:stretch>
            <a:fillRect/>
          </a:stretch>
        </p:blipFill>
        <p:spPr bwMode="auto">
          <a:xfrm>
            <a:off x="323528" y="3429000"/>
            <a:ext cx="3096344" cy="32821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ationalgeographic.com.tr/ngm/0702/images/mercek/mercek.3.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lstStyle/>
          <a:p>
            <a:r>
              <a:rPr lang="tr-TR" b="1" i="1" dirty="0" smtClean="0">
                <a:solidFill>
                  <a:srgbClr val="FF0000"/>
                </a:solidFill>
                <a:effectLst>
                  <a:outerShdw blurRad="38100" dist="38100" dir="2700000" algn="tl">
                    <a:srgbClr val="000000">
                      <a:alpha val="43137"/>
                    </a:srgbClr>
                  </a:outerShdw>
                </a:effectLst>
                <a:latin typeface="+mn-lt"/>
              </a:rPr>
              <a:t>TEHLİKELER</a:t>
            </a:r>
            <a:endParaRPr lang="tr-TR" b="1" i="1" dirty="0">
              <a:solidFill>
                <a:srgbClr val="FF0000"/>
              </a:solidFill>
              <a:effectLst>
                <a:outerShdw blurRad="38100" dist="38100" dir="2700000" algn="tl">
                  <a:srgbClr val="000000">
                    <a:alpha val="43137"/>
                  </a:srgbClr>
                </a:outerShdw>
              </a:effectLst>
              <a:latin typeface="+mn-lt"/>
            </a:endParaRPr>
          </a:p>
        </p:txBody>
      </p:sp>
      <p:sp>
        <p:nvSpPr>
          <p:cNvPr id="4" name="3 Metin kutusu"/>
          <p:cNvSpPr txBox="1"/>
          <p:nvPr/>
        </p:nvSpPr>
        <p:spPr>
          <a:xfrm>
            <a:off x="251520" y="1700808"/>
            <a:ext cx="3672408" cy="4154984"/>
          </a:xfrm>
          <a:prstGeom prst="rect">
            <a:avLst/>
          </a:prstGeom>
          <a:noFill/>
        </p:spPr>
        <p:txBody>
          <a:bodyPr wrap="square" numCol="1" rtlCol="0">
            <a:spAutoFit/>
          </a:bodyPr>
          <a:lstStyle/>
          <a:p>
            <a:pPr algn="ctr"/>
            <a:r>
              <a:rPr lang="tr-TR" sz="2400" dirty="0" smtClean="0">
                <a:effectLst>
                  <a:outerShdw blurRad="38100" dist="38100" dir="2700000" algn="tl">
                    <a:srgbClr val="000000">
                      <a:alpha val="43137"/>
                    </a:srgbClr>
                  </a:outerShdw>
                </a:effectLst>
              </a:rPr>
              <a:t>Çevre açısından karşılaşılan başlıca tehlikeler:</a:t>
            </a:r>
          </a:p>
          <a:p>
            <a:pPr algn="ctr"/>
            <a:endParaRPr lang="tr-TR" sz="2400" dirty="0" smtClean="0"/>
          </a:p>
          <a:p>
            <a:pPr algn="ctr">
              <a:buFont typeface="Arial" pitchFamily="34" charset="0"/>
              <a:buChar char="•"/>
            </a:pPr>
            <a:r>
              <a:rPr lang="tr-TR" sz="2400" dirty="0" smtClean="0"/>
              <a:t> Su Kirliliği</a:t>
            </a:r>
          </a:p>
          <a:p>
            <a:pPr algn="ctr">
              <a:buFont typeface="Arial" pitchFamily="34" charset="0"/>
              <a:buChar char="•"/>
            </a:pPr>
            <a:r>
              <a:rPr lang="tr-TR" sz="2400" dirty="0" smtClean="0"/>
              <a:t> Hava Kirliliği</a:t>
            </a:r>
          </a:p>
          <a:p>
            <a:pPr algn="ctr">
              <a:buFont typeface="Arial" pitchFamily="34" charset="0"/>
              <a:buChar char="•"/>
            </a:pPr>
            <a:r>
              <a:rPr lang="tr-TR" sz="2400" dirty="0" smtClean="0"/>
              <a:t> Toprak Kirliliği</a:t>
            </a:r>
          </a:p>
          <a:p>
            <a:pPr algn="ctr">
              <a:buFont typeface="Arial" pitchFamily="34" charset="0"/>
              <a:buChar char="•"/>
            </a:pPr>
            <a:r>
              <a:rPr lang="tr-TR" sz="2400" dirty="0" smtClean="0"/>
              <a:t> Toprak Erozyonu</a:t>
            </a:r>
          </a:p>
          <a:p>
            <a:pPr algn="ctr">
              <a:buFont typeface="Arial" pitchFamily="34" charset="0"/>
              <a:buChar char="•"/>
            </a:pPr>
            <a:r>
              <a:rPr lang="tr-TR" sz="2400" dirty="0" smtClean="0"/>
              <a:t> Doğal Kaynak Tüketimi (Su, Toprak, Hammadde... vb)</a:t>
            </a:r>
          </a:p>
          <a:p>
            <a:pPr algn="ctr">
              <a:buFont typeface="Arial" pitchFamily="34" charset="0"/>
              <a:buChar char="•"/>
            </a:pPr>
            <a:r>
              <a:rPr lang="tr-TR" sz="2400" dirty="0" smtClean="0"/>
              <a:t>Gürültü</a:t>
            </a:r>
          </a:p>
          <a:p>
            <a:pPr algn="ctr">
              <a:buFont typeface="Arial" pitchFamily="34" charset="0"/>
              <a:buChar char="•"/>
            </a:pPr>
            <a:r>
              <a:rPr lang="tr-TR" sz="2400" dirty="0" smtClean="0"/>
              <a:t>Canlı Türlerin Yok Olması</a:t>
            </a:r>
          </a:p>
        </p:txBody>
      </p:sp>
      <p:pic>
        <p:nvPicPr>
          <p:cNvPr id="67586" name="Picture 2" descr="C:\Users\volkan\Desktop\images.jpg"/>
          <p:cNvPicPr>
            <a:picLocks noChangeAspect="1" noChangeArrowheads="1"/>
          </p:cNvPicPr>
          <p:nvPr/>
        </p:nvPicPr>
        <p:blipFill>
          <a:blip r:embed="rId3" cstate="print"/>
          <a:srcRect/>
          <a:stretch>
            <a:fillRect/>
          </a:stretch>
        </p:blipFill>
        <p:spPr bwMode="auto">
          <a:xfrm>
            <a:off x="5148064" y="1196752"/>
            <a:ext cx="3811364" cy="2592288"/>
          </a:xfrm>
          <a:prstGeom prst="rect">
            <a:avLst/>
          </a:prstGeom>
          <a:noFill/>
        </p:spPr>
      </p:pic>
      <p:pic>
        <p:nvPicPr>
          <p:cNvPr id="67588" name="Picture 4" descr="C:\Users\volkan\Desktop\Cevre-Kirliligi.jpg"/>
          <p:cNvPicPr>
            <a:picLocks noChangeAspect="1" noChangeArrowheads="1"/>
          </p:cNvPicPr>
          <p:nvPr/>
        </p:nvPicPr>
        <p:blipFill>
          <a:blip r:embed="rId4" cstate="print"/>
          <a:srcRect/>
          <a:stretch>
            <a:fillRect/>
          </a:stretch>
        </p:blipFill>
        <p:spPr bwMode="auto">
          <a:xfrm>
            <a:off x="4211960" y="3933056"/>
            <a:ext cx="3854154" cy="27089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cartoonstock.com/newscartoons/cartoonists/ksm/lowres/ksmn1507l.jpg"/>
          <p:cNvPicPr>
            <a:picLocks noChangeAspect="1" noChangeArrowheads="1"/>
          </p:cNvPicPr>
          <p:nvPr/>
        </p:nvPicPr>
        <p:blipFill>
          <a:blip r:embed="rId2" cstate="print"/>
          <a:srcRect/>
          <a:stretch>
            <a:fillRect/>
          </a:stretch>
        </p:blipFill>
        <p:spPr bwMode="auto">
          <a:xfrm>
            <a:off x="0" y="0"/>
            <a:ext cx="9144000" cy="5929330"/>
          </a:xfrm>
          <a:prstGeom prst="rect">
            <a:avLst/>
          </a:prstGeom>
          <a:noFill/>
        </p:spPr>
      </p:pic>
      <p:sp>
        <p:nvSpPr>
          <p:cNvPr id="3" name="2 Metin kutusu"/>
          <p:cNvSpPr txBox="1"/>
          <p:nvPr/>
        </p:nvSpPr>
        <p:spPr>
          <a:xfrm>
            <a:off x="0" y="6072206"/>
            <a:ext cx="9144000" cy="584775"/>
          </a:xfrm>
          <a:prstGeom prst="rect">
            <a:avLst/>
          </a:prstGeom>
          <a:noFill/>
        </p:spPr>
        <p:txBody>
          <a:bodyPr wrap="square" rtlCol="0">
            <a:spAutoFit/>
          </a:bodyPr>
          <a:lstStyle/>
          <a:p>
            <a:pPr algn="ctr"/>
            <a:r>
              <a:rPr lang="tr-TR" sz="3200" b="1" i="1" dirty="0" smtClean="0">
                <a:solidFill>
                  <a:srgbClr val="00B050"/>
                </a:solidFill>
                <a:latin typeface="Comic Sans MS" pitchFamily="66" charset="0"/>
                <a:cs typeface="Arabic Typesetting" pitchFamily="66" charset="-78"/>
              </a:rPr>
              <a:t>ÇİRKİN ÖRDEK YAVRULARI</a:t>
            </a:r>
            <a:endParaRPr lang="tr-TR" sz="3200" b="1" i="1" dirty="0">
              <a:solidFill>
                <a:srgbClr val="00B050"/>
              </a:solidFill>
              <a:latin typeface="Comic Sans MS" pitchFamily="66" charset="0"/>
              <a:cs typeface="Arabic Typesetting" pitchFamily="66"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1231</Words>
  <Application>Microsoft Office PowerPoint</Application>
  <PresentationFormat>Ekran Gösterisi (4:3)</PresentationFormat>
  <Paragraphs>256</Paragraphs>
  <Slides>40</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40</vt:i4>
      </vt:variant>
    </vt:vector>
  </HeadingPairs>
  <TitlesOfParts>
    <vt:vector size="42" baseType="lpstr">
      <vt:lpstr>Ofis Teması</vt:lpstr>
      <vt:lpstr>Clip</vt:lpstr>
      <vt:lpstr>ÇEVRE BİLİNÇLENDİRME </vt:lpstr>
      <vt:lpstr> “ÇEVRE” NEDİR? </vt:lpstr>
      <vt:lpstr>PowerPoint Sunusu</vt:lpstr>
      <vt:lpstr>PowerPoint Sunusu</vt:lpstr>
      <vt:lpstr>PowerPoint Sunusu</vt:lpstr>
      <vt:lpstr>TEMEL ÇEVRE SORUNLARI</vt:lpstr>
      <vt:lpstr>PowerPoint Sunusu</vt:lpstr>
      <vt:lpstr>TEHLİKELER</vt:lpstr>
      <vt:lpstr>PowerPoint Sunusu</vt:lpstr>
      <vt:lpstr>TEHLİKELER</vt:lpstr>
      <vt:lpstr>TEHLİKELER</vt:lpstr>
      <vt:lpstr>PowerPoint Sunusu</vt:lpstr>
      <vt:lpstr>TEHLİKELER</vt:lpstr>
      <vt:lpstr>TEHLİKELER</vt:lpstr>
      <vt:lpstr>PowerPoint Sunusu</vt:lpstr>
      <vt:lpstr>ÇEVRE KORUMA</vt:lpstr>
      <vt:lpstr>PowerPoint Sunusu</vt:lpstr>
      <vt:lpstr>PowerPoint Sunusu</vt:lpstr>
      <vt:lpstr>PowerPoint Sunusu</vt:lpstr>
      <vt:lpstr>PowerPoint Sunusu</vt:lpstr>
      <vt:lpstr>PowerPoint Sunusu</vt:lpstr>
      <vt:lpstr>PowerPoint Sunusu</vt:lpstr>
      <vt:lpstr>Atık nedir? </vt:lpstr>
      <vt:lpstr>Atık nedir? </vt:lpstr>
      <vt:lpstr>PROJEMİZDEKİ ATIK ÇEŞİTLERİ</vt:lpstr>
      <vt:lpstr>TEHLİKELİ ATIKLAR</vt:lpstr>
      <vt:lpstr>TEHLİKELİ ATIKLAR</vt:lpstr>
      <vt:lpstr>PowerPoint Sunusu</vt:lpstr>
      <vt:lpstr>PowerPoint Sunusu</vt:lpstr>
      <vt:lpstr>PowerPoint Sunusu</vt:lpstr>
      <vt:lpstr>PowerPoint Sunusu</vt:lpstr>
      <vt:lpstr>EVSEL ATIKLAR</vt:lpstr>
      <vt:lpstr>PowerPoint Sunusu</vt:lpstr>
      <vt:lpstr>PowerPoint Sunusu</vt:lpstr>
      <vt:lpstr>METAL ATIKLARIMIZ</vt:lpstr>
      <vt:lpstr>EMİSYONLAR</vt:lpstr>
      <vt:lpstr>PowerPoint Sunusu</vt:lpstr>
      <vt:lpstr>BİZ NE YAPMALIYIZ ?</vt:lpstr>
      <vt:lpstr>PowerPoint Sunusu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ÇEVREYE DUYARLI BİR  ÇALIŞMA ORTAMINI  PAYLAŞMAK AMACIYLA    TEŞEKKÜRLER...</dc:title>
  <dc:creator>Asus</dc:creator>
  <cp:lastModifiedBy>Aykut Çakır</cp:lastModifiedBy>
  <cp:revision>124</cp:revision>
  <dcterms:created xsi:type="dcterms:W3CDTF">2008-07-01T10:50:08Z</dcterms:created>
  <dcterms:modified xsi:type="dcterms:W3CDTF">2021-02-07T14:03:48Z</dcterms:modified>
</cp:coreProperties>
</file>