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8" r:id="rId1"/>
  </p:sldMasterIdLst>
  <p:notesMasterIdLst>
    <p:notesMasterId r:id="rId64"/>
  </p:notesMasterIdLst>
  <p:handoutMasterIdLst>
    <p:handoutMasterId r:id="rId65"/>
  </p:handoutMasterIdLst>
  <p:sldIdLst>
    <p:sldId id="494" r:id="rId2"/>
    <p:sldId id="311" r:id="rId3"/>
    <p:sldId id="436" r:id="rId4"/>
    <p:sldId id="435" r:id="rId5"/>
    <p:sldId id="314" r:id="rId6"/>
    <p:sldId id="414" r:id="rId7"/>
    <p:sldId id="315" r:id="rId8"/>
    <p:sldId id="316" r:id="rId9"/>
    <p:sldId id="437" r:id="rId10"/>
    <p:sldId id="440" r:id="rId11"/>
    <p:sldId id="439" r:id="rId12"/>
    <p:sldId id="438" r:id="rId13"/>
    <p:sldId id="441" r:id="rId14"/>
    <p:sldId id="442" r:id="rId15"/>
    <p:sldId id="415" r:id="rId16"/>
    <p:sldId id="444" r:id="rId17"/>
    <p:sldId id="416" r:id="rId18"/>
    <p:sldId id="488" r:id="rId19"/>
    <p:sldId id="417" r:id="rId20"/>
    <p:sldId id="447" r:id="rId21"/>
    <p:sldId id="448" r:id="rId22"/>
    <p:sldId id="459" r:id="rId23"/>
    <p:sldId id="453" r:id="rId24"/>
    <p:sldId id="462" r:id="rId25"/>
    <p:sldId id="497" r:id="rId26"/>
    <p:sldId id="449" r:id="rId27"/>
    <p:sldId id="461" r:id="rId28"/>
    <p:sldId id="450" r:id="rId29"/>
    <p:sldId id="451" r:id="rId30"/>
    <p:sldId id="452" r:id="rId31"/>
    <p:sldId id="463" r:id="rId32"/>
    <p:sldId id="454" r:id="rId33"/>
    <p:sldId id="455" r:id="rId34"/>
    <p:sldId id="456" r:id="rId35"/>
    <p:sldId id="464" r:id="rId36"/>
    <p:sldId id="466" r:id="rId37"/>
    <p:sldId id="468" r:id="rId38"/>
    <p:sldId id="457" r:id="rId39"/>
    <p:sldId id="469" r:id="rId40"/>
    <p:sldId id="458" r:id="rId41"/>
    <p:sldId id="470" r:id="rId42"/>
    <p:sldId id="471" r:id="rId43"/>
    <p:sldId id="472" r:id="rId44"/>
    <p:sldId id="473" r:id="rId45"/>
    <p:sldId id="498" r:id="rId46"/>
    <p:sldId id="475" r:id="rId47"/>
    <p:sldId id="491" r:id="rId48"/>
    <p:sldId id="476" r:id="rId49"/>
    <p:sldId id="490" r:id="rId50"/>
    <p:sldId id="477" r:id="rId51"/>
    <p:sldId id="478" r:id="rId52"/>
    <p:sldId id="480" r:id="rId53"/>
    <p:sldId id="483" r:id="rId54"/>
    <p:sldId id="499" r:id="rId55"/>
    <p:sldId id="503" r:id="rId56"/>
    <p:sldId id="484" r:id="rId57"/>
    <p:sldId id="485" r:id="rId58"/>
    <p:sldId id="492" r:id="rId59"/>
    <p:sldId id="481" r:id="rId60"/>
    <p:sldId id="493" r:id="rId61"/>
    <p:sldId id="482" r:id="rId62"/>
    <p:sldId id="496" r:id="rId63"/>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41" autoAdjust="0"/>
    <p:restoredTop sz="94364" autoAdjust="0"/>
  </p:normalViewPr>
  <p:slideViewPr>
    <p:cSldViewPr snapToGrid="0">
      <p:cViewPr varScale="1">
        <p:scale>
          <a:sx n="69" d="100"/>
          <a:sy n="69" d="100"/>
        </p:scale>
        <p:origin x="111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2BC7B14-609E-4F5E-A5A2-91100C3B6802}" type="datetimeFigureOut">
              <a:rPr lang="tr-TR"/>
              <a:pPr>
                <a:defRPr/>
              </a:pPr>
              <a:t>9.02.2021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7949ABE-896B-4C11-89EC-D198D68468A3}" type="slidenum">
              <a:rPr lang="tr-TR" altLang="tr-TR"/>
              <a:pPr>
                <a:defRPr/>
              </a:pPr>
              <a:t>‹#›</a:t>
            </a:fld>
            <a:endParaRPr lang="tr-TR" altLang="tr-TR"/>
          </a:p>
        </p:txBody>
      </p:sp>
    </p:spTree>
    <p:extLst>
      <p:ext uri="{BB962C8B-B14F-4D97-AF65-F5344CB8AC3E}">
        <p14:creationId xmlns:p14="http://schemas.microsoft.com/office/powerpoint/2010/main" val="38705991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074D7A2-A6F9-4060-A98D-681C84BBB4BF}" type="datetimeFigureOut">
              <a:rPr lang="tr-TR"/>
              <a:pPr>
                <a:defRPr/>
              </a:pPr>
              <a:t>9.02.2021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80D8A02C-BE0A-4F61-A3C1-533420EEB300}" type="slidenum">
              <a:rPr lang="tr-TR" altLang="tr-TR"/>
              <a:pPr>
                <a:defRPr/>
              </a:pPr>
              <a:t>‹#›</a:t>
            </a:fld>
            <a:endParaRPr lang="tr-TR" altLang="tr-TR"/>
          </a:p>
        </p:txBody>
      </p:sp>
    </p:spTree>
    <p:extLst>
      <p:ext uri="{BB962C8B-B14F-4D97-AF65-F5344CB8AC3E}">
        <p14:creationId xmlns:p14="http://schemas.microsoft.com/office/powerpoint/2010/main" val="22048378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77827"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77828" name="4 Slayt Numarası Yer Tutucusu"/>
          <p:cNvSpPr>
            <a:spLocks noGrp="1"/>
          </p:cNvSpPr>
          <p:nvPr>
            <p:ph type="sldNum" sz="quarter" idx="5"/>
          </p:nvPr>
        </p:nvSpPr>
        <p:spPr bwMode="auto">
          <a:noFill/>
          <a:ln>
            <a:miter lim="800000"/>
            <a:headEnd/>
            <a:tailEnd/>
          </a:ln>
        </p:spPr>
        <p:txBody>
          <a:bodyPr/>
          <a:lstStyle/>
          <a:p>
            <a:fld id="{FC2D7D0A-7708-46C4-8F15-462A727B5681}" type="slidenum">
              <a:rPr lang="tr-TR" altLang="tr-TR" smtClean="0"/>
              <a:pPr/>
              <a:t>1</a:t>
            </a:fld>
            <a:endParaRPr lang="tr-TR" alt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5235"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95236" name="4 Slayt Numarası Yer Tutucusu"/>
          <p:cNvSpPr>
            <a:spLocks noGrp="1"/>
          </p:cNvSpPr>
          <p:nvPr>
            <p:ph type="sldNum" sz="quarter" idx="5"/>
          </p:nvPr>
        </p:nvSpPr>
        <p:spPr bwMode="auto">
          <a:noFill/>
          <a:ln>
            <a:miter lim="800000"/>
            <a:headEnd/>
            <a:tailEnd/>
          </a:ln>
        </p:spPr>
        <p:txBody>
          <a:bodyPr/>
          <a:lstStyle/>
          <a:p>
            <a:fld id="{0746F14A-9DC5-4239-8011-C85D5F77F87D}" type="slidenum">
              <a:rPr lang="tr-TR" altLang="tr-TR" smtClean="0"/>
              <a:pPr/>
              <a:t>23</a:t>
            </a:fld>
            <a:endParaRPr lang="tr-TR" alt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625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r-TR" b="1" u="sng" smtClean="0"/>
              <a:t>Şok belirtileri: </a:t>
            </a:r>
            <a:r>
              <a:rPr lang="tr-TR" smtClean="0"/>
              <a:t>Kan basıncında düşme, Hızlı ve zayıf nabız, Hızlı ve yüzeysel solunum,  Ciltte soğukluk, solukluk ve nemlilik, Endişe, huzursuzluk, Baş dönmesi, Dudak çevresinde solukluk ya da morarma, Susuzluk hissi, Bilinç seviyesinde azalma şeklinde sağlık personeline açıklanır.</a:t>
            </a:r>
          </a:p>
        </p:txBody>
      </p:sp>
      <p:sp>
        <p:nvSpPr>
          <p:cNvPr id="96260" name="4 Slayt Numarası Yer Tutucusu"/>
          <p:cNvSpPr>
            <a:spLocks noGrp="1"/>
          </p:cNvSpPr>
          <p:nvPr>
            <p:ph type="sldNum" sz="quarter" idx="5"/>
          </p:nvPr>
        </p:nvSpPr>
        <p:spPr bwMode="auto">
          <a:noFill/>
          <a:ln>
            <a:miter lim="800000"/>
            <a:headEnd/>
            <a:tailEnd/>
          </a:ln>
        </p:spPr>
        <p:txBody>
          <a:bodyPr/>
          <a:lstStyle/>
          <a:p>
            <a:fld id="{3EDC93D0-25E8-410F-B742-33833BFB02FA}" type="slidenum">
              <a:rPr lang="tr-TR" altLang="tr-TR" smtClean="0"/>
              <a:pPr/>
              <a:t>26</a:t>
            </a:fld>
            <a:endParaRPr lang="tr-TR" alt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7283"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97284" name="4 Slayt Numarası Yer Tutucusu"/>
          <p:cNvSpPr>
            <a:spLocks noGrp="1"/>
          </p:cNvSpPr>
          <p:nvPr>
            <p:ph type="sldNum" sz="quarter" idx="5"/>
          </p:nvPr>
        </p:nvSpPr>
        <p:spPr bwMode="auto">
          <a:noFill/>
          <a:ln>
            <a:miter lim="800000"/>
            <a:headEnd/>
            <a:tailEnd/>
          </a:ln>
        </p:spPr>
        <p:txBody>
          <a:bodyPr/>
          <a:lstStyle/>
          <a:p>
            <a:fld id="{0B536209-5EAE-49D0-B183-DEE51425CC45}" type="slidenum">
              <a:rPr lang="tr-TR" altLang="tr-TR" smtClean="0"/>
              <a:pPr/>
              <a:t>27</a:t>
            </a:fld>
            <a:endParaRPr lang="tr-TR" alt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8307"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a:p>
            <a:endParaRPr lang="tr-TR" dirty="0" smtClean="0"/>
          </a:p>
        </p:txBody>
      </p:sp>
      <p:sp>
        <p:nvSpPr>
          <p:cNvPr id="98308" name="3 Slayt Numarası Yer Tutucusu"/>
          <p:cNvSpPr>
            <a:spLocks noGrp="1"/>
          </p:cNvSpPr>
          <p:nvPr>
            <p:ph type="sldNum" sz="quarter" idx="5"/>
          </p:nvPr>
        </p:nvSpPr>
        <p:spPr bwMode="auto">
          <a:noFill/>
          <a:ln>
            <a:miter lim="800000"/>
            <a:headEnd/>
            <a:tailEnd/>
          </a:ln>
        </p:spPr>
        <p:txBody>
          <a:bodyPr/>
          <a:lstStyle/>
          <a:p>
            <a:fld id="{99D7EE97-D072-4B16-B58D-D90C5F561402}" type="slidenum">
              <a:rPr lang="tr-TR" altLang="tr-TR" smtClean="0"/>
              <a:pPr/>
              <a:t>30</a:t>
            </a:fld>
            <a:endParaRPr lang="tr-TR" alt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9331"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99332" name="3 Slayt Numarası Yer Tutucusu"/>
          <p:cNvSpPr>
            <a:spLocks noGrp="1"/>
          </p:cNvSpPr>
          <p:nvPr>
            <p:ph type="sldNum" sz="quarter" idx="5"/>
          </p:nvPr>
        </p:nvSpPr>
        <p:spPr bwMode="auto">
          <a:noFill/>
          <a:ln>
            <a:miter lim="800000"/>
            <a:headEnd/>
            <a:tailEnd/>
          </a:ln>
        </p:spPr>
        <p:txBody>
          <a:bodyPr/>
          <a:lstStyle/>
          <a:p>
            <a:fld id="{4621F9C6-A9A9-4065-92A4-01ED6FB49EF6}" type="slidenum">
              <a:rPr lang="tr-TR" altLang="tr-TR" smtClean="0"/>
              <a:pPr/>
              <a:t>39</a:t>
            </a:fld>
            <a:endParaRPr lang="tr-TR" alt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 name="2 Not Yer Tutucusu"/>
          <p:cNvSpPr>
            <a:spLocks noGrp="1"/>
          </p:cNvSpPr>
          <p:nvPr>
            <p:ph type="body" idx="1"/>
          </p:nvPr>
        </p:nvSpPr>
        <p:spPr/>
        <p:txBody>
          <a:bodyPr>
            <a:normAutofit/>
          </a:bodyPr>
          <a:lstStyle/>
          <a:p>
            <a:pPr eaLnBrk="1" fontAlgn="auto" hangingPunct="1">
              <a:spcBef>
                <a:spcPts val="0"/>
              </a:spcBef>
              <a:spcAft>
                <a:spcPts val="0"/>
              </a:spcAft>
              <a:defRPr/>
            </a:pPr>
            <a:endParaRPr lang="tr-TR" dirty="0" smtClean="0"/>
          </a:p>
        </p:txBody>
      </p:sp>
      <p:sp>
        <p:nvSpPr>
          <p:cNvPr id="100356" name="4 Slayt Numarası Yer Tutucusu"/>
          <p:cNvSpPr>
            <a:spLocks noGrp="1"/>
          </p:cNvSpPr>
          <p:nvPr>
            <p:ph type="sldNum" sz="quarter" idx="5"/>
          </p:nvPr>
        </p:nvSpPr>
        <p:spPr bwMode="auto">
          <a:noFill/>
          <a:ln>
            <a:miter lim="800000"/>
            <a:headEnd/>
            <a:tailEnd/>
          </a:ln>
        </p:spPr>
        <p:txBody>
          <a:bodyPr/>
          <a:lstStyle/>
          <a:p>
            <a:fld id="{8F42C733-600E-47A9-AF38-26630F59DAFF}" type="slidenum">
              <a:rPr lang="tr-TR" altLang="tr-TR" smtClean="0"/>
              <a:pPr/>
              <a:t>42</a:t>
            </a:fld>
            <a:endParaRPr lang="tr-TR" alt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1379"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101380" name="3 Slayt Numarası Yer Tutucusu"/>
          <p:cNvSpPr>
            <a:spLocks noGrp="1"/>
          </p:cNvSpPr>
          <p:nvPr>
            <p:ph type="sldNum" sz="quarter" idx="5"/>
          </p:nvPr>
        </p:nvSpPr>
        <p:spPr bwMode="auto">
          <a:noFill/>
          <a:ln>
            <a:miter lim="800000"/>
            <a:headEnd/>
            <a:tailEnd/>
          </a:ln>
        </p:spPr>
        <p:txBody>
          <a:bodyPr/>
          <a:lstStyle/>
          <a:p>
            <a:fld id="{2D8291D1-944B-444F-BA16-4042C1734580}" type="slidenum">
              <a:rPr lang="tr-TR" altLang="tr-TR" smtClean="0"/>
              <a:pPr/>
              <a:t>51</a:t>
            </a:fld>
            <a:endParaRPr lang="tr-TR" alt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2403"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ltLang="tr-TR" dirty="0" smtClean="0"/>
          </a:p>
        </p:txBody>
      </p:sp>
      <p:sp>
        <p:nvSpPr>
          <p:cNvPr id="102404" name="3 Slayt Numarası Yer Tutucusu"/>
          <p:cNvSpPr>
            <a:spLocks noGrp="1"/>
          </p:cNvSpPr>
          <p:nvPr>
            <p:ph type="sldNum" sz="quarter" idx="5"/>
          </p:nvPr>
        </p:nvSpPr>
        <p:spPr bwMode="auto">
          <a:noFill/>
          <a:ln>
            <a:miter lim="800000"/>
            <a:headEnd/>
            <a:tailEnd/>
          </a:ln>
        </p:spPr>
        <p:txBody>
          <a:bodyPr/>
          <a:lstStyle/>
          <a:p>
            <a:fld id="{B980A5F9-76C3-4AAC-A80C-CF03C626FA16}" type="slidenum">
              <a:rPr lang="tr-TR" altLang="tr-TR" smtClean="0"/>
              <a:pPr/>
              <a:t>53</a:t>
            </a:fld>
            <a:endParaRPr lang="tr-TR" alt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80D8A02C-BE0A-4F61-A3C1-533420EEB300}" type="slidenum">
              <a:rPr lang="tr-TR" altLang="tr-TR" smtClean="0"/>
              <a:pPr>
                <a:defRPr/>
              </a:pPr>
              <a:t>54</a:t>
            </a:fld>
            <a:endParaRPr lang="tr-TR" altLang="tr-TR"/>
          </a:p>
        </p:txBody>
      </p:sp>
    </p:spTree>
    <p:extLst>
      <p:ext uri="{BB962C8B-B14F-4D97-AF65-F5344CB8AC3E}">
        <p14:creationId xmlns:p14="http://schemas.microsoft.com/office/powerpoint/2010/main" val="494135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103427"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
        <p:nvSpPr>
          <p:cNvPr id="103428" name="3 Slayt Numarası Yer Tutucusu"/>
          <p:cNvSpPr>
            <a:spLocks noGrp="1"/>
          </p:cNvSpPr>
          <p:nvPr>
            <p:ph type="sldNum" sz="quarter" idx="5"/>
          </p:nvPr>
        </p:nvSpPr>
        <p:spPr bwMode="auto">
          <a:noFill/>
          <a:ln>
            <a:miter lim="800000"/>
            <a:headEnd/>
            <a:tailEnd/>
          </a:ln>
        </p:spPr>
        <p:txBody>
          <a:bodyPr/>
          <a:lstStyle/>
          <a:p>
            <a:fld id="{A941523A-7077-49BC-A9C9-045871B848BB}" type="slidenum">
              <a:rPr lang="tr-TR" altLang="tr-TR" smtClean="0"/>
              <a:pPr/>
              <a:t>57</a:t>
            </a:fld>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2947"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
        <p:nvSpPr>
          <p:cNvPr id="82948" name="3 Slayt Numarası Yer Tutucusu"/>
          <p:cNvSpPr>
            <a:spLocks noGrp="1"/>
          </p:cNvSpPr>
          <p:nvPr>
            <p:ph type="sldNum" sz="quarter" idx="5"/>
          </p:nvPr>
        </p:nvSpPr>
        <p:spPr bwMode="auto">
          <a:noFill/>
          <a:ln>
            <a:miter lim="800000"/>
            <a:headEnd/>
            <a:tailEnd/>
          </a:ln>
        </p:spPr>
        <p:txBody>
          <a:bodyPr/>
          <a:lstStyle/>
          <a:p>
            <a:fld id="{9A6DCF39-6C05-4174-AC21-CB4E4661F3E4}" type="slidenum">
              <a:rPr lang="tr-TR" altLang="tr-TR" smtClean="0"/>
              <a:pPr/>
              <a:t>2</a:t>
            </a:fld>
            <a:endParaRPr lang="tr-TR" alt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algn="just" eaLnBrk="1" hangingPunct="1"/>
            <a:endParaRPr lang="tr-TR" altLang="tr-TR" smtClean="0"/>
          </a:p>
        </p:txBody>
      </p:sp>
      <p:sp>
        <p:nvSpPr>
          <p:cNvPr id="105476" name="4 Slayt Numarası Yer Tutucusu"/>
          <p:cNvSpPr>
            <a:spLocks noGrp="1"/>
          </p:cNvSpPr>
          <p:nvPr>
            <p:ph type="sldNum" sz="quarter" idx="5"/>
          </p:nvPr>
        </p:nvSpPr>
        <p:spPr bwMode="auto">
          <a:noFill/>
          <a:ln>
            <a:miter lim="800000"/>
            <a:headEnd/>
            <a:tailEnd/>
          </a:ln>
        </p:spPr>
        <p:txBody>
          <a:bodyPr/>
          <a:lstStyle/>
          <a:p>
            <a:fld id="{6D45281C-51B3-445D-964D-900B028293F3}" type="slidenum">
              <a:rPr lang="tr-TR" altLang="tr-TR" smtClean="0"/>
              <a:pPr/>
              <a:t>62</a:t>
            </a:fld>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3971" name="2 Not Yer Tutucusu"/>
          <p:cNvSpPr>
            <a:spLocks noGrp="1"/>
          </p:cNvSpPr>
          <p:nvPr>
            <p:ph type="body" idx="1"/>
          </p:nvPr>
        </p:nvSpPr>
        <p:spPr bwMode="auto">
          <a:noFill/>
        </p:spPr>
        <p:txBody>
          <a:bodyPr wrap="square" numCol="1" anchor="t" anchorCtr="0" compatLnSpc="1">
            <a:prstTxWarp prst="textNoShape">
              <a:avLst/>
            </a:prstTxWarp>
          </a:bodyPr>
          <a:lstStyle/>
          <a:p>
            <a:r>
              <a:rPr lang="tr-TR" altLang="tr-TR" smtClean="0"/>
              <a:t>Bu eğitimi alanların ilk yardımcı olmayacağı vurgulanacak.</a:t>
            </a:r>
          </a:p>
        </p:txBody>
      </p:sp>
      <p:sp>
        <p:nvSpPr>
          <p:cNvPr id="83972" name="3 Slayt Numarası Yer Tutucusu"/>
          <p:cNvSpPr>
            <a:spLocks noGrp="1"/>
          </p:cNvSpPr>
          <p:nvPr>
            <p:ph type="sldNum" sz="quarter" idx="5"/>
          </p:nvPr>
        </p:nvSpPr>
        <p:spPr bwMode="auto">
          <a:noFill/>
          <a:ln>
            <a:miter lim="800000"/>
            <a:headEnd/>
            <a:tailEnd/>
          </a:ln>
        </p:spPr>
        <p:txBody>
          <a:bodyPr/>
          <a:lstStyle/>
          <a:p>
            <a:fld id="{0EBF6C02-12E0-4C72-8EBC-DAE648D7C2B6}" type="slidenum">
              <a:rPr lang="tr-TR" altLang="tr-TR" smtClean="0"/>
              <a:pPr/>
              <a:t>5</a:t>
            </a:fld>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4995" name="2 Not Yer Tutucusu"/>
          <p:cNvSpPr>
            <a:spLocks noGrp="1"/>
          </p:cNvSpPr>
          <p:nvPr>
            <p:ph type="body" idx="1"/>
          </p:nvPr>
        </p:nvSpPr>
        <p:spPr bwMode="auto">
          <a:noFill/>
        </p:spPr>
        <p:txBody>
          <a:bodyPr wrap="square" numCol="1" anchor="t" anchorCtr="0" compatLnSpc="1">
            <a:prstTxWarp prst="textNoShape">
              <a:avLst/>
            </a:prstTxWarp>
          </a:bodyPr>
          <a:lstStyle/>
          <a:p>
            <a:r>
              <a:rPr lang="tr-TR" altLang="tr-TR" dirty="0" smtClean="0">
                <a:latin typeface="Arial" charset="0"/>
                <a:cs typeface="Arial" charset="0"/>
              </a:rPr>
              <a:t> </a:t>
            </a:r>
            <a:endParaRPr lang="tr-TR" altLang="tr-TR" dirty="0" smtClean="0"/>
          </a:p>
        </p:txBody>
      </p:sp>
      <p:sp>
        <p:nvSpPr>
          <p:cNvPr id="84996" name="3 Slayt Numarası Yer Tutucusu"/>
          <p:cNvSpPr>
            <a:spLocks noGrp="1"/>
          </p:cNvSpPr>
          <p:nvPr>
            <p:ph type="sldNum" sz="quarter" idx="5"/>
          </p:nvPr>
        </p:nvSpPr>
        <p:spPr bwMode="auto">
          <a:noFill/>
          <a:ln>
            <a:miter lim="800000"/>
            <a:headEnd/>
            <a:tailEnd/>
          </a:ln>
        </p:spPr>
        <p:txBody>
          <a:bodyPr/>
          <a:lstStyle/>
          <a:p>
            <a:fld id="{A6F246FC-7BA7-482C-919A-C8397AC10490}" type="slidenum">
              <a:rPr lang="tr-TR" altLang="tr-TR" smtClean="0"/>
              <a:pPr/>
              <a:t>6</a:t>
            </a:fld>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7043" name="2 Not Yer Tutucusu"/>
          <p:cNvSpPr>
            <a:spLocks noGrp="1"/>
          </p:cNvSpPr>
          <p:nvPr>
            <p:ph type="body" idx="1"/>
          </p:nvPr>
        </p:nvSpPr>
        <p:spPr bwMode="auto">
          <a:noFill/>
        </p:spPr>
        <p:txBody>
          <a:bodyPr wrap="square" numCol="1" anchor="t" anchorCtr="0" compatLnSpc="1">
            <a:prstTxWarp prst="textNoShape">
              <a:avLst/>
            </a:prstTxWarp>
          </a:bodyPr>
          <a:lstStyle/>
          <a:p>
            <a:endParaRPr lang="tr-TR" altLang="tr-TR" sz="1800" b="1" smtClean="0">
              <a:latin typeface="Arial" charset="0"/>
              <a:cs typeface="Arial" charset="0"/>
            </a:endParaRPr>
          </a:p>
        </p:txBody>
      </p:sp>
      <p:sp>
        <p:nvSpPr>
          <p:cNvPr id="87044" name="3 Slayt Numarası Yer Tutucusu"/>
          <p:cNvSpPr>
            <a:spLocks noGrp="1"/>
          </p:cNvSpPr>
          <p:nvPr>
            <p:ph type="sldNum" sz="quarter" idx="5"/>
          </p:nvPr>
        </p:nvSpPr>
        <p:spPr bwMode="auto">
          <a:noFill/>
          <a:ln>
            <a:miter lim="800000"/>
            <a:headEnd/>
            <a:tailEnd/>
          </a:ln>
        </p:spPr>
        <p:txBody>
          <a:bodyPr/>
          <a:lstStyle/>
          <a:p>
            <a:fld id="{ECE33724-FD9A-446B-B91A-68F245784279}" type="slidenum">
              <a:rPr lang="tr-TR" altLang="tr-TR" smtClean="0"/>
              <a:pPr/>
              <a:t>13</a:t>
            </a:fld>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806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88068" name="4 Slayt Numarası Yer Tutucusu"/>
          <p:cNvSpPr>
            <a:spLocks noGrp="1"/>
          </p:cNvSpPr>
          <p:nvPr>
            <p:ph type="sldNum" sz="quarter" idx="5"/>
          </p:nvPr>
        </p:nvSpPr>
        <p:spPr bwMode="auto">
          <a:noFill/>
          <a:ln>
            <a:miter lim="800000"/>
            <a:headEnd/>
            <a:tailEnd/>
          </a:ln>
        </p:spPr>
        <p:txBody>
          <a:bodyPr/>
          <a:lstStyle/>
          <a:p>
            <a:fld id="{3D013B39-38C5-4813-9651-7013E2FA35BC}" type="slidenum">
              <a:rPr lang="tr-TR" altLang="tr-TR" smtClean="0"/>
              <a:pPr/>
              <a:t>14</a:t>
            </a:fld>
            <a:endParaRPr lang="tr-TR" alt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80899" name="2 Not Yer Tutucusu"/>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tr-TR" dirty="0" smtClean="0"/>
          </a:p>
        </p:txBody>
      </p:sp>
      <p:sp>
        <p:nvSpPr>
          <p:cNvPr id="90116" name="4 Slayt Numarası Yer Tutucusu"/>
          <p:cNvSpPr>
            <a:spLocks noGrp="1"/>
          </p:cNvSpPr>
          <p:nvPr>
            <p:ph type="sldNum" sz="quarter" idx="5"/>
          </p:nvPr>
        </p:nvSpPr>
        <p:spPr bwMode="auto">
          <a:noFill/>
          <a:ln>
            <a:miter lim="800000"/>
            <a:headEnd/>
            <a:tailEnd/>
          </a:ln>
        </p:spPr>
        <p:txBody>
          <a:bodyPr/>
          <a:lstStyle/>
          <a:p>
            <a:fld id="{F52E5939-8717-4FA7-8BF9-F87CCDDEA16D}" type="slidenum">
              <a:rPr lang="tr-TR" altLang="tr-TR" smtClean="0"/>
              <a:pPr/>
              <a:t>16</a:t>
            </a:fld>
            <a:endParaRPr lang="tr-TR" alt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3187"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altLang="tr-TR" dirty="0" smtClean="0"/>
          </a:p>
        </p:txBody>
      </p:sp>
      <p:sp>
        <p:nvSpPr>
          <p:cNvPr id="93188" name="4 Slayt Numarası Yer Tutucusu"/>
          <p:cNvSpPr>
            <a:spLocks noGrp="1"/>
          </p:cNvSpPr>
          <p:nvPr>
            <p:ph type="sldNum" sz="quarter" idx="5"/>
          </p:nvPr>
        </p:nvSpPr>
        <p:spPr bwMode="auto">
          <a:noFill/>
          <a:ln>
            <a:miter lim="800000"/>
            <a:headEnd/>
            <a:tailEnd/>
          </a:ln>
        </p:spPr>
        <p:txBody>
          <a:bodyPr/>
          <a:lstStyle/>
          <a:p>
            <a:fld id="{61E6F2F0-13E9-4CC2-B3A3-F5CA876A9AF6}" type="slidenum">
              <a:rPr lang="tr-TR" altLang="tr-TR" smtClean="0"/>
              <a:pPr/>
              <a:t>19</a:t>
            </a:fld>
            <a:endParaRPr lang="tr-TR" alt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3" name="2 Not Yer Tutucusu"/>
          <p:cNvSpPr>
            <a:spLocks noGrp="1"/>
          </p:cNvSpPr>
          <p:nvPr>
            <p:ph type="body" idx="1"/>
          </p:nvPr>
        </p:nvSpPr>
        <p:spPr/>
        <p:txBody>
          <a:bodyPr>
            <a:normAutofit/>
          </a:bodyPr>
          <a:lstStyle/>
          <a:p>
            <a:pPr eaLnBrk="1" fontAlgn="auto" hangingPunct="1">
              <a:spcBef>
                <a:spcPts val="0"/>
              </a:spcBef>
              <a:spcAft>
                <a:spcPts val="0"/>
              </a:spcAft>
              <a:defRPr/>
            </a:pPr>
            <a:endParaRPr lang="tr-TR" dirty="0"/>
          </a:p>
        </p:txBody>
      </p:sp>
      <p:sp>
        <p:nvSpPr>
          <p:cNvPr id="94212" name="4 Slayt Numarası Yer Tutucusu"/>
          <p:cNvSpPr>
            <a:spLocks noGrp="1"/>
          </p:cNvSpPr>
          <p:nvPr>
            <p:ph type="sldNum" sz="quarter" idx="5"/>
          </p:nvPr>
        </p:nvSpPr>
        <p:spPr bwMode="auto">
          <a:noFill/>
          <a:ln>
            <a:miter lim="800000"/>
            <a:headEnd/>
            <a:tailEnd/>
          </a:ln>
        </p:spPr>
        <p:txBody>
          <a:bodyPr/>
          <a:lstStyle/>
          <a:p>
            <a:fld id="{A0CF6628-AD5A-40AB-B854-88F3C775C1BA}" type="slidenum">
              <a:rPr lang="tr-TR" altLang="tr-TR" smtClean="0"/>
              <a:pPr/>
              <a:t>20</a:t>
            </a:fld>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a:defRPr/>
            </a:pPr>
            <a:fld id="{385FE0A2-22A6-46D7-BBBA-5BC0A26BA30E}" type="datetime1">
              <a:rPr lang="tr-TR" smtClean="0"/>
              <a:t>9.02.2021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D8EA962-F5CD-4732-94D7-F1F3F304285D}" type="slidenum">
              <a:rPr lang="tr-TR" altLang="tr-TR" smtClean="0"/>
              <a:pPr>
                <a:defRPr/>
              </a:pPr>
              <a:t>‹#›</a:t>
            </a:fld>
            <a:endParaRPr lang="tr-TR" alt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175972"/>
      </p:ext>
    </p:extLst>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33F5B7A0-CDC8-40DB-9B28-2189AF820613}" type="datetime1">
              <a:rPr lang="tr-TR" smtClean="0"/>
              <a:t>9.02.2021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D36CBC1-E44A-452B-A6EB-4FA936538B2C}" type="slidenum">
              <a:rPr lang="tr-TR" altLang="tr-TR" smtClean="0"/>
              <a:pPr>
                <a:defRPr/>
              </a:pPr>
              <a:t>‹#›</a:t>
            </a:fld>
            <a:endParaRPr lang="tr-TR" altLang="tr-TR"/>
          </a:p>
        </p:txBody>
      </p:sp>
    </p:spTree>
    <p:extLst>
      <p:ext uri="{BB962C8B-B14F-4D97-AF65-F5344CB8AC3E}">
        <p14:creationId xmlns:p14="http://schemas.microsoft.com/office/powerpoint/2010/main" val="3517046852"/>
      </p:ext>
    </p:extLst>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BCD10F6F-F42C-496A-8703-F859348CC0A3}" type="datetime1">
              <a:rPr lang="tr-TR" smtClean="0"/>
              <a:t>9.02.2021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6A98E82-768D-464C-8776-5548CA589F0B}" type="slidenum">
              <a:rPr lang="tr-TR" altLang="tr-TR" smtClean="0"/>
              <a:pPr>
                <a:defRPr/>
              </a:pPr>
              <a:t>‹#›</a:t>
            </a:fld>
            <a:endParaRPr lang="tr-TR" altLang="tr-TR"/>
          </a:p>
        </p:txBody>
      </p:sp>
    </p:spTree>
    <p:extLst>
      <p:ext uri="{BB962C8B-B14F-4D97-AF65-F5344CB8AC3E}">
        <p14:creationId xmlns:p14="http://schemas.microsoft.com/office/powerpoint/2010/main" val="3343118213"/>
      </p:ext>
    </p:extLst>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00E1AD7F-55D6-4CF1-A623-81E93630540C}" type="datetime1">
              <a:rPr lang="tr-TR" smtClean="0"/>
              <a:t>9.02.2021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D9B2FE7-13D4-4DC0-9163-BB51434DDCDE}" type="slidenum">
              <a:rPr lang="tr-TR" altLang="tr-TR" smtClean="0"/>
              <a:pPr>
                <a:defRPr/>
              </a:pPr>
              <a:t>‹#›</a:t>
            </a:fld>
            <a:endParaRPr lang="tr-TR" altLang="tr-TR"/>
          </a:p>
        </p:txBody>
      </p:sp>
    </p:spTree>
    <p:extLst>
      <p:ext uri="{BB962C8B-B14F-4D97-AF65-F5344CB8AC3E}">
        <p14:creationId xmlns:p14="http://schemas.microsoft.com/office/powerpoint/2010/main" val="1758580520"/>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a:defRPr/>
            </a:pPr>
            <a:fld id="{D523E6AF-9523-40A4-892F-64935DA6734E}" type="datetime1">
              <a:rPr lang="tr-TR" smtClean="0"/>
              <a:t>9.02.2021</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6205A02-EA19-4BB3-8629-1509404A2A85}" type="slidenum">
              <a:rPr lang="tr-TR" altLang="tr-TR" smtClean="0"/>
              <a:pPr>
                <a:defRPr/>
              </a:pPr>
              <a:t>‹#›</a:t>
            </a:fld>
            <a:endParaRPr lang="tr-TR" alt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2055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E19312BE-E323-4F6E-AFB5-D668649A7EF3}" type="datetime1">
              <a:rPr lang="tr-TR" smtClean="0"/>
              <a:t>9.02.2021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D7A5A1B2-4C76-4B0A-81C1-C00A5227D003}" type="slidenum">
              <a:rPr lang="tr-TR" altLang="tr-TR" smtClean="0"/>
              <a:pPr>
                <a:defRPr/>
              </a:pPr>
              <a:t>‹#›</a:t>
            </a:fld>
            <a:endParaRPr lang="tr-TR" altLang="tr-TR"/>
          </a:p>
        </p:txBody>
      </p:sp>
    </p:spTree>
    <p:extLst>
      <p:ext uri="{BB962C8B-B14F-4D97-AF65-F5344CB8AC3E}">
        <p14:creationId xmlns:p14="http://schemas.microsoft.com/office/powerpoint/2010/main" val="4054420203"/>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4AC32FFD-B299-478C-9D92-7CE10B4B3E42}" type="datetime1">
              <a:rPr lang="tr-TR" smtClean="0"/>
              <a:t>9.02.2021</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07DC59BE-995E-4185-B973-92BD949AA911}" type="slidenum">
              <a:rPr lang="tr-TR" altLang="tr-TR" smtClean="0"/>
              <a:pPr>
                <a:defRPr/>
              </a:pPr>
              <a:t>‹#›</a:t>
            </a:fld>
            <a:endParaRPr lang="tr-TR" altLang="tr-TR"/>
          </a:p>
        </p:txBody>
      </p:sp>
    </p:spTree>
    <p:extLst>
      <p:ext uri="{BB962C8B-B14F-4D97-AF65-F5344CB8AC3E}">
        <p14:creationId xmlns:p14="http://schemas.microsoft.com/office/powerpoint/2010/main" val="656520657"/>
      </p:ext>
    </p:extLst>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fld id="{1807548D-70AF-4BBE-BC1E-516A3EDC9C55}" type="datetime1">
              <a:rPr lang="tr-TR" smtClean="0"/>
              <a:t>9.02.2021</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9ABDA94D-4082-491D-A5D6-C9D0C52F3C3B}" type="slidenum">
              <a:rPr lang="tr-TR" altLang="tr-TR" smtClean="0"/>
              <a:pPr>
                <a:defRPr/>
              </a:pPr>
              <a:t>‹#›</a:t>
            </a:fld>
            <a:endParaRPr lang="tr-TR" altLang="tr-TR"/>
          </a:p>
        </p:txBody>
      </p:sp>
    </p:spTree>
    <p:extLst>
      <p:ext uri="{BB962C8B-B14F-4D97-AF65-F5344CB8AC3E}">
        <p14:creationId xmlns:p14="http://schemas.microsoft.com/office/powerpoint/2010/main" val="834180869"/>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F99E1C20-99CD-4FC7-8885-3D27F0B0D160}" type="datetime1">
              <a:rPr lang="tr-TR" smtClean="0"/>
              <a:t>9.02.2021</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tr-TR"/>
          </a:p>
        </p:txBody>
      </p:sp>
      <p:sp>
        <p:nvSpPr>
          <p:cNvPr id="9" name="Slide Number Placeholder 8"/>
          <p:cNvSpPr>
            <a:spLocks noGrp="1"/>
          </p:cNvSpPr>
          <p:nvPr>
            <p:ph type="sldNum" sz="quarter" idx="12"/>
          </p:nvPr>
        </p:nvSpPr>
        <p:spPr/>
        <p:txBody>
          <a:bodyPr/>
          <a:lstStyle/>
          <a:p>
            <a:pPr>
              <a:defRPr/>
            </a:pPr>
            <a:fld id="{3E0A84B1-7060-4F75-8955-DECCD6E1ED32}" type="slidenum">
              <a:rPr lang="tr-TR" altLang="tr-TR" smtClean="0"/>
              <a:pPr>
                <a:defRPr/>
              </a:pPr>
              <a:t>‹#›</a:t>
            </a:fld>
            <a:endParaRPr lang="tr-TR" altLang="tr-TR"/>
          </a:p>
        </p:txBody>
      </p:sp>
    </p:spTree>
    <p:extLst>
      <p:ext uri="{BB962C8B-B14F-4D97-AF65-F5344CB8AC3E}">
        <p14:creationId xmlns:p14="http://schemas.microsoft.com/office/powerpoint/2010/main" val="508649719"/>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8EC5C939-5CE6-4C89-B4AB-7678BA2B1B7E}" type="datetime1">
              <a:rPr lang="tr-TR" smtClean="0"/>
              <a:t>9.02.2021</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CB076383-7515-4E1D-AA27-3DAD0C7505B2}" type="slidenum">
              <a:rPr lang="tr-TR" altLang="tr-TR" smtClean="0"/>
              <a:pPr>
                <a:defRPr/>
              </a:pPr>
              <a:t>‹#›</a:t>
            </a:fld>
            <a:endParaRPr lang="tr-TR" altLang="tr-TR"/>
          </a:p>
        </p:txBody>
      </p:sp>
    </p:spTree>
    <p:extLst>
      <p:ext uri="{BB962C8B-B14F-4D97-AF65-F5344CB8AC3E}">
        <p14:creationId xmlns:p14="http://schemas.microsoft.com/office/powerpoint/2010/main" val="2276654530"/>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a:defRPr/>
            </a:pPr>
            <a:fld id="{CF5E5B1F-EFAD-451C-ACE8-5BFD976C9A10}" type="datetime1">
              <a:rPr lang="tr-TR" smtClean="0"/>
              <a:t>9.02.2021</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000D8BB7-1FF4-47EA-AE6B-2CDEFF6CAF0E}" type="slidenum">
              <a:rPr lang="tr-TR" altLang="tr-TR" smtClean="0"/>
              <a:pPr>
                <a:defRPr/>
              </a:pPr>
              <a:t>‹#›</a:t>
            </a:fld>
            <a:endParaRPr lang="tr-TR" altLang="tr-TR"/>
          </a:p>
        </p:txBody>
      </p:sp>
    </p:spTree>
    <p:extLst>
      <p:ext uri="{BB962C8B-B14F-4D97-AF65-F5344CB8AC3E}">
        <p14:creationId xmlns:p14="http://schemas.microsoft.com/office/powerpoint/2010/main" val="142556729"/>
      </p:ext>
    </p:extLst>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63A36772-9DDE-45B1-91D1-7207A6174FA6}" type="datetime1">
              <a:rPr lang="tr-TR" smtClean="0"/>
              <a:t>9.02.2021</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A6205A02-EA19-4BB3-8629-1509404A2A85}" type="slidenum">
              <a:rPr lang="tr-TR" altLang="tr-TR" smtClean="0"/>
              <a:pPr>
                <a:defRPr/>
              </a:pPr>
              <a:t>‹#›</a:t>
            </a:fld>
            <a:endParaRPr lang="tr-TR" alt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314701"/>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transition>
    <p:wipe dir="r"/>
  </p:transition>
  <p:timing>
    <p:tnLst>
      <p:par>
        <p:cTn id="1" dur="indefinite" restart="never" nodeType="tmRoot"/>
      </p:par>
    </p:tnLst>
  </p:timing>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Metin kutusu 4"/>
          <p:cNvSpPr txBox="1">
            <a:spLocks noChangeArrowheads="1"/>
          </p:cNvSpPr>
          <p:nvPr/>
        </p:nvSpPr>
        <p:spPr bwMode="auto">
          <a:xfrm>
            <a:off x="916958" y="1476071"/>
            <a:ext cx="7200900" cy="739754"/>
          </a:xfrm>
          <a:prstGeom prst="rect">
            <a:avLst/>
          </a:prstGeom>
          <a:noFill/>
          <a:ln w="9525">
            <a:noFill/>
            <a:miter lim="800000"/>
            <a:headEnd/>
            <a:tailEnd/>
          </a:ln>
        </p:spPr>
        <p:txBody>
          <a:bodyPr>
            <a:spAutoFit/>
          </a:bodyPr>
          <a:lstStyle/>
          <a:p>
            <a:pPr algn="ctr" eaLnBrk="1" hangingPunct="1">
              <a:lnSpc>
                <a:spcPct val="150000"/>
              </a:lnSpc>
            </a:pPr>
            <a:r>
              <a:rPr lang="tr-TR" altLang="tr-TR" sz="3200" b="1" dirty="0" smtClean="0"/>
              <a:t>ÇANKAYA ÜNİVERSİTESİ</a:t>
            </a:r>
            <a:endParaRPr lang="tr-TR" altLang="tr-TR" sz="3200" b="1" dirty="0"/>
          </a:p>
        </p:txBody>
      </p:sp>
      <p:pic>
        <p:nvPicPr>
          <p:cNvPr id="6" name="Resim 5" descr="C:\Users\Aykut Çakır\AppData\Local\Microsoft\Windows\INetCache\Content.Outlook\WA3ZYG1Q\çankaya yeni logo.png"/>
          <p:cNvPicPr/>
          <p:nvPr/>
        </p:nvPicPr>
        <p:blipFill>
          <a:blip r:embed="rId3">
            <a:extLst>
              <a:ext uri="{28A0092B-C50C-407E-A947-70E740481C1C}">
                <a14:useLocalDpi xmlns:a14="http://schemas.microsoft.com/office/drawing/2010/main" val="0"/>
              </a:ext>
            </a:extLst>
          </a:blip>
          <a:srcRect/>
          <a:stretch>
            <a:fillRect/>
          </a:stretch>
        </p:blipFill>
        <p:spPr bwMode="auto">
          <a:xfrm>
            <a:off x="2312371" y="4951928"/>
            <a:ext cx="4410075" cy="1133475"/>
          </a:xfrm>
          <a:prstGeom prst="rect">
            <a:avLst/>
          </a:prstGeom>
          <a:noFill/>
          <a:ln>
            <a:noFill/>
          </a:ln>
        </p:spPr>
      </p:pic>
      <p:sp>
        <p:nvSpPr>
          <p:cNvPr id="5" name="TextBox 4"/>
          <p:cNvSpPr txBox="1"/>
          <p:nvPr/>
        </p:nvSpPr>
        <p:spPr>
          <a:xfrm>
            <a:off x="1421641" y="2634690"/>
            <a:ext cx="6286500" cy="739754"/>
          </a:xfrm>
          <a:prstGeom prst="rect">
            <a:avLst/>
          </a:prstGeom>
          <a:noFill/>
        </p:spPr>
        <p:txBody>
          <a:bodyPr>
            <a:spAutoFit/>
          </a:bodyPr>
          <a:lstStyle/>
          <a:p>
            <a:pPr algn="ctr" defTabSz="457200" eaLnBrk="1" fontAlgn="auto" hangingPunct="1">
              <a:lnSpc>
                <a:spcPct val="150000"/>
              </a:lnSpc>
              <a:spcBef>
                <a:spcPts val="0"/>
              </a:spcBef>
              <a:spcAft>
                <a:spcPts val="0"/>
              </a:spcAft>
              <a:defRPr/>
            </a:pPr>
            <a:r>
              <a:rPr lang="tr-TR" sz="3200" b="1" dirty="0" smtClean="0">
                <a:latin typeface="Arial" panose="020B0604020202020204" pitchFamily="34" charset="0"/>
                <a:cs typeface="Arial" panose="020B0604020202020204" pitchFamily="34" charset="0"/>
              </a:rPr>
              <a:t>İLK YARDIM EĞİTİMİ</a:t>
            </a:r>
            <a:endParaRPr lang="tr-TR" sz="3200" b="1" dirty="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261257" y="935264"/>
            <a:ext cx="8430078" cy="833438"/>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İlk Yardımın Temel  Uygulamaları </a:t>
            </a:r>
          </a:p>
        </p:txBody>
      </p:sp>
      <p:sp>
        <p:nvSpPr>
          <p:cNvPr id="17411" name="2 İçerik Yer Tutucusu"/>
          <p:cNvSpPr>
            <a:spLocks noGrp="1"/>
          </p:cNvSpPr>
          <p:nvPr>
            <p:ph idx="1"/>
          </p:nvPr>
        </p:nvSpPr>
        <p:spPr>
          <a:xfrm>
            <a:off x="585106" y="1894115"/>
            <a:ext cx="8077201" cy="4089400"/>
          </a:xfrm>
          <a:ln>
            <a:noFill/>
          </a:ln>
        </p:spPr>
        <p:txBody>
          <a:bodyPr anchor="ctr"/>
          <a:lstStyle/>
          <a:p>
            <a:pPr algn="just" eaLnBrk="1" hangingPunct="1">
              <a:buFont typeface="Arial" charset="0"/>
              <a:buNone/>
            </a:pPr>
            <a:r>
              <a:rPr lang="tr-TR" altLang="tr-TR" sz="2200" b="1" dirty="0" smtClean="0">
                <a:solidFill>
                  <a:schemeClr val="tx1"/>
                </a:solidFill>
                <a:latin typeface="Comic Sans MS" panose="030F0702030302020204" pitchFamily="66" charset="0"/>
                <a:cs typeface="Arial" charset="0"/>
              </a:rPr>
              <a:t>   112 Arandığında;</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Sakin olunmalı ya da sakin olan bir kişinin araması sağlanmalı,</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112 merkezi tarafından sorulan sorulara net bir şekilde cevap verilmeli,</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Kesin yer ve adres bilgileri verilirken, olayın olduğu yere yakın bir caddenin ya da çok bilinen bir yerin adı verilmeli,</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Kimin, hangi numaradan aradığı bildirilmeli,</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Başlık"/>
          <p:cNvSpPr>
            <a:spLocks noGrp="1"/>
          </p:cNvSpPr>
          <p:nvPr>
            <p:ph type="title"/>
          </p:nvPr>
        </p:nvSpPr>
        <p:spPr>
          <a:xfrm>
            <a:off x="580570" y="858838"/>
            <a:ext cx="8153401" cy="833437"/>
          </a:xfrm>
          <a:ln>
            <a:noFill/>
          </a:ln>
        </p:spPr>
        <p:txBody>
          <a:bodyPr>
            <a:normAutofit/>
          </a:bodyPr>
          <a:lstStyle/>
          <a:p>
            <a:pPr algn="ctr" eaLnBrk="1" hangingPunct="1"/>
            <a:r>
              <a:rPr lang="tr-TR" altLang="tr-TR" sz="3200" b="1" dirty="0" smtClean="0">
                <a:solidFill>
                  <a:schemeClr val="tx1"/>
                </a:solidFill>
                <a:latin typeface="Comic Sans MS" panose="030F0702030302020204" pitchFamily="66" charset="0"/>
                <a:cs typeface="Arial" charset="0"/>
              </a:rPr>
              <a:t>İlk Yardımın Temel  Uygulamaları </a:t>
            </a:r>
          </a:p>
        </p:txBody>
      </p:sp>
      <p:sp>
        <p:nvSpPr>
          <p:cNvPr id="18435" name="Rectangle 1"/>
          <p:cNvSpPr>
            <a:spLocks noChangeArrowheads="1"/>
          </p:cNvSpPr>
          <p:nvPr/>
        </p:nvSpPr>
        <p:spPr bwMode="auto">
          <a:xfrm>
            <a:off x="628650" y="2516436"/>
            <a:ext cx="8172450" cy="3231654"/>
          </a:xfrm>
          <a:prstGeom prst="rect">
            <a:avLst/>
          </a:prstGeom>
          <a:noFill/>
          <a:ln w="9525">
            <a:noFill/>
            <a:miter lim="800000"/>
            <a:headEnd/>
            <a:tailEnd/>
          </a:ln>
        </p:spPr>
        <p:txBody>
          <a:bodyPr wrap="square" anchor="ctr">
            <a:spAutoFit/>
          </a:bodyPr>
          <a:lstStyle/>
          <a:p>
            <a:pPr algn="just" eaLnBrk="1" hangingPunct="1">
              <a:buFont typeface="Wingdings" pitchFamily="2" charset="2"/>
              <a:buChar char="ü"/>
              <a:tabLst>
                <a:tab pos="457200" algn="l"/>
              </a:tabLst>
            </a:pPr>
            <a:r>
              <a:rPr lang="tr-TR" altLang="tr-TR" sz="2400" dirty="0" smtClean="0">
                <a:cs typeface="Times New Roman" pitchFamily="18" charset="0"/>
              </a:rPr>
              <a:t> </a:t>
            </a:r>
            <a:r>
              <a:rPr lang="tr-TR" altLang="tr-TR" sz="2400" dirty="0">
                <a:cs typeface="Times New Roman" pitchFamily="18" charset="0"/>
              </a:rPr>
              <a:t>Hasta / yaralı(</a:t>
            </a:r>
            <a:r>
              <a:rPr lang="tr-TR" altLang="tr-TR" sz="2400" dirty="0" err="1">
                <a:cs typeface="Times New Roman" pitchFamily="18" charset="0"/>
              </a:rPr>
              <a:t>lar</a:t>
            </a:r>
            <a:r>
              <a:rPr lang="tr-TR" altLang="tr-TR" sz="2400" dirty="0">
                <a:cs typeface="Times New Roman" pitchFamily="18" charset="0"/>
              </a:rPr>
              <a:t>)</a:t>
            </a:r>
            <a:r>
              <a:rPr lang="tr-TR" altLang="tr-TR" sz="2400" dirty="0" err="1">
                <a:cs typeface="Times New Roman" pitchFamily="18" charset="0"/>
              </a:rPr>
              <a:t>ın</a:t>
            </a:r>
            <a:r>
              <a:rPr lang="tr-TR" altLang="tr-TR" sz="2400" dirty="0">
                <a:cs typeface="Times New Roman" pitchFamily="18" charset="0"/>
              </a:rPr>
              <a:t> adı ve olayın tanımı yapılmalı,</a:t>
            </a:r>
          </a:p>
          <a:p>
            <a:pPr algn="just" eaLnBrk="1" hangingPunct="1">
              <a:buFont typeface="Wingdings" pitchFamily="2" charset="2"/>
              <a:buChar char="ü"/>
              <a:tabLst>
                <a:tab pos="457200" algn="l"/>
              </a:tabLst>
            </a:pPr>
            <a:endParaRPr lang="tr-TR" altLang="tr-TR" sz="1200" dirty="0">
              <a:cs typeface="Times New Roman" pitchFamily="18" charset="0"/>
            </a:endParaRPr>
          </a:p>
          <a:p>
            <a:pPr algn="just">
              <a:buFont typeface="Wingdings" pitchFamily="2" charset="2"/>
              <a:buChar char="ü"/>
              <a:tabLst>
                <a:tab pos="457200" algn="l"/>
              </a:tabLst>
            </a:pPr>
            <a:r>
              <a:rPr lang="tr-TR" altLang="tr-TR" sz="2400" dirty="0">
                <a:cs typeface="Times New Roman" pitchFamily="18" charset="0"/>
              </a:rPr>
              <a:t> Hasta / yaralı sayısı ve durumu bildirilmeli,</a:t>
            </a:r>
          </a:p>
          <a:p>
            <a:pPr algn="just">
              <a:buFont typeface="Wingdings" pitchFamily="2" charset="2"/>
              <a:buChar char="ü"/>
              <a:tabLst>
                <a:tab pos="457200" algn="l"/>
              </a:tabLst>
            </a:pPr>
            <a:endParaRPr lang="tr-TR" altLang="tr-TR" sz="1200" dirty="0"/>
          </a:p>
          <a:p>
            <a:pPr algn="just">
              <a:buFont typeface="Wingdings" pitchFamily="2" charset="2"/>
              <a:buChar char="ü"/>
              <a:tabLst>
                <a:tab pos="457200" algn="l"/>
              </a:tabLst>
            </a:pPr>
            <a:r>
              <a:rPr lang="tr-TR" altLang="tr-TR" sz="2400" dirty="0">
                <a:cs typeface="Times New Roman" pitchFamily="18" charset="0"/>
              </a:rPr>
              <a:t> Eğer herhangi bir ilk yardım uygulaması yapıldıysa nasıl bir yardım verildiği belirtilmeli,</a:t>
            </a:r>
          </a:p>
          <a:p>
            <a:pPr algn="just">
              <a:buFont typeface="Wingdings" pitchFamily="2" charset="2"/>
              <a:buChar char="ü"/>
              <a:tabLst>
                <a:tab pos="457200" algn="l"/>
              </a:tabLst>
            </a:pPr>
            <a:endParaRPr lang="tr-TR" altLang="tr-TR" sz="1200" dirty="0"/>
          </a:p>
          <a:p>
            <a:pPr algn="just">
              <a:buFont typeface="Wingdings" pitchFamily="2" charset="2"/>
              <a:buChar char="ü"/>
              <a:tabLst>
                <a:tab pos="457200" algn="l"/>
              </a:tabLst>
            </a:pPr>
            <a:r>
              <a:rPr lang="tr-TR" altLang="tr-TR" sz="2400" dirty="0">
                <a:cs typeface="Times New Roman" pitchFamily="18" charset="0"/>
              </a:rPr>
              <a:t> 112 hattında bilgi alan kişi, gerekli olan tüm bilgileri aldığını söyleyinceye kadar telefon kapatılmamalıdır.</a:t>
            </a:r>
          </a:p>
          <a:p>
            <a:pPr algn="just">
              <a:buFont typeface="Wingdings" pitchFamily="2" charset="2"/>
              <a:buChar char="ü"/>
              <a:tabLst>
                <a:tab pos="457200" algn="l"/>
              </a:tabLst>
            </a:pPr>
            <a:endParaRPr lang="tr-TR" altLang="tr-TR" sz="2400"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a:xfrm>
            <a:off x="657678" y="829809"/>
            <a:ext cx="8020050" cy="833437"/>
          </a:xfrm>
          <a:ln>
            <a:noFill/>
          </a:ln>
        </p:spPr>
        <p:txBody>
          <a:bodyPr>
            <a:noAutofit/>
          </a:bodyPr>
          <a:lstStyle/>
          <a:p>
            <a:pPr algn="ctr" eaLnBrk="1" hangingPunct="1"/>
            <a:r>
              <a:rPr lang="tr-TR" altLang="tr-TR" sz="3200" b="1" dirty="0" smtClean="0">
                <a:solidFill>
                  <a:schemeClr val="tx1"/>
                </a:solidFill>
                <a:latin typeface="Comic Sans MS" panose="030F0702030302020204" pitchFamily="66" charset="0"/>
                <a:cs typeface="Arial" charset="0"/>
              </a:rPr>
              <a:t>İLK YARDIMIN TEMEL  UYGULAMALARI -3</a:t>
            </a:r>
          </a:p>
        </p:txBody>
      </p:sp>
      <p:sp>
        <p:nvSpPr>
          <p:cNvPr id="19459" name="2 İçerik Yer Tutucusu"/>
          <p:cNvSpPr>
            <a:spLocks noGrp="1"/>
          </p:cNvSpPr>
          <p:nvPr>
            <p:ph idx="1"/>
          </p:nvPr>
        </p:nvSpPr>
        <p:spPr>
          <a:xfrm>
            <a:off x="647700" y="2330450"/>
            <a:ext cx="8001000" cy="3009900"/>
          </a:xfrm>
          <a:ln>
            <a:noFill/>
          </a:ln>
        </p:spPr>
        <p:txBody>
          <a:bodyPr anchor="ctr"/>
          <a:lstStyle/>
          <a:p>
            <a:pPr algn="just" eaLnBrk="1" hangingPunct="1">
              <a:buFont typeface="Arial" charset="0"/>
              <a:buNone/>
            </a:pPr>
            <a:endParaRPr lang="tr-TR" altLang="tr-TR" sz="2200" b="1" dirty="0" smtClean="0">
              <a:solidFill>
                <a:schemeClr val="tx1"/>
              </a:solidFill>
              <a:latin typeface="Comic Sans MS" panose="030F0702030302020204" pitchFamily="66" charset="0"/>
              <a:cs typeface="Arial" charset="0"/>
            </a:endParaRPr>
          </a:p>
          <a:p>
            <a:pPr algn="just" eaLnBrk="1" hangingPunct="1">
              <a:buFont typeface="Arial" charset="0"/>
              <a:buNone/>
            </a:pPr>
            <a:r>
              <a:rPr lang="tr-TR" altLang="tr-TR" sz="2200" b="1" u="sng" dirty="0" smtClean="0">
                <a:solidFill>
                  <a:schemeClr val="tx1"/>
                </a:solidFill>
                <a:latin typeface="Comic Sans MS" panose="030F0702030302020204" pitchFamily="66" charset="0"/>
                <a:cs typeface="Arial" charset="0"/>
              </a:rPr>
              <a:t>Kurtarma (Müdahale):</a:t>
            </a:r>
          </a:p>
          <a:p>
            <a:pPr algn="just" eaLnBrk="1" hangingPunct="1">
              <a:buFont typeface="Arial" charset="0"/>
              <a:buNone/>
            </a:pPr>
            <a:endParaRPr lang="tr-TR" altLang="tr-TR" sz="2200" b="1"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Olay yerinde hasta / yaralılara müdahale hızlı </a:t>
            </a:r>
          </a:p>
          <a:p>
            <a:pPr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ancak sakin bir şekilde yapılmalıdır.</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a:xfrm>
            <a:off x="413657" y="728889"/>
            <a:ext cx="8164513" cy="833438"/>
          </a:xfrm>
          <a:ln>
            <a:noFill/>
          </a:ln>
        </p:spPr>
        <p:txBody>
          <a:bodyPr>
            <a:normAutofit/>
          </a:bodyPr>
          <a:lstStyle/>
          <a:p>
            <a:pPr algn="ctr" eaLnBrk="1" hangingPunct="1"/>
            <a:r>
              <a:rPr lang="tr-TR" altLang="tr-TR" sz="3200" b="1" dirty="0" smtClean="0">
                <a:solidFill>
                  <a:schemeClr val="tx1"/>
                </a:solidFill>
                <a:latin typeface="Comic Sans MS" panose="030F0702030302020204" pitchFamily="66" charset="0"/>
                <a:cs typeface="Arial" charset="0"/>
              </a:rPr>
              <a:t>İlk Yardımcının Öncelikli Görevleri  </a:t>
            </a:r>
          </a:p>
        </p:txBody>
      </p:sp>
      <p:sp>
        <p:nvSpPr>
          <p:cNvPr id="20483" name="2 İçerik Yer Tutucusu"/>
          <p:cNvSpPr>
            <a:spLocks noGrp="1"/>
          </p:cNvSpPr>
          <p:nvPr>
            <p:ph idx="1"/>
          </p:nvPr>
        </p:nvSpPr>
        <p:spPr>
          <a:xfrm>
            <a:off x="438150" y="1737406"/>
            <a:ext cx="8191500" cy="4427537"/>
          </a:xfrm>
          <a:ln>
            <a:noFill/>
          </a:ln>
        </p:spPr>
        <p:txBody>
          <a:bodyPr anchor="ctr">
            <a:normAutofit fontScale="92500"/>
          </a:bodyPr>
          <a:lstStyle/>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yaralıların durumunu değerlendirir (ABC) ve öncelikli müdahale edilecekleri belirler,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yaralının korku ve endişelerini giderir, </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yaralıya müdahalede yardımcı olacak kişileri organize eder,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yaralının durumunun ağırlaşmasını önlemek için kişisel olanakları ile gerekli müdahalelerde bulunur, </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Kırıklara yerinde müdahale eder,</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a:xfrm>
            <a:off x="593045" y="728890"/>
            <a:ext cx="8164512" cy="833438"/>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İLK YARDIMCININ ÖNCELİKLİ GÖREVLERİ </a:t>
            </a:r>
          </a:p>
        </p:txBody>
      </p:sp>
      <p:sp>
        <p:nvSpPr>
          <p:cNvPr id="21507" name="2 İçerik Yer Tutucusu"/>
          <p:cNvSpPr>
            <a:spLocks noGrp="1"/>
          </p:cNvSpPr>
          <p:nvPr>
            <p:ph idx="1"/>
          </p:nvPr>
        </p:nvSpPr>
        <p:spPr>
          <a:xfrm>
            <a:off x="405946" y="1799317"/>
            <a:ext cx="8128000" cy="4238625"/>
          </a:xfrm>
          <a:ln>
            <a:noFill/>
          </a:ln>
        </p:spPr>
        <p:txBody>
          <a:bodyPr anchor="ctr"/>
          <a:lstStyle/>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yaralıyı sıcak tutar,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yaralının büyük yarasını görmesine izin vermez,</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yaralıyı hareket ettirmeden müdahale yapar. Ağır hasta / yaralı bir kişide hayati tehlike ve / veya çevrede süren tehlike olmadığı sürece asla yerinden kıpırdatmaz.</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yaralının en uygun yöntemlerle en yakın sağlık kuruluşuna sevkini sağlar (112).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Başlık"/>
          <p:cNvSpPr>
            <a:spLocks noGrp="1"/>
          </p:cNvSpPr>
          <p:nvPr>
            <p:ph type="title"/>
          </p:nvPr>
        </p:nvSpPr>
        <p:spPr>
          <a:xfrm>
            <a:off x="647700" y="1119188"/>
            <a:ext cx="8020050" cy="615950"/>
          </a:xfrm>
          <a:ln>
            <a:noFill/>
          </a:ln>
        </p:spPr>
        <p:txBody>
          <a:bodyPr>
            <a:normAutofit/>
          </a:bodyPr>
          <a:lstStyle/>
          <a:p>
            <a:pPr algn="ctr" eaLnBrk="1" hangingPunct="1"/>
            <a:r>
              <a:rPr lang="tr-TR" altLang="tr-TR" sz="3200" b="1" dirty="0" smtClean="0">
                <a:solidFill>
                  <a:schemeClr val="tx1"/>
                </a:solidFill>
                <a:latin typeface="Comic Sans MS" panose="030F0702030302020204" pitchFamily="66" charset="0"/>
                <a:cs typeface="Arial" charset="0"/>
              </a:rPr>
              <a:t>Hayat Kurtarma Zinciri</a:t>
            </a:r>
          </a:p>
        </p:txBody>
      </p:sp>
      <p:sp>
        <p:nvSpPr>
          <p:cNvPr id="22531" name="2 İçerik Yer Tutucusu"/>
          <p:cNvSpPr>
            <a:spLocks noGrp="1"/>
          </p:cNvSpPr>
          <p:nvPr>
            <p:ph idx="1"/>
          </p:nvPr>
        </p:nvSpPr>
        <p:spPr>
          <a:xfrm>
            <a:off x="662214" y="1631043"/>
            <a:ext cx="8001000" cy="4427538"/>
          </a:xfrm>
          <a:ln>
            <a:noFill/>
          </a:ln>
        </p:spPr>
        <p:txBody>
          <a:bodyPr>
            <a:normAutofit lnSpcReduction="10000"/>
          </a:bodyPr>
          <a:lstStyle/>
          <a:p>
            <a:pPr algn="just" eaLnBrk="1" hangingPunct="1">
              <a:buFont typeface="Arial" charset="0"/>
              <a:buNone/>
              <a:defRPr/>
            </a:pPr>
            <a:r>
              <a:rPr lang="tr-TR" altLang="tr-TR" sz="2200" b="1" dirty="0" smtClean="0">
                <a:solidFill>
                  <a:schemeClr val="tx1"/>
                </a:solidFill>
                <a:latin typeface="Comic Sans MS" panose="030F0702030302020204" pitchFamily="66" charset="0"/>
                <a:cs typeface="Arial" charset="0"/>
              </a:rPr>
              <a:t>	</a:t>
            </a:r>
          </a:p>
          <a:p>
            <a:pPr algn="just" eaLnBrk="1" hangingPunct="1">
              <a:lnSpc>
                <a:spcPct val="150000"/>
              </a:lnSpc>
              <a:buFont typeface="Arial" charset="0"/>
              <a:buNone/>
              <a:defRPr/>
            </a:pPr>
            <a:r>
              <a:rPr lang="tr-TR" altLang="tr-TR" sz="2200" b="1" u="sng" dirty="0" smtClean="0">
                <a:solidFill>
                  <a:schemeClr val="tx1"/>
                </a:solidFill>
                <a:latin typeface="Comic Sans MS" panose="030F0702030302020204" pitchFamily="66" charset="0"/>
                <a:cs typeface="Arial" charset="0"/>
              </a:rPr>
              <a:t>İlk Yardımcının sorumluluğu</a:t>
            </a:r>
          </a:p>
          <a:p>
            <a:pPr algn="just" eaLnBrk="1" hangingPunct="1">
              <a:lnSpc>
                <a:spcPct val="150000"/>
              </a:lnSpc>
              <a:buFont typeface="Arial" charset="0"/>
              <a:buNone/>
              <a:defRPr/>
            </a:pPr>
            <a:r>
              <a:rPr lang="tr-TR" altLang="tr-TR" sz="2200" b="1" dirty="0" smtClean="0">
                <a:solidFill>
                  <a:schemeClr val="tx1"/>
                </a:solidFill>
                <a:latin typeface="Comic Sans MS" panose="030F0702030302020204" pitchFamily="66" charset="0"/>
                <a:cs typeface="Arial" charset="0"/>
              </a:rPr>
              <a:t>1. Halka - </a:t>
            </a:r>
            <a:r>
              <a:rPr lang="tr-TR" altLang="tr-TR" sz="2200" dirty="0" smtClean="0">
                <a:solidFill>
                  <a:schemeClr val="tx1"/>
                </a:solidFill>
                <a:latin typeface="Comic Sans MS" panose="030F0702030302020204" pitchFamily="66" charset="0"/>
                <a:cs typeface="Arial" charset="0"/>
              </a:rPr>
              <a:t>Sağlık kuruluşuna haber verilmesi</a:t>
            </a:r>
          </a:p>
          <a:p>
            <a:pPr algn="just" eaLnBrk="1" hangingPunct="1">
              <a:lnSpc>
                <a:spcPct val="150000"/>
              </a:lnSpc>
              <a:buFont typeface="Arial" charset="0"/>
              <a:buNone/>
              <a:defRPr/>
            </a:pPr>
            <a:r>
              <a:rPr lang="tr-TR" altLang="tr-TR" sz="2200" b="1" dirty="0" smtClean="0">
                <a:solidFill>
                  <a:schemeClr val="tx1"/>
                </a:solidFill>
                <a:latin typeface="Comic Sans MS" panose="030F0702030302020204" pitchFamily="66" charset="0"/>
                <a:cs typeface="Arial" charset="0"/>
              </a:rPr>
              <a:t>2. Halka - </a:t>
            </a:r>
            <a:r>
              <a:rPr lang="tr-TR" altLang="tr-TR" sz="2200" dirty="0" smtClean="0">
                <a:solidFill>
                  <a:schemeClr val="tx1"/>
                </a:solidFill>
                <a:latin typeface="Comic Sans MS" panose="030F0702030302020204" pitchFamily="66" charset="0"/>
                <a:cs typeface="Arial" charset="0"/>
              </a:rPr>
              <a:t>Olay yerinde</a:t>
            </a:r>
            <a:r>
              <a:rPr lang="tr-TR" altLang="tr-TR" sz="2200" b="1" dirty="0" smtClean="0">
                <a:solidFill>
                  <a:schemeClr val="tx1"/>
                </a:solidFill>
                <a:latin typeface="Comic Sans MS" panose="030F0702030302020204" pitchFamily="66" charset="0"/>
                <a:cs typeface="Arial" charset="0"/>
              </a:rPr>
              <a:t> T</a:t>
            </a:r>
            <a:r>
              <a:rPr lang="tr-TR" altLang="tr-TR" sz="2200" dirty="0" smtClean="0">
                <a:solidFill>
                  <a:schemeClr val="tx1"/>
                </a:solidFill>
                <a:latin typeface="Comic Sans MS" panose="030F0702030302020204" pitchFamily="66" charset="0"/>
                <a:cs typeface="Arial" charset="0"/>
              </a:rPr>
              <a:t>emel</a:t>
            </a:r>
            <a:r>
              <a:rPr lang="tr-TR" altLang="tr-TR" sz="2200" b="1" dirty="0" smtClean="0">
                <a:solidFill>
                  <a:schemeClr val="tx1"/>
                </a:solidFill>
                <a:latin typeface="Comic Sans MS" panose="030F0702030302020204" pitchFamily="66" charset="0"/>
                <a:cs typeface="Arial" charset="0"/>
              </a:rPr>
              <a:t> Y</a:t>
            </a:r>
            <a:r>
              <a:rPr lang="tr-TR" altLang="tr-TR" sz="2200" dirty="0" smtClean="0">
                <a:solidFill>
                  <a:schemeClr val="tx1"/>
                </a:solidFill>
                <a:latin typeface="Comic Sans MS" panose="030F0702030302020204" pitchFamily="66" charset="0"/>
                <a:cs typeface="Arial" charset="0"/>
              </a:rPr>
              <a:t>aşam</a:t>
            </a:r>
            <a:r>
              <a:rPr lang="tr-TR" altLang="tr-TR" sz="2200" b="1" dirty="0" smtClean="0">
                <a:solidFill>
                  <a:schemeClr val="tx1"/>
                </a:solidFill>
                <a:latin typeface="Comic Sans MS" panose="030F0702030302020204" pitchFamily="66" charset="0"/>
                <a:cs typeface="Arial" charset="0"/>
              </a:rPr>
              <a:t> D</a:t>
            </a:r>
            <a:r>
              <a:rPr lang="tr-TR" altLang="tr-TR" sz="2200" dirty="0" smtClean="0">
                <a:solidFill>
                  <a:schemeClr val="tx1"/>
                </a:solidFill>
                <a:latin typeface="Comic Sans MS" panose="030F0702030302020204" pitchFamily="66" charset="0"/>
                <a:cs typeface="Arial" charset="0"/>
              </a:rPr>
              <a:t>esteği yapılması</a:t>
            </a:r>
          </a:p>
          <a:p>
            <a:pPr algn="just" eaLnBrk="1" hangingPunct="1">
              <a:lnSpc>
                <a:spcPct val="150000"/>
              </a:lnSpc>
              <a:buFont typeface="Arial" charset="0"/>
              <a:buNone/>
              <a:defRPr/>
            </a:pPr>
            <a:r>
              <a:rPr lang="tr-TR" altLang="tr-TR" sz="2200" b="1" u="sng" dirty="0" smtClean="0">
                <a:solidFill>
                  <a:schemeClr val="tx1"/>
                </a:solidFill>
                <a:latin typeface="Comic Sans MS" panose="030F0702030302020204" pitchFamily="66" charset="0"/>
                <a:cs typeface="Arial" charset="0"/>
              </a:rPr>
              <a:t>Profesyonel sağlık ekiplerinin sorumluluğu</a:t>
            </a:r>
          </a:p>
          <a:p>
            <a:pPr algn="just" eaLnBrk="1" hangingPunct="1">
              <a:lnSpc>
                <a:spcPct val="150000"/>
              </a:lnSpc>
              <a:buFont typeface="Arial" charset="0"/>
              <a:buNone/>
              <a:defRPr/>
            </a:pPr>
            <a:r>
              <a:rPr lang="tr-TR" altLang="tr-TR" sz="2200" b="1" dirty="0" smtClean="0">
                <a:solidFill>
                  <a:schemeClr val="tx1"/>
                </a:solidFill>
                <a:latin typeface="Comic Sans MS" panose="030F0702030302020204" pitchFamily="66" charset="0"/>
                <a:cs typeface="Arial" charset="0"/>
              </a:rPr>
              <a:t>3. Halka - </a:t>
            </a:r>
            <a:r>
              <a:rPr lang="tr-TR" altLang="tr-TR" sz="2200" dirty="0" smtClean="0">
                <a:solidFill>
                  <a:schemeClr val="tx1"/>
                </a:solidFill>
                <a:latin typeface="Comic Sans MS" panose="030F0702030302020204" pitchFamily="66" charset="0"/>
                <a:cs typeface="Arial" charset="0"/>
              </a:rPr>
              <a:t>Ambulans ekiplerince müdahaleler yapılması</a:t>
            </a:r>
          </a:p>
          <a:p>
            <a:pPr marL="0" indent="0" eaLnBrk="1" hangingPunct="1">
              <a:lnSpc>
                <a:spcPct val="150000"/>
              </a:lnSpc>
              <a:buFont typeface="Arial" charset="0"/>
              <a:buNone/>
              <a:defRPr/>
            </a:pPr>
            <a:r>
              <a:rPr lang="tr-TR" altLang="tr-TR" sz="2200" b="1" dirty="0" smtClean="0">
                <a:solidFill>
                  <a:schemeClr val="tx1"/>
                </a:solidFill>
                <a:latin typeface="Comic Sans MS" panose="030F0702030302020204" pitchFamily="66" charset="0"/>
                <a:cs typeface="Arial" charset="0"/>
              </a:rPr>
              <a:t>4. Halka - </a:t>
            </a:r>
            <a:r>
              <a:rPr lang="tr-TR" altLang="tr-TR" sz="2200" dirty="0" smtClean="0">
                <a:solidFill>
                  <a:schemeClr val="tx1"/>
                </a:solidFill>
                <a:latin typeface="Comic Sans MS" panose="030F0702030302020204" pitchFamily="66" charset="0"/>
                <a:cs typeface="Arial" charset="0"/>
              </a:rPr>
              <a:t>Hastane acil servislerinde müdahale yapılmasıdır.</a:t>
            </a:r>
          </a:p>
          <a:p>
            <a:pPr algn="just" eaLnBrk="1" hangingPunct="1">
              <a:buFont typeface="Wingdings" pitchFamily="2" charset="2"/>
              <a:buChar char="ü"/>
              <a:defRPr/>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a:xfrm>
            <a:off x="662214" y="1111023"/>
            <a:ext cx="7981950" cy="614362"/>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İlk Yardımda A, B, C</a:t>
            </a:r>
          </a:p>
        </p:txBody>
      </p:sp>
      <p:sp>
        <p:nvSpPr>
          <p:cNvPr id="24579" name="2 İçerik Yer Tutucusu"/>
          <p:cNvSpPr>
            <a:spLocks noGrp="1"/>
          </p:cNvSpPr>
          <p:nvPr>
            <p:ph idx="1"/>
          </p:nvPr>
        </p:nvSpPr>
        <p:spPr>
          <a:xfrm>
            <a:off x="628650" y="2157413"/>
            <a:ext cx="8039100" cy="4178300"/>
          </a:xfrm>
          <a:ln>
            <a:noFill/>
          </a:ln>
        </p:spPr>
        <p:txBody>
          <a:bodyPr/>
          <a:lstStyle/>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a:t>
            </a:r>
            <a:r>
              <a:rPr lang="tr-TR" altLang="tr-TR" sz="2200" b="1" dirty="0" smtClean="0">
                <a:solidFill>
                  <a:schemeClr val="tx1"/>
                </a:solidFill>
                <a:latin typeface="Comic Sans MS" panose="030F0702030302020204" pitchFamily="66" charset="0"/>
                <a:cs typeface="Arial" charset="0"/>
              </a:rPr>
              <a:t>(A)</a:t>
            </a:r>
            <a:r>
              <a:rPr lang="tr-TR" altLang="tr-TR" sz="2200" dirty="0" smtClean="0">
                <a:solidFill>
                  <a:schemeClr val="tx1"/>
                </a:solidFill>
                <a:latin typeface="Comic Sans MS" panose="030F0702030302020204" pitchFamily="66" charset="0"/>
                <a:cs typeface="Arial" charset="0"/>
              </a:rPr>
              <a:t> Hava yolu açıklığının değerlendirilmesi</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a:t>
            </a:r>
            <a:r>
              <a:rPr lang="tr-TR" altLang="tr-TR" sz="2200" b="1" dirty="0" smtClean="0">
                <a:solidFill>
                  <a:schemeClr val="tx1"/>
                </a:solidFill>
                <a:latin typeface="Comic Sans MS" panose="030F0702030302020204" pitchFamily="66" charset="0"/>
                <a:cs typeface="Arial" charset="0"/>
              </a:rPr>
              <a:t>(B) </a:t>
            </a:r>
            <a:r>
              <a:rPr lang="tr-TR" altLang="tr-TR" sz="2200" dirty="0" smtClean="0">
                <a:solidFill>
                  <a:schemeClr val="tx1"/>
                </a:solidFill>
                <a:latin typeface="Comic Sans MS" panose="030F0702030302020204" pitchFamily="66" charset="0"/>
                <a:cs typeface="Arial" charset="0"/>
              </a:rPr>
              <a:t>Solunumun değerlendirilmesi (Bak – Dinle - Hisset)</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a:t>
            </a:r>
            <a:r>
              <a:rPr lang="tr-TR" altLang="tr-TR" sz="2200" b="1" dirty="0" smtClean="0">
                <a:solidFill>
                  <a:schemeClr val="tx1"/>
                </a:solidFill>
                <a:latin typeface="Comic Sans MS" panose="030F0702030302020204" pitchFamily="66" charset="0"/>
                <a:cs typeface="Arial" charset="0"/>
              </a:rPr>
              <a:t>(C) </a:t>
            </a:r>
            <a:r>
              <a:rPr lang="tr-TR" altLang="tr-TR" sz="2200" dirty="0" smtClean="0">
                <a:solidFill>
                  <a:schemeClr val="tx1"/>
                </a:solidFill>
                <a:latin typeface="Comic Sans MS" panose="030F0702030302020204" pitchFamily="66" charset="0"/>
                <a:cs typeface="Arial" charset="0"/>
              </a:rPr>
              <a:t>Dolaşımın değerlendirilmesi</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p:txBody>
      </p:sp>
      <p:pic>
        <p:nvPicPr>
          <p:cNvPr id="24580" name="Picture 4"/>
          <p:cNvPicPr>
            <a:picLocks noChangeAspect="1" noChangeArrowheads="1"/>
          </p:cNvPicPr>
          <p:nvPr/>
        </p:nvPicPr>
        <p:blipFill>
          <a:blip r:embed="rId3"/>
          <a:srcRect/>
          <a:stretch>
            <a:fillRect/>
          </a:stretch>
        </p:blipFill>
        <p:spPr bwMode="auto">
          <a:xfrm>
            <a:off x="6672263" y="4049713"/>
            <a:ext cx="1733550" cy="1323975"/>
          </a:xfrm>
          <a:prstGeom prst="rect">
            <a:avLst/>
          </a:prstGeom>
          <a:noFill/>
          <a:ln w="9525">
            <a:noFill/>
            <a:miter lim="800000"/>
            <a:headEnd/>
            <a:tailEnd/>
          </a:ln>
        </p:spPr>
      </p:pic>
      <p:pic>
        <p:nvPicPr>
          <p:cNvPr id="24581" name="Picture 5"/>
          <p:cNvPicPr>
            <a:picLocks noChangeAspect="1" noChangeArrowheads="1"/>
          </p:cNvPicPr>
          <p:nvPr/>
        </p:nvPicPr>
        <p:blipFill>
          <a:blip r:embed="rId4"/>
          <a:srcRect/>
          <a:stretch>
            <a:fillRect/>
          </a:stretch>
        </p:blipFill>
        <p:spPr bwMode="auto">
          <a:xfrm>
            <a:off x="7427913" y="2406650"/>
            <a:ext cx="1073150" cy="12287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a:xfrm>
            <a:off x="449717" y="651329"/>
            <a:ext cx="8401050" cy="1131888"/>
          </a:xfrm>
          <a:ln>
            <a:noFill/>
          </a:ln>
        </p:spPr>
        <p:txBody>
          <a:bodyPr>
            <a:normAutofit/>
          </a:bodyPr>
          <a:lstStyle/>
          <a:p>
            <a:pPr algn="ctr" eaLnBrk="1" hangingPunct="1"/>
            <a:r>
              <a:rPr lang="tr-TR" altLang="tr-TR" sz="3200" b="1" dirty="0" smtClean="0">
                <a:solidFill>
                  <a:schemeClr val="tx1"/>
                </a:solidFill>
                <a:latin typeface="Comic Sans MS" panose="030F0702030302020204" pitchFamily="66" charset="0"/>
                <a:cs typeface="Arial" charset="0"/>
              </a:rPr>
              <a:t>İlk Yardım İçin </a:t>
            </a:r>
            <a:br>
              <a:rPr lang="tr-TR" altLang="tr-TR" sz="3200" b="1" dirty="0" smtClean="0">
                <a:solidFill>
                  <a:schemeClr val="tx1"/>
                </a:solidFill>
                <a:latin typeface="Comic Sans MS" panose="030F0702030302020204" pitchFamily="66" charset="0"/>
                <a:cs typeface="Arial" charset="0"/>
              </a:rPr>
            </a:br>
            <a:r>
              <a:rPr lang="tr-TR" altLang="tr-TR" sz="3200" b="1" dirty="0" smtClean="0">
                <a:solidFill>
                  <a:schemeClr val="tx1"/>
                </a:solidFill>
                <a:latin typeface="Comic Sans MS" panose="030F0702030302020204" pitchFamily="66" charset="0"/>
                <a:cs typeface="Arial" charset="0"/>
              </a:rPr>
              <a:t>Hasta/Kaza Ortamını Değerlendirme </a:t>
            </a:r>
            <a:endParaRPr lang="tr-TR" altLang="tr-TR" sz="3200" dirty="0" smtClean="0">
              <a:solidFill>
                <a:schemeClr val="tx1"/>
              </a:solidFill>
              <a:latin typeface="Comic Sans MS" panose="030F0702030302020204" pitchFamily="66" charset="0"/>
              <a:cs typeface="Arial" charset="0"/>
            </a:endParaRPr>
          </a:p>
        </p:txBody>
      </p:sp>
      <p:sp>
        <p:nvSpPr>
          <p:cNvPr id="26627" name="2 İçerik Yer Tutucusu"/>
          <p:cNvSpPr>
            <a:spLocks noGrp="1"/>
          </p:cNvSpPr>
          <p:nvPr>
            <p:ph idx="1"/>
          </p:nvPr>
        </p:nvSpPr>
        <p:spPr>
          <a:xfrm>
            <a:off x="522288" y="2449513"/>
            <a:ext cx="8401050" cy="3721100"/>
          </a:xfrm>
          <a:ln>
            <a:noFill/>
          </a:ln>
        </p:spPr>
        <p:txBody>
          <a:bodyPr anchor="ctr"/>
          <a:lstStyle/>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Sakin ol,</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Çevrede süregelen tehlike varsa (yakıt, gaz, </a:t>
            </a:r>
          </a:p>
          <a:p>
            <a:pPr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elektrik vb.) gider,</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Trafikte isen güvenliği sağla, sigarayı yasakla,</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Tehlike yoksa hasta / yaralıyı kımıldatma,</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yaralılarda öncelikleri sapta,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453572" y="667430"/>
            <a:ext cx="10003972" cy="1131887"/>
          </a:xfrm>
          <a:ln>
            <a:noFill/>
          </a:ln>
        </p:spPr>
        <p:txBody>
          <a:bodyPr>
            <a:noAutofit/>
          </a:bodyPr>
          <a:lstStyle/>
          <a:p>
            <a:pPr algn="ctr" eaLnBrk="1" hangingPunct="1">
              <a:lnSpc>
                <a:spcPct val="100000"/>
              </a:lnSpc>
            </a:pPr>
            <a:r>
              <a:rPr lang="tr-TR" altLang="tr-TR" sz="4400" b="1" dirty="0" smtClean="0">
                <a:solidFill>
                  <a:schemeClr val="tx1"/>
                </a:solidFill>
                <a:latin typeface="Comic Sans MS" panose="030F0702030302020204" pitchFamily="66" charset="0"/>
                <a:cs typeface="Arial" charset="0"/>
              </a:rPr>
              <a:t>İlk Yardım İçin Hasta /Kaza Ortamını Değerlendirme </a:t>
            </a:r>
            <a:endParaRPr lang="tr-TR" altLang="tr-TR" sz="4400" dirty="0" smtClean="0">
              <a:solidFill>
                <a:schemeClr val="tx1"/>
              </a:solidFill>
              <a:latin typeface="Comic Sans MS" panose="030F0702030302020204" pitchFamily="66" charset="0"/>
              <a:cs typeface="Arial" charset="0"/>
            </a:endParaRPr>
          </a:p>
        </p:txBody>
      </p:sp>
      <p:sp>
        <p:nvSpPr>
          <p:cNvPr id="27651" name="2 İçerik Yer Tutucusu"/>
          <p:cNvSpPr>
            <a:spLocks noGrp="1"/>
          </p:cNvSpPr>
          <p:nvPr>
            <p:ph idx="1"/>
          </p:nvPr>
        </p:nvSpPr>
        <p:spPr>
          <a:xfrm>
            <a:off x="536802" y="2049916"/>
            <a:ext cx="8312150" cy="3722687"/>
          </a:xfrm>
          <a:ln>
            <a:noFill/>
          </a:ln>
        </p:spPr>
        <p:txBody>
          <a:bodyPr anchor="ctr">
            <a:normAutofit fontScale="92500" lnSpcReduction="10000"/>
          </a:bodyPr>
          <a:lstStyle/>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yaralıları yatıştır, korku ve endişelerini      </a:t>
            </a:r>
          </a:p>
          <a:p>
            <a:pPr algn="just" eaLnBrk="1" hangingPunct="1">
              <a:lnSpc>
                <a:spcPct val="150000"/>
              </a:lnSpc>
              <a:buFont typeface="Arial" charset="0"/>
              <a:buNone/>
            </a:pPr>
            <a:r>
              <a:rPr lang="tr-TR" altLang="tr-TR" sz="2200" dirty="0" smtClean="0">
                <a:solidFill>
                  <a:schemeClr val="tx1"/>
                </a:solidFill>
                <a:latin typeface="Comic Sans MS" panose="030F0702030302020204" pitchFamily="66" charset="0"/>
                <a:cs typeface="Arial" charset="0"/>
              </a:rPr>
              <a:t>     gider,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Müdahalede yardımcı olabilecekleri ve </a:t>
            </a:r>
          </a:p>
          <a:p>
            <a:pPr algn="just" eaLnBrk="1" hangingPunct="1">
              <a:lnSpc>
                <a:spcPct val="150000"/>
              </a:lnSpc>
              <a:buFont typeface="Arial" charset="0"/>
              <a:buNone/>
            </a:pPr>
            <a:r>
              <a:rPr lang="tr-TR" altLang="tr-TR" sz="2200" dirty="0" smtClean="0">
                <a:solidFill>
                  <a:schemeClr val="tx1"/>
                </a:solidFill>
                <a:latin typeface="Comic Sans MS" panose="030F0702030302020204" pitchFamily="66" charset="0"/>
                <a:cs typeface="Arial" charset="0"/>
              </a:rPr>
              <a:t>     meraklıları görevlendir, </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Taşıma ve sevk organizasyonu yap,</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Gerekirse kayıt tut ve tıbbi yardım (112) gelince bilgi ver.</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Başlık"/>
          <p:cNvSpPr>
            <a:spLocks noGrp="1"/>
          </p:cNvSpPr>
          <p:nvPr>
            <p:ph type="title"/>
          </p:nvPr>
        </p:nvSpPr>
        <p:spPr>
          <a:xfrm>
            <a:off x="647700" y="757918"/>
            <a:ext cx="8001000" cy="930275"/>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 Hava Yolu Tıkanıklığı </a:t>
            </a:r>
          </a:p>
        </p:txBody>
      </p:sp>
      <p:sp>
        <p:nvSpPr>
          <p:cNvPr id="29699" name="2 İçerik Yer Tutucusu"/>
          <p:cNvSpPr>
            <a:spLocks noGrp="1"/>
          </p:cNvSpPr>
          <p:nvPr>
            <p:ph idx="1"/>
          </p:nvPr>
        </p:nvSpPr>
        <p:spPr>
          <a:xfrm>
            <a:off x="599622" y="2020207"/>
            <a:ext cx="8020050" cy="3989388"/>
          </a:xfrm>
          <a:ln>
            <a:noFill/>
          </a:ln>
        </p:spPr>
        <p:txBody>
          <a:bodyPr>
            <a:normAutofit lnSpcReduction="10000"/>
          </a:bodyPr>
          <a:lstStyle/>
          <a:p>
            <a:pPr algn="just" eaLnBrk="1" hangingPunct="1">
              <a:lnSpc>
                <a:spcPct val="150000"/>
              </a:lnSpc>
              <a:buFont typeface="Arial" charset="0"/>
              <a:buNone/>
            </a:pPr>
            <a:r>
              <a:rPr lang="tr-TR" altLang="tr-TR" sz="2200" b="1" dirty="0" smtClean="0">
                <a:solidFill>
                  <a:schemeClr val="tx1"/>
                </a:solidFill>
                <a:latin typeface="Comic Sans MS" panose="030F0702030302020204" pitchFamily="66" charset="0"/>
                <a:cs typeface="Arial" charset="0"/>
              </a:rPr>
              <a:t>1- Kısmi tıkanma bulguları:</a:t>
            </a:r>
            <a:endParaRPr lang="tr-TR" altLang="tr-TR" sz="2200" dirty="0" smtClean="0">
              <a:solidFill>
                <a:schemeClr val="tx1"/>
              </a:solidFill>
              <a:latin typeface="Comic Sans MS" panose="030F0702030302020204" pitchFamily="66" charset="0"/>
              <a:cs typeface="Arial" charset="0"/>
            </a:endParaRP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Öksürür,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Nefes alabilir,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Konuşabilir.</a:t>
            </a:r>
          </a:p>
          <a:p>
            <a:pPr algn="just" eaLnBrk="1" hangingPunct="1">
              <a:lnSpc>
                <a:spcPct val="150000"/>
              </a:lnSpc>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lnSpc>
                <a:spcPct val="150000"/>
              </a:lnSpc>
              <a:buFont typeface="Arial" charset="0"/>
              <a:buNone/>
            </a:pPr>
            <a:r>
              <a:rPr lang="tr-TR" altLang="tr-TR" sz="2200" dirty="0" smtClean="0">
                <a:solidFill>
                  <a:schemeClr val="tx1"/>
                </a:solidFill>
                <a:latin typeface="Comic Sans MS" panose="030F0702030302020204" pitchFamily="66" charset="0"/>
                <a:cs typeface="Arial" charset="0"/>
              </a:rPr>
              <a:t>   Bu durumda </a:t>
            </a:r>
            <a:r>
              <a:rPr lang="tr-TR" altLang="tr-TR" sz="2200" b="1" dirty="0" smtClean="0">
                <a:solidFill>
                  <a:schemeClr val="tx1"/>
                </a:solidFill>
                <a:latin typeface="Comic Sans MS" panose="030F0702030302020204" pitchFamily="66" charset="0"/>
                <a:cs typeface="Arial" charset="0"/>
              </a:rPr>
              <a:t>hastaya dokunulmaz, öksürmeye teşvik edilir.</a:t>
            </a:r>
            <a:endParaRPr lang="tr-TR" altLang="tr-TR" sz="2200" dirty="0" smtClean="0">
              <a:solidFill>
                <a:schemeClr val="tx1"/>
              </a:solidFill>
              <a:latin typeface="Comic Sans MS" panose="030F0702030302020204" pitchFamily="66" charset="0"/>
              <a:cs typeface="Arial" charset="0"/>
            </a:endParaRPr>
          </a:p>
          <a:p>
            <a:pPr eaLnBrk="1" hangingPunct="1"/>
            <a:endParaRPr lang="tr-TR" altLang="tr-TR" sz="2200" dirty="0" smtClean="0">
              <a:solidFill>
                <a:schemeClr val="tx1"/>
              </a:solidFill>
              <a:latin typeface="Comic Sans MS" panose="030F0702030302020204" pitchFamily="66" charset="0"/>
              <a:cs typeface="Arial" charset="0"/>
            </a:endParaRPr>
          </a:p>
        </p:txBody>
      </p:sp>
      <p:pic>
        <p:nvPicPr>
          <p:cNvPr id="29700" name="Picture 1"/>
          <p:cNvPicPr>
            <a:picLocks noChangeAspect="1" noChangeArrowheads="1"/>
          </p:cNvPicPr>
          <p:nvPr/>
        </p:nvPicPr>
        <p:blipFill>
          <a:blip r:embed="rId3"/>
          <a:srcRect/>
          <a:stretch>
            <a:fillRect/>
          </a:stretch>
        </p:blipFill>
        <p:spPr bwMode="auto">
          <a:xfrm>
            <a:off x="5791428" y="2000250"/>
            <a:ext cx="2603500" cy="22161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a:xfrm>
            <a:off x="647700" y="1163638"/>
            <a:ext cx="8001000" cy="703262"/>
          </a:xfrm>
          <a:ln>
            <a:noFill/>
          </a:ln>
        </p:spPr>
        <p:txBody>
          <a:bodyPr>
            <a:normAutofit/>
          </a:bodyPr>
          <a:lstStyle/>
          <a:p>
            <a:pPr algn="ctr" eaLnBrk="1" hangingPunct="1"/>
            <a:r>
              <a:rPr lang="tr-TR" altLang="tr-TR" sz="3200" b="1" smtClean="0">
                <a:solidFill>
                  <a:schemeClr val="tx1"/>
                </a:solidFill>
                <a:latin typeface="Comic Sans MS" panose="030F0702030302020204" pitchFamily="66" charset="0"/>
                <a:cs typeface="Arial" charset="0"/>
              </a:rPr>
              <a:t>İlk Yardım</a:t>
            </a:r>
          </a:p>
        </p:txBody>
      </p:sp>
      <p:sp>
        <p:nvSpPr>
          <p:cNvPr id="8195" name="3 İçerik Yer Tutucusu"/>
          <p:cNvSpPr>
            <a:spLocks noGrp="1"/>
          </p:cNvSpPr>
          <p:nvPr>
            <p:ph idx="1"/>
          </p:nvPr>
        </p:nvSpPr>
        <p:spPr>
          <a:xfrm>
            <a:off x="609600" y="2176463"/>
            <a:ext cx="8058150" cy="3554412"/>
          </a:xfrm>
          <a:ln>
            <a:noFill/>
          </a:ln>
        </p:spPr>
        <p:txBody>
          <a:bodyPr anchor="ctr">
            <a:normAutofit/>
          </a:bodyPr>
          <a:lstStyle/>
          <a:p>
            <a:pPr marL="0" algn="just" eaLnBrk="1" hangingPunct="1">
              <a:buFont typeface="Wingdings 3" pitchFamily="18" charset="2"/>
              <a:buNone/>
            </a:pPr>
            <a:r>
              <a:rPr lang="tr-TR" altLang="tr-TR" sz="3200" smtClean="0">
                <a:solidFill>
                  <a:schemeClr val="tx1"/>
                </a:solidFill>
                <a:latin typeface="Comic Sans MS" panose="030F0702030302020204" pitchFamily="66" charset="0"/>
                <a:cs typeface="Arial" charset="0"/>
              </a:rPr>
              <a:t>Herhangi bir kaza veya yaşamı tehlikeye düşüren durumda, sağlık görevlilerinin yardımı sağlanıncaya kadar, hayatın kurtarılması ya da durumun kötüye gitmesini önlemek amacı ile olay yerinde, tıbbi araç gereç kullanmaksızın, yapılan ilaçsız uygulamalardır.</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Başlık"/>
          <p:cNvSpPr>
            <a:spLocks noGrp="1"/>
          </p:cNvSpPr>
          <p:nvPr>
            <p:ph type="title"/>
          </p:nvPr>
        </p:nvSpPr>
        <p:spPr>
          <a:xfrm>
            <a:off x="604838" y="1050925"/>
            <a:ext cx="8043862" cy="730250"/>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Hava Yolu Tıkanıklığı </a:t>
            </a:r>
          </a:p>
        </p:txBody>
      </p:sp>
      <p:sp>
        <p:nvSpPr>
          <p:cNvPr id="30723" name="2 İçerik Yer Tutucusu"/>
          <p:cNvSpPr>
            <a:spLocks noGrp="1"/>
          </p:cNvSpPr>
          <p:nvPr>
            <p:ph idx="1"/>
          </p:nvPr>
        </p:nvSpPr>
        <p:spPr>
          <a:xfrm>
            <a:off x="628650" y="2020888"/>
            <a:ext cx="8020050" cy="4106862"/>
          </a:xfrm>
          <a:ln>
            <a:noFill/>
          </a:ln>
        </p:spPr>
        <p:txBody>
          <a:bodyPr/>
          <a:lstStyle/>
          <a:p>
            <a:pPr eaLnBrk="1" hangingPunct="1">
              <a:buFont typeface="Arial" charset="0"/>
              <a:buNone/>
            </a:pPr>
            <a:r>
              <a:rPr lang="tr-TR" altLang="tr-TR" sz="2200" b="1" dirty="0" smtClean="0">
                <a:solidFill>
                  <a:schemeClr val="tx1"/>
                </a:solidFill>
                <a:latin typeface="Comic Sans MS" panose="030F0702030302020204" pitchFamily="66" charset="0"/>
                <a:cs typeface="Arial" charset="0"/>
              </a:rPr>
              <a:t>2- Tam tıkanma bulguları:</a:t>
            </a:r>
            <a:endParaRPr lang="tr-TR" altLang="tr-TR" sz="2200" dirty="0" smtClean="0">
              <a:solidFill>
                <a:schemeClr val="tx1"/>
              </a:solidFill>
              <a:latin typeface="Comic Sans MS" panose="030F0702030302020204" pitchFamily="66" charset="0"/>
              <a:cs typeface="Arial" charset="0"/>
            </a:endParaRP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Nefes alamaz,</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Acı çeker, ellerini boynuna götürür, </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Konuşamaz,</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Rengi morarmıştır.</a:t>
            </a:r>
          </a:p>
          <a:p>
            <a:pPr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eaLnBrk="1" hangingPunct="1">
              <a:buFont typeface="Arial" charset="0"/>
              <a:buNone/>
            </a:pPr>
            <a:r>
              <a:rPr lang="tr-TR" altLang="tr-TR" sz="2200" dirty="0" smtClean="0">
                <a:solidFill>
                  <a:schemeClr val="tx1"/>
                </a:solidFill>
                <a:latin typeface="Comic Sans MS" panose="030F0702030302020204" pitchFamily="66" charset="0"/>
                <a:cs typeface="Arial" charset="0"/>
              </a:rPr>
              <a:t>   Bu durumda </a:t>
            </a:r>
            <a:r>
              <a:rPr lang="tr-TR" altLang="tr-TR" sz="2200" b="1" dirty="0" err="1" smtClean="0">
                <a:solidFill>
                  <a:schemeClr val="tx1"/>
                </a:solidFill>
                <a:latin typeface="Comic Sans MS" panose="030F0702030302020204" pitchFamily="66" charset="0"/>
                <a:cs typeface="Arial" charset="0"/>
              </a:rPr>
              <a:t>Heimlich</a:t>
            </a:r>
            <a:r>
              <a:rPr lang="tr-TR" altLang="tr-TR" sz="2200" b="1" dirty="0" smtClean="0">
                <a:solidFill>
                  <a:schemeClr val="tx1"/>
                </a:solidFill>
                <a:latin typeface="Comic Sans MS" panose="030F0702030302020204" pitchFamily="66" charset="0"/>
                <a:cs typeface="Arial" charset="0"/>
              </a:rPr>
              <a:t> Manevrası</a:t>
            </a:r>
            <a:r>
              <a:rPr lang="tr-TR" altLang="tr-TR" sz="2200" dirty="0" smtClean="0">
                <a:solidFill>
                  <a:schemeClr val="tx1"/>
                </a:solidFill>
                <a:latin typeface="Comic Sans MS" panose="030F0702030302020204" pitchFamily="66" charset="0"/>
                <a:cs typeface="Arial" charset="0"/>
              </a:rPr>
              <a:t> </a:t>
            </a:r>
            <a:r>
              <a:rPr lang="tr-TR" altLang="tr-TR" sz="2200" b="1" dirty="0" smtClean="0">
                <a:solidFill>
                  <a:schemeClr val="tx1"/>
                </a:solidFill>
                <a:latin typeface="Comic Sans MS" panose="030F0702030302020204" pitchFamily="66" charset="0"/>
                <a:cs typeface="Arial" charset="0"/>
              </a:rPr>
              <a:t>(Karına  </a:t>
            </a:r>
          </a:p>
          <a:p>
            <a:pPr eaLnBrk="1" hangingPunct="1">
              <a:buFont typeface="Arial" charset="0"/>
              <a:buNone/>
            </a:pPr>
            <a:r>
              <a:rPr lang="tr-TR" altLang="tr-TR" sz="2200" b="1" dirty="0" smtClean="0">
                <a:solidFill>
                  <a:schemeClr val="tx1"/>
                </a:solidFill>
                <a:latin typeface="Comic Sans MS" panose="030F0702030302020204" pitchFamily="66" charset="0"/>
                <a:cs typeface="Arial" charset="0"/>
              </a:rPr>
              <a:t>   bası</a:t>
            </a:r>
            <a:r>
              <a:rPr lang="tr-TR" altLang="tr-TR" sz="2200" dirty="0" smtClean="0">
                <a:solidFill>
                  <a:schemeClr val="tx1"/>
                </a:solidFill>
                <a:latin typeface="Comic Sans MS" panose="030F0702030302020204" pitchFamily="66" charset="0"/>
                <a:cs typeface="Arial" charset="0"/>
              </a:rPr>
              <a:t> </a:t>
            </a:r>
            <a:r>
              <a:rPr lang="tr-TR" altLang="tr-TR" sz="2200" b="1" dirty="0" smtClean="0">
                <a:solidFill>
                  <a:schemeClr val="tx1"/>
                </a:solidFill>
                <a:latin typeface="Comic Sans MS" panose="030F0702030302020204" pitchFamily="66" charset="0"/>
                <a:cs typeface="Arial" charset="0"/>
              </a:rPr>
              <a:t>uygulama)</a:t>
            </a:r>
            <a:r>
              <a:rPr lang="tr-TR" altLang="tr-TR" sz="2200" dirty="0" smtClean="0">
                <a:solidFill>
                  <a:schemeClr val="tx1"/>
                </a:solidFill>
                <a:latin typeface="Comic Sans MS" panose="030F0702030302020204" pitchFamily="66" charset="0"/>
                <a:cs typeface="Arial" charset="0"/>
              </a:rPr>
              <a:t> yapılır.</a:t>
            </a:r>
          </a:p>
          <a:p>
            <a:pPr eaLnBrk="1" hangingPunct="1"/>
            <a:endParaRPr lang="tr-TR" altLang="tr-TR" sz="2200" dirty="0" smtClean="0">
              <a:solidFill>
                <a:schemeClr val="tx1"/>
              </a:solidFill>
              <a:latin typeface="Comic Sans MS" panose="030F0702030302020204" pitchFamily="66" charset="0"/>
              <a:cs typeface="Arial" charset="0"/>
            </a:endParaRPr>
          </a:p>
        </p:txBody>
      </p:sp>
      <p:pic>
        <p:nvPicPr>
          <p:cNvPr id="30724" name="Picture 1"/>
          <p:cNvPicPr>
            <a:picLocks noChangeAspect="1" noChangeArrowheads="1"/>
          </p:cNvPicPr>
          <p:nvPr/>
        </p:nvPicPr>
        <p:blipFill>
          <a:blip r:embed="rId3"/>
          <a:srcRect/>
          <a:stretch>
            <a:fillRect/>
          </a:stretch>
        </p:blipFill>
        <p:spPr bwMode="auto">
          <a:xfrm>
            <a:off x="6824663" y="2109788"/>
            <a:ext cx="854075" cy="1406525"/>
          </a:xfrm>
          <a:prstGeom prst="rect">
            <a:avLst/>
          </a:prstGeom>
          <a:noFill/>
          <a:ln w="9525">
            <a:noFill/>
            <a:miter lim="800000"/>
            <a:headEnd/>
            <a:tailEnd/>
          </a:ln>
        </p:spPr>
      </p:pic>
      <p:pic>
        <p:nvPicPr>
          <p:cNvPr id="30725" name="Picture 2"/>
          <p:cNvPicPr>
            <a:picLocks noChangeAspect="1" noChangeArrowheads="1"/>
          </p:cNvPicPr>
          <p:nvPr/>
        </p:nvPicPr>
        <p:blipFill>
          <a:blip r:embed="rId4"/>
          <a:srcRect/>
          <a:stretch>
            <a:fillRect/>
          </a:stretch>
        </p:blipFill>
        <p:spPr bwMode="auto">
          <a:xfrm>
            <a:off x="7399338" y="3551238"/>
            <a:ext cx="1004887" cy="144303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Başlık"/>
          <p:cNvSpPr>
            <a:spLocks noGrp="1"/>
          </p:cNvSpPr>
          <p:nvPr>
            <p:ph type="title"/>
          </p:nvPr>
        </p:nvSpPr>
        <p:spPr>
          <a:xfrm>
            <a:off x="590550" y="935265"/>
            <a:ext cx="8175625" cy="730250"/>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Kanama</a:t>
            </a:r>
          </a:p>
        </p:txBody>
      </p:sp>
      <p:sp>
        <p:nvSpPr>
          <p:cNvPr id="31747" name="2 İçerik Yer Tutucusu"/>
          <p:cNvSpPr>
            <a:spLocks noGrp="1"/>
          </p:cNvSpPr>
          <p:nvPr>
            <p:ph idx="1"/>
          </p:nvPr>
        </p:nvSpPr>
        <p:spPr>
          <a:xfrm>
            <a:off x="571500" y="2060575"/>
            <a:ext cx="8180388" cy="3962400"/>
          </a:xfrm>
          <a:ln>
            <a:noFill/>
          </a:ln>
        </p:spPr>
        <p:txBody>
          <a:bodyPr/>
          <a:lstStyle/>
          <a:p>
            <a:pPr algn="just" eaLnBrk="1" hangingPunct="1">
              <a:lnSpc>
                <a:spcPct val="100000"/>
              </a:lnSpc>
              <a:buFont typeface="Arial" charset="0"/>
              <a:buNone/>
            </a:pPr>
            <a:r>
              <a:rPr lang="tr-TR" altLang="tr-TR" sz="2200" dirty="0" smtClean="0">
                <a:solidFill>
                  <a:schemeClr val="tx1"/>
                </a:solidFill>
                <a:latin typeface="Comic Sans MS" panose="030F0702030302020204" pitchFamily="66" charset="0"/>
                <a:cs typeface="Arial" charset="0"/>
              </a:rPr>
              <a:t>   Damar bütünlüğünün bozulması sonucu kanın damar dışına (vücudun içine veya dışına) doğru akmasıdır.</a:t>
            </a:r>
          </a:p>
          <a:p>
            <a:pPr algn="just" eaLnBrk="1" hangingPunct="1">
              <a:lnSpc>
                <a:spcPct val="100000"/>
              </a:lnSpc>
              <a:buFont typeface="Wingdings" pitchFamily="2" charset="2"/>
              <a:buChar char="ü"/>
            </a:pPr>
            <a:endParaRPr lang="tr-TR" altLang="tr-TR" sz="2200" b="1" dirty="0" smtClean="0">
              <a:solidFill>
                <a:schemeClr val="tx1"/>
              </a:solidFill>
              <a:latin typeface="Comic Sans MS" panose="030F0702030302020204" pitchFamily="66" charset="0"/>
              <a:cs typeface="Arial" charset="0"/>
            </a:endParaRPr>
          </a:p>
          <a:p>
            <a:pPr algn="just" eaLnBrk="1" hangingPunct="1">
              <a:lnSpc>
                <a:spcPct val="100000"/>
              </a:lnSpc>
              <a:buFont typeface="Wingdings" pitchFamily="2" charset="2"/>
              <a:buChar char="ü"/>
            </a:pPr>
            <a:r>
              <a:rPr lang="tr-TR" altLang="tr-TR" sz="2200" b="1" dirty="0" smtClean="0">
                <a:solidFill>
                  <a:schemeClr val="tx1"/>
                </a:solidFill>
                <a:latin typeface="Comic Sans MS" panose="030F0702030302020204" pitchFamily="66" charset="0"/>
                <a:cs typeface="Arial" charset="0"/>
              </a:rPr>
              <a:t> Dış kanamalar: </a:t>
            </a:r>
            <a:r>
              <a:rPr lang="tr-TR" altLang="tr-TR" sz="2200" dirty="0" smtClean="0">
                <a:solidFill>
                  <a:schemeClr val="tx1"/>
                </a:solidFill>
                <a:latin typeface="Comic Sans MS" panose="030F0702030302020204" pitchFamily="66" charset="0"/>
                <a:cs typeface="Arial" charset="0"/>
              </a:rPr>
              <a:t>Kanama yaradan vücut dışına doğrudur.</a:t>
            </a:r>
          </a:p>
          <a:p>
            <a:pPr algn="just" eaLnBrk="1" hangingPunct="1">
              <a:lnSpc>
                <a:spcPct val="100000"/>
              </a:lnSpc>
              <a:buFont typeface="Wingdings" pitchFamily="2" charset="2"/>
              <a:buChar char="ü"/>
            </a:pPr>
            <a:r>
              <a:rPr lang="tr-TR" altLang="tr-TR" sz="2200" b="1" dirty="0" smtClean="0">
                <a:solidFill>
                  <a:schemeClr val="tx1"/>
                </a:solidFill>
                <a:latin typeface="Comic Sans MS" panose="030F0702030302020204" pitchFamily="66" charset="0"/>
                <a:cs typeface="Arial" charset="0"/>
              </a:rPr>
              <a:t> İç kanamalar: </a:t>
            </a:r>
            <a:r>
              <a:rPr lang="tr-TR" altLang="tr-TR" sz="2200" dirty="0" smtClean="0">
                <a:solidFill>
                  <a:schemeClr val="tx1"/>
                </a:solidFill>
                <a:latin typeface="Comic Sans MS" panose="030F0702030302020204" pitchFamily="66" charset="0"/>
                <a:cs typeface="Arial" charset="0"/>
              </a:rPr>
              <a:t>Kanama vücut içine olduğu için gözle görülemez.</a:t>
            </a:r>
          </a:p>
          <a:p>
            <a:pPr algn="just" eaLnBrk="1" hangingPunct="1">
              <a:lnSpc>
                <a:spcPct val="100000"/>
              </a:lnSpc>
              <a:buFont typeface="Wingdings" pitchFamily="2" charset="2"/>
              <a:buChar char="ü"/>
            </a:pPr>
            <a:r>
              <a:rPr lang="tr-TR" altLang="tr-TR" sz="2200" b="1" dirty="0" smtClean="0">
                <a:solidFill>
                  <a:schemeClr val="tx1"/>
                </a:solidFill>
                <a:latin typeface="Comic Sans MS" panose="030F0702030302020204" pitchFamily="66" charset="0"/>
                <a:cs typeface="Arial" charset="0"/>
              </a:rPr>
              <a:t> Doğal deliklerden olan kanamalar: </a:t>
            </a:r>
            <a:r>
              <a:rPr lang="tr-TR" altLang="tr-TR" sz="2200" dirty="0" smtClean="0">
                <a:solidFill>
                  <a:schemeClr val="tx1"/>
                </a:solidFill>
                <a:latin typeface="Comic Sans MS" panose="030F0702030302020204" pitchFamily="66" charset="0"/>
                <a:cs typeface="Arial" charset="0"/>
              </a:rPr>
              <a:t>Kulak, burun, ağız, anüs, üreme organlarından olan kanamalardır.</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Başlık"/>
          <p:cNvSpPr>
            <a:spLocks noGrp="1"/>
          </p:cNvSpPr>
          <p:nvPr>
            <p:ph type="title"/>
          </p:nvPr>
        </p:nvSpPr>
        <p:spPr>
          <a:xfrm>
            <a:off x="604838" y="949552"/>
            <a:ext cx="7929562" cy="730250"/>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Dış Kanamalarda İlk Yardım</a:t>
            </a:r>
          </a:p>
        </p:txBody>
      </p:sp>
      <p:sp>
        <p:nvSpPr>
          <p:cNvPr id="44035" name="2 İçerik Yer Tutucusu"/>
          <p:cNvSpPr>
            <a:spLocks noGrp="1"/>
          </p:cNvSpPr>
          <p:nvPr>
            <p:ph idx="1"/>
          </p:nvPr>
        </p:nvSpPr>
        <p:spPr>
          <a:xfrm>
            <a:off x="594860" y="1848077"/>
            <a:ext cx="7940675" cy="4187825"/>
          </a:xfrm>
          <a:ln>
            <a:noFill/>
          </a:ln>
        </p:spPr>
        <p:txBody>
          <a:bodyPr rtlCol="0">
            <a:noAutofit/>
          </a:bodyPr>
          <a:lstStyle/>
          <a:p>
            <a:pPr algn="just" eaLnBrk="1" fontAlgn="auto" hangingPunct="1">
              <a:lnSpc>
                <a:spcPct val="100000"/>
              </a:lnSpc>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Hasta/yaralının durumu değerlendirilir </a:t>
            </a:r>
            <a:r>
              <a:rPr lang="tr-TR" sz="2200" b="1" dirty="0" smtClean="0">
                <a:solidFill>
                  <a:schemeClr val="tx1"/>
                </a:solidFill>
                <a:latin typeface="Comic Sans MS" panose="030F0702030302020204" pitchFamily="66" charset="0"/>
                <a:cs typeface="Arial" pitchFamily="34" charset="0"/>
              </a:rPr>
              <a:t>(ABC)</a:t>
            </a:r>
            <a:r>
              <a:rPr lang="tr-TR" sz="2200" dirty="0" smtClean="0">
                <a:solidFill>
                  <a:schemeClr val="tx1"/>
                </a:solidFill>
                <a:latin typeface="Comic Sans MS" panose="030F0702030302020204" pitchFamily="66" charset="0"/>
                <a:cs typeface="Arial" pitchFamily="34" charset="0"/>
              </a:rPr>
              <a:t>,</a:t>
            </a:r>
          </a:p>
          <a:p>
            <a:pPr algn="just" eaLnBrk="1" fontAlgn="auto" hangingPunct="1">
              <a:lnSpc>
                <a:spcPct val="100000"/>
              </a:lnSpc>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Yara ya da kanama değerlendirilir, tıbbi yardım istenir,</a:t>
            </a:r>
          </a:p>
          <a:p>
            <a:pPr algn="just" eaLnBrk="1" fontAlgn="auto" hangingPunct="1">
              <a:lnSpc>
                <a:spcPct val="100000"/>
              </a:lnSpc>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Kanayan yer üzerine temiz bir bezle bastırılır,</a:t>
            </a:r>
          </a:p>
          <a:p>
            <a:pPr algn="just" eaLnBrk="1" fontAlgn="auto" hangingPunct="1">
              <a:lnSpc>
                <a:spcPct val="100000"/>
              </a:lnSpc>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Kanama durmazsa </a:t>
            </a:r>
            <a:r>
              <a:rPr lang="tr-TR" sz="2200" b="1" u="sng" dirty="0" smtClean="0">
                <a:solidFill>
                  <a:schemeClr val="tx1"/>
                </a:solidFill>
                <a:latin typeface="Comic Sans MS" panose="030F0702030302020204" pitchFamily="66" charset="0"/>
                <a:cs typeface="Arial" pitchFamily="34" charset="0"/>
              </a:rPr>
              <a:t>birinci bez kaldırılmadan </a:t>
            </a:r>
            <a:r>
              <a:rPr lang="tr-TR" sz="2200" dirty="0" smtClean="0">
                <a:solidFill>
                  <a:schemeClr val="tx1"/>
                </a:solidFill>
                <a:latin typeface="Comic Sans MS" panose="030F0702030302020204" pitchFamily="66" charset="0"/>
                <a:cs typeface="Arial" pitchFamily="34" charset="0"/>
              </a:rPr>
              <a:t>ikinci bir bez koyarak basıncı arttırılır,</a:t>
            </a:r>
          </a:p>
          <a:p>
            <a:pPr algn="just" eaLnBrk="1" fontAlgn="auto" hangingPunct="1">
              <a:lnSpc>
                <a:spcPct val="100000"/>
              </a:lnSpc>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Gerekirse bandaj ile sararak basınç uygulanır,</a:t>
            </a:r>
          </a:p>
          <a:p>
            <a:pPr algn="just" eaLnBrk="1" fontAlgn="auto" hangingPunct="1">
              <a:lnSpc>
                <a:spcPct val="100000"/>
              </a:lnSpc>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Kanayan yere en yakın basınç noktasına baskı </a:t>
            </a:r>
          </a:p>
          <a:p>
            <a:pPr algn="just" eaLnBrk="1" fontAlgn="auto" hangingPunct="1">
              <a:lnSpc>
                <a:spcPct val="100000"/>
              </a:lnSpc>
              <a:spcAft>
                <a:spcPts val="0"/>
              </a:spcAft>
              <a:buFont typeface="Arial" charset="0"/>
              <a:buNone/>
              <a:defRPr/>
            </a:pPr>
            <a:r>
              <a:rPr lang="tr-TR" sz="2200" dirty="0" smtClean="0">
                <a:solidFill>
                  <a:schemeClr val="tx1"/>
                </a:solidFill>
                <a:latin typeface="Comic Sans MS" panose="030F0702030302020204" pitchFamily="66" charset="0"/>
                <a:cs typeface="Arial" pitchFamily="34" charset="0"/>
              </a:rPr>
              <a:t>    uygulanır,</a:t>
            </a:r>
          </a:p>
          <a:p>
            <a:pPr algn="just" eaLnBrk="1" fontAlgn="auto" hangingPunct="1">
              <a:lnSpc>
                <a:spcPct val="100000"/>
              </a:lnSpc>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Kanayan bölge yukarı kaldırılır,</a:t>
            </a:r>
            <a:endParaRPr lang="tr-TR" altLang="tr-TR" sz="2200" dirty="0" smtClean="0">
              <a:solidFill>
                <a:schemeClr val="tx1"/>
              </a:solidFill>
              <a:latin typeface="Comic Sans MS" panose="030F0702030302020204" pitchFamily="66"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a:xfrm>
            <a:off x="523195" y="905556"/>
            <a:ext cx="8170862" cy="730250"/>
          </a:xfrm>
          <a:ln>
            <a:noFill/>
          </a:ln>
        </p:spPr>
        <p:txBody>
          <a:bodyPr>
            <a:normAutofit/>
          </a:bodyPr>
          <a:lstStyle/>
          <a:p>
            <a:pPr algn="ctr" eaLnBrk="1" hangingPunct="1"/>
            <a:r>
              <a:rPr lang="tr-TR" altLang="tr-TR" sz="3200" b="1" dirty="0" smtClean="0">
                <a:solidFill>
                  <a:schemeClr val="tx1"/>
                </a:solidFill>
                <a:latin typeface="Comic Sans MS" panose="030F0702030302020204" pitchFamily="66" charset="0"/>
                <a:cs typeface="Arial" charset="0"/>
              </a:rPr>
              <a:t>Burun Kanamasında İlk Yardım</a:t>
            </a:r>
          </a:p>
        </p:txBody>
      </p:sp>
      <p:sp>
        <p:nvSpPr>
          <p:cNvPr id="33795" name="2 İçerik Yer Tutucusu"/>
          <p:cNvSpPr>
            <a:spLocks noGrp="1"/>
          </p:cNvSpPr>
          <p:nvPr>
            <p:ph idx="1"/>
          </p:nvPr>
        </p:nvSpPr>
        <p:spPr>
          <a:xfrm>
            <a:off x="465138" y="1919288"/>
            <a:ext cx="8197850" cy="3843337"/>
          </a:xfrm>
          <a:ln>
            <a:noFill/>
          </a:ln>
        </p:spPr>
        <p:txBody>
          <a:bodyPr/>
          <a:lstStyle/>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 sakinleştirilir, endişeleri giderilir,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Oturtulur,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Başı hafifçe öne eğilir,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Burun kanatları </a:t>
            </a:r>
            <a:r>
              <a:rPr lang="tr-TR" altLang="tr-TR" sz="2200" b="1" dirty="0" smtClean="0">
                <a:solidFill>
                  <a:schemeClr val="tx1"/>
                </a:solidFill>
                <a:latin typeface="Comic Sans MS" panose="030F0702030302020204" pitchFamily="66" charset="0"/>
                <a:cs typeface="Arial" charset="0"/>
              </a:rPr>
              <a:t>5 dakika süre ile</a:t>
            </a:r>
            <a:r>
              <a:rPr lang="tr-TR" altLang="tr-TR" sz="2200" dirty="0" smtClean="0">
                <a:solidFill>
                  <a:schemeClr val="tx1"/>
                </a:solidFill>
                <a:latin typeface="Comic Sans MS" panose="030F0702030302020204" pitchFamily="66" charset="0"/>
                <a:cs typeface="Arial" charset="0"/>
              </a:rPr>
              <a:t> sıkılır,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Uzman bir doktora gitmesi sağlanır.</a:t>
            </a:r>
          </a:p>
          <a:p>
            <a:pPr algn="just" eaLnBrk="1" hangingPunct="1">
              <a:lnSpc>
                <a:spcPct val="150000"/>
              </a:lnSpc>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p:txBody>
      </p:sp>
      <p:pic>
        <p:nvPicPr>
          <p:cNvPr id="33797" name="Picture 5"/>
          <p:cNvPicPr>
            <a:picLocks noChangeAspect="1" noChangeArrowheads="1"/>
          </p:cNvPicPr>
          <p:nvPr/>
        </p:nvPicPr>
        <p:blipFill>
          <a:blip r:embed="rId3"/>
          <a:srcRect/>
          <a:stretch>
            <a:fillRect/>
          </a:stretch>
        </p:blipFill>
        <p:spPr bwMode="auto">
          <a:xfrm>
            <a:off x="6552974" y="4012067"/>
            <a:ext cx="2445883" cy="1978025"/>
          </a:xfrm>
          <a:prstGeom prst="rect">
            <a:avLst/>
          </a:prstGeom>
          <a:noFill/>
          <a:ln w="9525">
            <a:noFill/>
            <a:miter lim="800000"/>
            <a:headEnd/>
            <a:tailEnd/>
          </a:ln>
        </p:spPr>
      </p:pic>
      <p:sp>
        <p:nvSpPr>
          <p:cNvPr id="6" name="5 Metin kutusu"/>
          <p:cNvSpPr txBox="1"/>
          <p:nvPr/>
        </p:nvSpPr>
        <p:spPr>
          <a:xfrm>
            <a:off x="3143250" y="6534150"/>
            <a:ext cx="3143250" cy="254000"/>
          </a:xfrm>
          <a:prstGeom prst="rect">
            <a:avLst/>
          </a:prstGeom>
          <a:noFill/>
        </p:spPr>
        <p:txBody>
          <a:bodyPr>
            <a:spAutoFit/>
          </a:bodyPr>
          <a:lstStyle/>
          <a:p>
            <a:pPr algn="ctr">
              <a:defRPr/>
            </a:pPr>
            <a:endParaRPr lang="tr-TR" sz="1050"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Başlık"/>
          <p:cNvSpPr>
            <a:spLocks noGrp="1"/>
          </p:cNvSpPr>
          <p:nvPr>
            <p:ph type="title"/>
          </p:nvPr>
        </p:nvSpPr>
        <p:spPr>
          <a:xfrm>
            <a:off x="434975" y="1093788"/>
            <a:ext cx="8215313"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Kulak Kanamasında İlk Yardım</a:t>
            </a:r>
          </a:p>
        </p:txBody>
      </p:sp>
      <p:sp>
        <p:nvSpPr>
          <p:cNvPr id="34819" name="2 İçerik Yer Tutucusu"/>
          <p:cNvSpPr>
            <a:spLocks noGrp="1"/>
          </p:cNvSpPr>
          <p:nvPr>
            <p:ph idx="1"/>
          </p:nvPr>
        </p:nvSpPr>
        <p:spPr>
          <a:xfrm>
            <a:off x="433388" y="1946275"/>
            <a:ext cx="8197850" cy="3816350"/>
          </a:xfrm>
          <a:ln>
            <a:noFill/>
          </a:ln>
        </p:spPr>
        <p:txBody>
          <a:bodyPr>
            <a:normAutofit/>
          </a:bodyPr>
          <a:lstStyle/>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 sakinleştirilir, endişeleri giderilir,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Kanama hafifse kulak temiz bir bezle temizlenir,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Kanama çoksa kulağı tıkamadan temiz bezle kapanır,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Bilinci açıksa hareket ettirmeden sırt üstü yatırılır,</a:t>
            </a: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Bilinci kapalıysa kanayan kulak üzerine yan yatırılır.</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Başlık"/>
          <p:cNvSpPr>
            <a:spLocks noGrp="1"/>
          </p:cNvSpPr>
          <p:nvPr>
            <p:ph type="title"/>
          </p:nvPr>
        </p:nvSpPr>
        <p:spPr>
          <a:xfrm>
            <a:off x="449489" y="948645"/>
            <a:ext cx="8215313" cy="808037"/>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Kanamalarda Sevk</a:t>
            </a:r>
          </a:p>
        </p:txBody>
      </p:sp>
      <p:sp>
        <p:nvSpPr>
          <p:cNvPr id="35843" name="2 İçerik Yer Tutucusu"/>
          <p:cNvSpPr>
            <a:spLocks noGrp="1"/>
          </p:cNvSpPr>
          <p:nvPr>
            <p:ph idx="1"/>
          </p:nvPr>
        </p:nvSpPr>
        <p:spPr>
          <a:xfrm>
            <a:off x="433388" y="2220913"/>
            <a:ext cx="8197850" cy="3541712"/>
          </a:xfrm>
          <a:ln>
            <a:noFill/>
          </a:ln>
        </p:spPr>
        <p:txBody>
          <a:bodyPr/>
          <a:lstStyle/>
          <a:p>
            <a:pPr marL="0"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marL="0"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Kulak kanaması, kan kusma, anüs, üreme organlarından gelen kanamalarda;</a:t>
            </a:r>
          </a:p>
          <a:p>
            <a:pPr marL="0"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marL="0"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 kanama örnekleri ile uzman bir </a:t>
            </a:r>
          </a:p>
          <a:p>
            <a:pPr marL="0"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doktora sevk edilir.</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Başlık"/>
          <p:cNvSpPr>
            <a:spLocks noGrp="1"/>
          </p:cNvSpPr>
          <p:nvPr>
            <p:ph type="title"/>
          </p:nvPr>
        </p:nvSpPr>
        <p:spPr>
          <a:xfrm>
            <a:off x="550863" y="964520"/>
            <a:ext cx="7983537"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 Şok </a:t>
            </a:r>
          </a:p>
        </p:txBody>
      </p:sp>
      <p:sp>
        <p:nvSpPr>
          <p:cNvPr id="35843" name="2 İçerik Yer Tutucusu"/>
          <p:cNvSpPr>
            <a:spLocks noGrp="1"/>
          </p:cNvSpPr>
          <p:nvPr>
            <p:ph idx="1"/>
          </p:nvPr>
        </p:nvSpPr>
        <p:spPr>
          <a:xfrm>
            <a:off x="600529" y="1798638"/>
            <a:ext cx="7993063" cy="4251325"/>
          </a:xfrm>
          <a:ln>
            <a:noFill/>
          </a:ln>
        </p:spPr>
        <p:txBody>
          <a:bodyPr>
            <a:normAutofit fontScale="92500"/>
          </a:bodyPr>
          <a:lstStyle/>
          <a:p>
            <a:pPr marL="0" algn="just" eaLnBrk="1" hangingPunct="1">
              <a:lnSpc>
                <a:spcPct val="150000"/>
              </a:lnSpc>
              <a:buFont typeface="Arial" charset="0"/>
              <a:buNone/>
              <a:defRPr/>
            </a:pPr>
            <a:r>
              <a:rPr lang="tr-TR" sz="2200" dirty="0" smtClean="0">
                <a:solidFill>
                  <a:schemeClr val="tx1"/>
                </a:solidFill>
                <a:latin typeface="Comic Sans MS" panose="030F0702030302020204" pitchFamily="66" charset="0"/>
                <a:cs typeface="Arial" charset="0"/>
              </a:rPr>
              <a:t>Kalp - damar sisteminin yaşamsal organlara uygun oranda kanlanma yapamaması nedeniyle ortaya çıkan ve tansiyon düşüklüğü ile seyreden akut (ani) gelişen kan dolaşımı yetmezliğidir.</a:t>
            </a:r>
          </a:p>
          <a:p>
            <a:pPr algn="just" eaLnBrk="1" hangingPunct="1">
              <a:lnSpc>
                <a:spcPct val="150000"/>
              </a:lnSpc>
              <a:buFont typeface="Arial" charset="0"/>
              <a:buNone/>
              <a:defRPr/>
            </a:pPr>
            <a:r>
              <a:rPr lang="tr-TR" sz="2200" dirty="0" smtClean="0">
                <a:solidFill>
                  <a:schemeClr val="tx1"/>
                </a:solidFill>
                <a:latin typeface="Comic Sans MS" panose="030F0702030302020204" pitchFamily="66" charset="0"/>
                <a:cs typeface="Arial" charset="0"/>
              </a:rPr>
              <a:t>  </a:t>
            </a:r>
            <a:r>
              <a:rPr lang="tr-TR" sz="2200" dirty="0" err="1" smtClean="0">
                <a:solidFill>
                  <a:schemeClr val="tx1"/>
                </a:solidFill>
                <a:latin typeface="Comic Sans MS" panose="030F0702030302020204" pitchFamily="66" charset="0"/>
                <a:cs typeface="Arial" charset="0"/>
              </a:rPr>
              <a:t>Kardiyojenik</a:t>
            </a:r>
            <a:r>
              <a:rPr lang="tr-TR" sz="2200" dirty="0" smtClean="0">
                <a:solidFill>
                  <a:schemeClr val="tx1"/>
                </a:solidFill>
                <a:latin typeface="Comic Sans MS" panose="030F0702030302020204" pitchFamily="66" charset="0"/>
                <a:cs typeface="Arial" charset="0"/>
              </a:rPr>
              <a:t> şok (Kalp kökenli)</a:t>
            </a:r>
          </a:p>
          <a:p>
            <a:pPr eaLnBrk="1" hangingPunct="1">
              <a:lnSpc>
                <a:spcPct val="150000"/>
              </a:lnSpc>
              <a:buFont typeface="Wingdings" pitchFamily="2" charset="2"/>
              <a:buChar char="ü"/>
              <a:defRPr/>
            </a:pPr>
            <a:r>
              <a:rPr lang="tr-TR" sz="2200" dirty="0" smtClean="0">
                <a:solidFill>
                  <a:schemeClr val="tx1"/>
                </a:solidFill>
                <a:latin typeface="Comic Sans MS" panose="030F0702030302020204" pitchFamily="66" charset="0"/>
                <a:cs typeface="Arial" charset="0"/>
              </a:rPr>
              <a:t> </a:t>
            </a:r>
            <a:r>
              <a:rPr lang="tr-TR" sz="2200" dirty="0" err="1" smtClean="0">
                <a:solidFill>
                  <a:schemeClr val="tx1"/>
                </a:solidFill>
                <a:latin typeface="Comic Sans MS" panose="030F0702030302020204" pitchFamily="66" charset="0"/>
                <a:cs typeface="Arial" charset="0"/>
              </a:rPr>
              <a:t>Hipovolemik</a:t>
            </a:r>
            <a:r>
              <a:rPr lang="tr-TR" sz="2200" dirty="0" smtClean="0">
                <a:solidFill>
                  <a:schemeClr val="tx1"/>
                </a:solidFill>
                <a:latin typeface="Comic Sans MS" panose="030F0702030302020204" pitchFamily="66" charset="0"/>
                <a:cs typeface="Arial" charset="0"/>
              </a:rPr>
              <a:t> şok (Sıvı eksikliği)</a:t>
            </a:r>
          </a:p>
          <a:p>
            <a:pPr eaLnBrk="1" hangingPunct="1">
              <a:lnSpc>
                <a:spcPct val="150000"/>
              </a:lnSpc>
              <a:buFont typeface="Wingdings" pitchFamily="2" charset="2"/>
              <a:buChar char="ü"/>
              <a:defRPr/>
            </a:pPr>
            <a:r>
              <a:rPr lang="tr-TR" sz="2200" dirty="0" smtClean="0">
                <a:solidFill>
                  <a:schemeClr val="tx1"/>
                </a:solidFill>
                <a:latin typeface="Comic Sans MS" panose="030F0702030302020204" pitchFamily="66" charset="0"/>
                <a:cs typeface="Arial" charset="0"/>
              </a:rPr>
              <a:t> </a:t>
            </a:r>
            <a:r>
              <a:rPr lang="tr-TR" sz="2200" dirty="0" err="1" smtClean="0">
                <a:solidFill>
                  <a:schemeClr val="tx1"/>
                </a:solidFill>
                <a:latin typeface="Comic Sans MS" panose="030F0702030302020204" pitchFamily="66" charset="0"/>
                <a:cs typeface="Arial" charset="0"/>
              </a:rPr>
              <a:t>Toksik</a:t>
            </a:r>
            <a:r>
              <a:rPr lang="tr-TR" sz="2200" dirty="0" smtClean="0">
                <a:solidFill>
                  <a:schemeClr val="tx1"/>
                </a:solidFill>
                <a:latin typeface="Comic Sans MS" panose="030F0702030302020204" pitchFamily="66" charset="0"/>
                <a:cs typeface="Arial" charset="0"/>
              </a:rPr>
              <a:t> şok  (Zehirlenme ile ilgili)</a:t>
            </a:r>
          </a:p>
          <a:p>
            <a:pPr eaLnBrk="1" hangingPunct="1">
              <a:lnSpc>
                <a:spcPct val="150000"/>
              </a:lnSpc>
              <a:buFont typeface="Wingdings" pitchFamily="2" charset="2"/>
              <a:buChar char="ü"/>
              <a:defRPr/>
            </a:pPr>
            <a:r>
              <a:rPr lang="tr-TR" sz="2200" dirty="0" smtClean="0">
                <a:solidFill>
                  <a:schemeClr val="tx1"/>
                </a:solidFill>
                <a:latin typeface="Comic Sans MS" panose="030F0702030302020204" pitchFamily="66" charset="0"/>
                <a:cs typeface="Arial" charset="0"/>
              </a:rPr>
              <a:t> </a:t>
            </a:r>
            <a:r>
              <a:rPr lang="tr-TR" sz="2200" dirty="0" err="1" smtClean="0">
                <a:solidFill>
                  <a:schemeClr val="tx1"/>
                </a:solidFill>
                <a:latin typeface="Comic Sans MS" panose="030F0702030302020204" pitchFamily="66" charset="0"/>
                <a:cs typeface="Arial" charset="0"/>
              </a:rPr>
              <a:t>Anaflaktik</a:t>
            </a:r>
            <a:r>
              <a:rPr lang="tr-TR" sz="2200" dirty="0" smtClean="0">
                <a:solidFill>
                  <a:schemeClr val="tx1"/>
                </a:solidFill>
                <a:latin typeface="Comic Sans MS" panose="030F0702030302020204" pitchFamily="66" charset="0"/>
                <a:cs typeface="Arial" charset="0"/>
              </a:rPr>
              <a:t> şok (Alerjik)</a:t>
            </a: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Başlık"/>
          <p:cNvSpPr>
            <a:spLocks noGrp="1"/>
          </p:cNvSpPr>
          <p:nvPr>
            <p:ph type="title"/>
          </p:nvPr>
        </p:nvSpPr>
        <p:spPr>
          <a:xfrm>
            <a:off x="561975" y="1021896"/>
            <a:ext cx="8015288"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Şok Durumunda İlk Yardım</a:t>
            </a:r>
          </a:p>
        </p:txBody>
      </p:sp>
      <p:sp>
        <p:nvSpPr>
          <p:cNvPr id="44035" name="2 İçerik Yer Tutucusu"/>
          <p:cNvSpPr>
            <a:spLocks noGrp="1"/>
          </p:cNvSpPr>
          <p:nvPr>
            <p:ph idx="1"/>
          </p:nvPr>
        </p:nvSpPr>
        <p:spPr>
          <a:xfrm>
            <a:off x="561975" y="2124075"/>
            <a:ext cx="8002588" cy="3336925"/>
          </a:xfrm>
          <a:ln>
            <a:noFill/>
          </a:ln>
        </p:spPr>
        <p:txBody>
          <a:bodyPr rtlCol="0">
            <a:normAutofit/>
          </a:bodyPr>
          <a:lstStyle/>
          <a:p>
            <a:pPr marL="342900" indent="-342900" eaLnBrk="1" fontAlgn="auto" hangingPunct="1">
              <a:spcBef>
                <a:spcPct val="20000"/>
              </a:spcBef>
              <a:spcAft>
                <a:spcPts val="0"/>
              </a:spcAft>
              <a:buFont typeface="Arial" panose="020B0604020202020204" pitchFamily="34" charset="0"/>
              <a:buNone/>
              <a:defRPr/>
            </a:pPr>
            <a:r>
              <a:rPr lang="tr-TR" sz="2200" b="1" dirty="0" smtClean="0">
                <a:solidFill>
                  <a:schemeClr val="tx1"/>
                </a:solidFill>
                <a:latin typeface="Comic Sans MS" panose="030F0702030302020204" pitchFamily="66" charset="0"/>
                <a:cs typeface="Arial" pitchFamily="34" charset="0"/>
              </a:rPr>
              <a:t>  </a:t>
            </a:r>
            <a:r>
              <a:rPr lang="tr-TR" altLang="tr-TR" sz="2200" dirty="0" smtClean="0">
                <a:solidFill>
                  <a:schemeClr val="tx1"/>
                </a:solidFill>
                <a:latin typeface="Comic Sans MS" panose="030F0702030302020204" pitchFamily="66" charset="0"/>
                <a:cs typeface="Arial" pitchFamily="34" charset="0"/>
              </a:rPr>
              <a:t>Hasta / yaralı sırtüstü yatırılır,</a:t>
            </a:r>
          </a:p>
          <a:p>
            <a:pPr marL="342900" indent="-342900" eaLnBrk="1" fontAlgn="auto" hangingPunct="1">
              <a:lnSpc>
                <a:spcPct val="150000"/>
              </a:lnSpc>
              <a:spcBef>
                <a:spcPct val="20000"/>
              </a:spcBef>
              <a:spcAft>
                <a:spcPts val="0"/>
              </a:spcAft>
              <a:buFont typeface="Wingdings" pitchFamily="2" charset="2"/>
              <a:buChar char="ü"/>
              <a:defRPr/>
            </a:pPr>
            <a:r>
              <a:rPr lang="tr-TR" altLang="tr-TR" sz="2200" dirty="0" smtClean="0">
                <a:solidFill>
                  <a:schemeClr val="tx1"/>
                </a:solidFill>
                <a:latin typeface="Comic Sans MS" panose="030F0702030302020204" pitchFamily="66" charset="0"/>
                <a:cs typeface="Arial" pitchFamily="34" charset="0"/>
              </a:rPr>
              <a:t> Kanama ve şok bulguları kontrol edilir,</a:t>
            </a:r>
          </a:p>
          <a:p>
            <a:pPr marL="342900" indent="-342900" eaLnBrk="1" fontAlgn="auto" hangingPunct="1">
              <a:lnSpc>
                <a:spcPct val="150000"/>
              </a:lnSpc>
              <a:spcBef>
                <a:spcPct val="20000"/>
              </a:spcBef>
              <a:spcAft>
                <a:spcPts val="0"/>
              </a:spcAft>
              <a:buFont typeface="Wingdings" pitchFamily="2" charset="2"/>
              <a:buChar char="ü"/>
              <a:defRPr/>
            </a:pPr>
            <a:r>
              <a:rPr lang="tr-TR" altLang="tr-TR" sz="2200" dirty="0" smtClean="0">
                <a:solidFill>
                  <a:schemeClr val="tx1"/>
                </a:solidFill>
                <a:latin typeface="Comic Sans MS" panose="030F0702030302020204" pitchFamily="66" charset="0"/>
                <a:cs typeface="Arial" pitchFamily="34" charset="0"/>
              </a:rPr>
              <a:t> Ayaklar </a:t>
            </a:r>
            <a:r>
              <a:rPr lang="tr-TR" altLang="tr-TR" sz="2200" b="1" u="sng" dirty="0" smtClean="0">
                <a:solidFill>
                  <a:schemeClr val="tx1"/>
                </a:solidFill>
                <a:latin typeface="Comic Sans MS" panose="030F0702030302020204" pitchFamily="66" charset="0"/>
                <a:cs typeface="Arial" pitchFamily="34" charset="0"/>
              </a:rPr>
              <a:t>30 cm</a:t>
            </a:r>
            <a:r>
              <a:rPr lang="tr-TR" altLang="tr-TR" sz="2200" dirty="0" smtClean="0">
                <a:solidFill>
                  <a:schemeClr val="tx1"/>
                </a:solidFill>
                <a:latin typeface="Comic Sans MS" panose="030F0702030302020204" pitchFamily="66" charset="0"/>
                <a:cs typeface="Arial" pitchFamily="34" charset="0"/>
              </a:rPr>
              <a:t> yukarı kaldırılır,</a:t>
            </a:r>
          </a:p>
          <a:p>
            <a:pPr marL="342900" indent="-342900" eaLnBrk="1" fontAlgn="auto" hangingPunct="1">
              <a:lnSpc>
                <a:spcPct val="150000"/>
              </a:lnSpc>
              <a:spcBef>
                <a:spcPct val="20000"/>
              </a:spcBef>
              <a:spcAft>
                <a:spcPts val="0"/>
              </a:spcAft>
              <a:buFont typeface="Wingdings" pitchFamily="2" charset="2"/>
              <a:buChar char="ü"/>
              <a:defRPr/>
            </a:pPr>
            <a:r>
              <a:rPr lang="tr-TR" altLang="tr-TR" sz="2200" dirty="0" smtClean="0">
                <a:solidFill>
                  <a:schemeClr val="tx1"/>
                </a:solidFill>
                <a:latin typeface="Comic Sans MS" panose="030F0702030302020204" pitchFamily="66" charset="0"/>
                <a:cs typeface="Arial" pitchFamily="34" charset="0"/>
              </a:rPr>
              <a:t> Hastanın üzeri örtülür,</a:t>
            </a:r>
          </a:p>
          <a:p>
            <a:pPr marL="342900" indent="-342900" eaLnBrk="1" fontAlgn="auto" hangingPunct="1">
              <a:lnSpc>
                <a:spcPct val="150000"/>
              </a:lnSpc>
              <a:spcBef>
                <a:spcPct val="20000"/>
              </a:spcBef>
              <a:spcAft>
                <a:spcPts val="0"/>
              </a:spcAft>
              <a:buFont typeface="Wingdings" pitchFamily="2" charset="2"/>
              <a:buChar char="ü"/>
              <a:defRPr/>
            </a:pPr>
            <a:r>
              <a:rPr lang="tr-TR" altLang="tr-TR" sz="2200" dirty="0" smtClean="0">
                <a:solidFill>
                  <a:schemeClr val="tx1"/>
                </a:solidFill>
                <a:latin typeface="Comic Sans MS" panose="030F0702030302020204" pitchFamily="66" charset="0"/>
                <a:cs typeface="Arial" pitchFamily="34" charset="0"/>
              </a:rPr>
              <a:t> Tıbbi yardım istenir.</a:t>
            </a:r>
          </a:p>
          <a:p>
            <a:pPr algn="just" eaLnBrk="1" fontAlgn="auto" hangingPunct="1">
              <a:spcAft>
                <a:spcPts val="0"/>
              </a:spcAft>
              <a:buFont typeface="Arial" panose="020B0604020202020204" pitchFamily="34" charset="0"/>
              <a:buChar char="•"/>
              <a:defRPr/>
            </a:pPr>
            <a:endParaRPr lang="tr-TR" altLang="tr-TR" sz="2200" dirty="0" smtClean="0">
              <a:solidFill>
                <a:schemeClr val="tx1"/>
              </a:solidFill>
              <a:latin typeface="Comic Sans MS" panose="030F0702030302020204" pitchFamily="66" charset="0"/>
              <a:cs typeface="Arial" pitchFamily="34" charset="0"/>
            </a:endParaRPr>
          </a:p>
        </p:txBody>
      </p:sp>
      <p:pic>
        <p:nvPicPr>
          <p:cNvPr id="37893" name="Picture 5"/>
          <p:cNvPicPr>
            <a:picLocks noChangeAspect="1" noChangeArrowheads="1"/>
          </p:cNvPicPr>
          <p:nvPr/>
        </p:nvPicPr>
        <p:blipFill>
          <a:blip r:embed="rId3"/>
          <a:srcRect/>
          <a:stretch>
            <a:fillRect/>
          </a:stretch>
        </p:blipFill>
        <p:spPr bwMode="auto">
          <a:xfrm>
            <a:off x="4338638" y="4243161"/>
            <a:ext cx="4657725" cy="17335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a:xfrm>
            <a:off x="566738" y="920750"/>
            <a:ext cx="7996237" cy="730250"/>
          </a:xfrm>
          <a:noFill/>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Yaralanma -1</a:t>
            </a:r>
          </a:p>
        </p:txBody>
      </p:sp>
      <p:sp>
        <p:nvSpPr>
          <p:cNvPr id="38915" name="2 İçerik Yer Tutucusu"/>
          <p:cNvSpPr>
            <a:spLocks noGrp="1"/>
          </p:cNvSpPr>
          <p:nvPr>
            <p:ph idx="1"/>
          </p:nvPr>
        </p:nvSpPr>
        <p:spPr>
          <a:xfrm>
            <a:off x="571500" y="1989138"/>
            <a:ext cx="8005763" cy="4383087"/>
          </a:xfrm>
          <a:ln>
            <a:noFill/>
          </a:ln>
        </p:spPr>
        <p:txBody>
          <a:bodyPr>
            <a:normAutofit fontScale="92500" lnSpcReduction="10000"/>
          </a:bodyPr>
          <a:lstStyle/>
          <a:p>
            <a:pPr marL="0"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Bir travma sonucu deri ya da mukozanın bütünlüğünün </a:t>
            </a:r>
          </a:p>
          <a:p>
            <a:pPr marL="0" algn="just" eaLnBrk="1" hangingPunct="1">
              <a:lnSpc>
                <a:spcPct val="150000"/>
              </a:lnSpc>
              <a:buFont typeface="Arial" charset="0"/>
              <a:buNone/>
            </a:pPr>
            <a:r>
              <a:rPr lang="tr-TR" altLang="tr-TR" sz="2200" dirty="0" smtClean="0">
                <a:solidFill>
                  <a:schemeClr val="tx1"/>
                </a:solidFill>
                <a:latin typeface="Comic Sans MS" panose="030F0702030302020204" pitchFamily="66" charset="0"/>
                <a:cs typeface="Arial" charset="0"/>
              </a:rPr>
              <a:t>   bozulmasıdır. </a:t>
            </a:r>
          </a:p>
          <a:p>
            <a:pPr marL="0" algn="just" eaLnBrk="1" hangingPunct="1">
              <a:lnSpc>
                <a:spcPct val="150000"/>
              </a:lnSpc>
              <a:buFont typeface="Wingdings" pitchFamily="2" charset="2"/>
              <a:buChar char="ü"/>
            </a:pPr>
            <a:r>
              <a:rPr lang="tr-TR" altLang="tr-TR" sz="2200" b="1" dirty="0" smtClean="0">
                <a:solidFill>
                  <a:schemeClr val="tx1"/>
                </a:solidFill>
                <a:latin typeface="Comic Sans MS" panose="030F0702030302020204" pitchFamily="66" charset="0"/>
                <a:cs typeface="Arial" charset="0"/>
              </a:rPr>
              <a:t> Kesik yaralar: </a:t>
            </a:r>
            <a:r>
              <a:rPr lang="tr-TR" altLang="tr-TR" sz="2200" dirty="0" smtClean="0">
                <a:solidFill>
                  <a:schemeClr val="tx1"/>
                </a:solidFill>
                <a:latin typeface="Comic Sans MS" panose="030F0702030302020204" pitchFamily="66" charset="0"/>
                <a:cs typeface="Arial" charset="0"/>
              </a:rPr>
              <a:t>Bıçak, çakı, cam gibi kesici ve delici aletlerle oluşur. Genellikle basit yaralardır. </a:t>
            </a:r>
          </a:p>
          <a:p>
            <a:pPr marL="0" algn="just" eaLnBrk="1" hangingPunct="1">
              <a:lnSpc>
                <a:spcPct val="150000"/>
              </a:lnSpc>
              <a:buFont typeface="Wingdings" pitchFamily="2" charset="2"/>
              <a:buChar char="ü"/>
            </a:pPr>
            <a:r>
              <a:rPr lang="tr-TR" altLang="tr-TR" sz="2200" b="1" dirty="0" smtClean="0">
                <a:solidFill>
                  <a:schemeClr val="tx1"/>
                </a:solidFill>
                <a:latin typeface="Comic Sans MS" panose="030F0702030302020204" pitchFamily="66" charset="0"/>
                <a:cs typeface="Arial" charset="0"/>
              </a:rPr>
              <a:t> </a:t>
            </a:r>
            <a:r>
              <a:rPr lang="tr-TR" altLang="tr-TR" sz="2200" b="1" dirty="0" err="1" smtClean="0">
                <a:solidFill>
                  <a:schemeClr val="tx1"/>
                </a:solidFill>
                <a:latin typeface="Comic Sans MS" panose="030F0702030302020204" pitchFamily="66" charset="0"/>
                <a:cs typeface="Arial" charset="0"/>
              </a:rPr>
              <a:t>Ezikli</a:t>
            </a:r>
            <a:r>
              <a:rPr lang="tr-TR" altLang="tr-TR" sz="2200" b="1" dirty="0" smtClean="0">
                <a:solidFill>
                  <a:schemeClr val="tx1"/>
                </a:solidFill>
                <a:latin typeface="Comic Sans MS" panose="030F0702030302020204" pitchFamily="66" charset="0"/>
                <a:cs typeface="Arial" charset="0"/>
              </a:rPr>
              <a:t> yaralar: </a:t>
            </a:r>
            <a:r>
              <a:rPr lang="tr-TR" altLang="tr-TR" sz="2200" dirty="0" smtClean="0">
                <a:solidFill>
                  <a:schemeClr val="tx1"/>
                </a:solidFill>
                <a:latin typeface="Comic Sans MS" panose="030F0702030302020204" pitchFamily="66" charset="0"/>
                <a:cs typeface="Arial" charset="0"/>
              </a:rPr>
              <a:t>Taş yumruk ya da sopa gibi etkenlerin </a:t>
            </a:r>
          </a:p>
          <a:p>
            <a:pPr marL="352425" indent="-442913" algn="just" eaLnBrk="1" hangingPunct="1">
              <a:lnSpc>
                <a:spcPct val="150000"/>
              </a:lnSpc>
              <a:buFont typeface="Arial" charset="0"/>
              <a:buNone/>
            </a:pPr>
            <a:r>
              <a:rPr lang="tr-TR" altLang="tr-TR" sz="2200" dirty="0" smtClean="0">
                <a:solidFill>
                  <a:schemeClr val="tx1"/>
                </a:solidFill>
                <a:latin typeface="Comic Sans MS" panose="030F0702030302020204" pitchFamily="66" charset="0"/>
                <a:cs typeface="Arial" charset="0"/>
              </a:rPr>
              <a:t>    şiddetli olarak çarpması ile oluşan yaralardır. Yara kenarları eziktir. Çok fazla kanama olmaz ancak doku zedelenmesi ve hassasiyet vardır.</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Başlık"/>
          <p:cNvSpPr>
            <a:spLocks noGrp="1"/>
          </p:cNvSpPr>
          <p:nvPr>
            <p:ph type="title"/>
          </p:nvPr>
        </p:nvSpPr>
        <p:spPr>
          <a:xfrm>
            <a:off x="590550" y="930275"/>
            <a:ext cx="8129588" cy="730250"/>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Yaralanma -2</a:t>
            </a:r>
          </a:p>
        </p:txBody>
      </p:sp>
      <p:sp>
        <p:nvSpPr>
          <p:cNvPr id="39939" name="2 İçerik Yer Tutucusu"/>
          <p:cNvSpPr>
            <a:spLocks noGrp="1"/>
          </p:cNvSpPr>
          <p:nvPr>
            <p:ph idx="1"/>
          </p:nvPr>
        </p:nvSpPr>
        <p:spPr>
          <a:xfrm>
            <a:off x="590550" y="1690688"/>
            <a:ext cx="8129588" cy="4799012"/>
          </a:xfrm>
          <a:ln>
            <a:noFill/>
          </a:ln>
        </p:spPr>
        <p:txBody>
          <a:bodyPr/>
          <a:lstStyle/>
          <a:p>
            <a:pPr algn="just" eaLnBrk="1" hangingPunct="1">
              <a:buFont typeface="Arial" charset="0"/>
              <a:buNone/>
            </a:pPr>
            <a:r>
              <a:rPr lang="tr-TR" altLang="tr-TR" sz="2200" b="1" dirty="0" smtClean="0">
                <a:solidFill>
                  <a:schemeClr val="tx1"/>
                </a:solidFill>
                <a:latin typeface="Comic Sans MS" panose="030F0702030302020204" pitchFamily="66" charset="0"/>
                <a:cs typeface="Arial" charset="0"/>
              </a:rPr>
              <a:t>  Delici yaralar</a:t>
            </a:r>
            <a:r>
              <a:rPr lang="tr-TR" altLang="tr-TR" sz="2200" dirty="0" smtClean="0">
                <a:solidFill>
                  <a:schemeClr val="tx1"/>
                </a:solidFill>
                <a:latin typeface="Comic Sans MS" panose="030F0702030302020204" pitchFamily="66" charset="0"/>
                <a:cs typeface="Arial" charset="0"/>
              </a:rPr>
              <a:t>: Uzun ve sivri aletlerle oluşan yaralardır.</a:t>
            </a:r>
          </a:p>
          <a:p>
            <a:pPr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Derinlik yönünden aldatıcı olabilir.</a:t>
            </a:r>
          </a:p>
          <a:p>
            <a:pPr algn="just" eaLnBrk="1" hangingPunct="1">
              <a:buFont typeface="Arial" charset="0"/>
              <a:buNone/>
            </a:pPr>
            <a:r>
              <a:rPr lang="tr-TR" altLang="tr-TR" sz="2200" b="1" dirty="0" smtClean="0">
                <a:solidFill>
                  <a:schemeClr val="tx1"/>
                </a:solidFill>
                <a:latin typeface="Comic Sans MS" panose="030F0702030302020204" pitchFamily="66" charset="0"/>
                <a:cs typeface="Arial" charset="0"/>
              </a:rPr>
              <a:t>  Parçalı yaralar: </a:t>
            </a:r>
            <a:r>
              <a:rPr lang="tr-TR" altLang="tr-TR" sz="2200" dirty="0" smtClean="0">
                <a:solidFill>
                  <a:schemeClr val="tx1"/>
                </a:solidFill>
                <a:latin typeface="Comic Sans MS" panose="030F0702030302020204" pitchFamily="66" charset="0"/>
                <a:cs typeface="Arial" charset="0"/>
              </a:rPr>
              <a:t>Dokular üzerinde bir çekme etkisi ile meydana gelir. Doku ile ilgili tüm yapı zarar görebilir.</a:t>
            </a:r>
          </a:p>
          <a:p>
            <a:pPr eaLnBrk="1" hangingPunct="1">
              <a:buFont typeface="Arial" charset="0"/>
              <a:buNone/>
            </a:pPr>
            <a:r>
              <a:rPr lang="tr-TR" altLang="tr-TR" sz="2200" b="1" dirty="0" smtClean="0">
                <a:solidFill>
                  <a:schemeClr val="tx1"/>
                </a:solidFill>
                <a:latin typeface="Comic Sans MS" panose="030F0702030302020204" pitchFamily="66" charset="0"/>
                <a:cs typeface="Arial" charset="0"/>
              </a:rPr>
              <a:t>  Kirli (</a:t>
            </a:r>
            <a:r>
              <a:rPr lang="tr-TR" altLang="tr-TR" sz="2200" b="1" dirty="0" err="1" smtClean="0">
                <a:solidFill>
                  <a:schemeClr val="tx1"/>
                </a:solidFill>
                <a:latin typeface="Comic Sans MS" panose="030F0702030302020204" pitchFamily="66" charset="0"/>
                <a:cs typeface="Arial" charset="0"/>
              </a:rPr>
              <a:t>enfekte</a:t>
            </a:r>
            <a:r>
              <a:rPr lang="tr-TR" altLang="tr-TR" sz="2200" b="1" dirty="0" smtClean="0">
                <a:solidFill>
                  <a:schemeClr val="tx1"/>
                </a:solidFill>
                <a:latin typeface="Comic Sans MS" panose="030F0702030302020204" pitchFamily="66" charset="0"/>
                <a:cs typeface="Arial" charset="0"/>
              </a:rPr>
              <a:t>) yaralar:  </a:t>
            </a:r>
            <a:r>
              <a:rPr lang="tr-TR" altLang="tr-TR" sz="2200" dirty="0" smtClean="0">
                <a:solidFill>
                  <a:schemeClr val="tx1"/>
                </a:solidFill>
                <a:latin typeface="Comic Sans MS" panose="030F0702030302020204" pitchFamily="66" charset="0"/>
                <a:cs typeface="Arial" charset="0"/>
              </a:rPr>
              <a:t>Mikrop kapma ihtimali olan yaralardır. </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Gecikmiş yaralar (&gt; 6 saat),</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Dikişleri ayrılmış yaralar,</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Kenarları muntazam olmayan yaralar,</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Çok kirli ve derin yaralar,</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Ateşli silah yaraları,</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Isırma ve sokma ile oluşan yaralar.</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618899" y="1139599"/>
            <a:ext cx="8013700" cy="561975"/>
          </a:xfrm>
          <a:ln>
            <a:noFill/>
          </a:ln>
        </p:spPr>
        <p:txBody>
          <a:bodyPr>
            <a:normAutofit/>
          </a:bodyPr>
          <a:lstStyle/>
          <a:p>
            <a:pPr algn="ctr" eaLnBrk="1" hangingPunct="1"/>
            <a:r>
              <a:rPr lang="tr-TR" altLang="tr-TR" sz="3200" b="1" smtClean="0">
                <a:solidFill>
                  <a:schemeClr val="tx1"/>
                </a:solidFill>
                <a:latin typeface="Comic Sans MS" panose="030F0702030302020204" pitchFamily="66" charset="0"/>
                <a:cs typeface="Arial" charset="0"/>
              </a:rPr>
              <a:t>Acil Yardım / Tedavi</a:t>
            </a:r>
          </a:p>
        </p:txBody>
      </p:sp>
      <p:sp>
        <p:nvSpPr>
          <p:cNvPr id="9219" name="3 İçerik Yer Tutucusu"/>
          <p:cNvSpPr>
            <a:spLocks noGrp="1"/>
          </p:cNvSpPr>
          <p:nvPr>
            <p:ph idx="1"/>
          </p:nvPr>
        </p:nvSpPr>
        <p:spPr>
          <a:xfrm>
            <a:off x="914400" y="2138363"/>
            <a:ext cx="7518400" cy="3413125"/>
          </a:xfrm>
          <a:ln>
            <a:noFill/>
          </a:ln>
        </p:spPr>
        <p:txBody>
          <a:bodyPr anchor="ctr">
            <a:normAutofit/>
          </a:bodyPr>
          <a:lstStyle/>
          <a:p>
            <a:pPr marL="0" algn="just" eaLnBrk="1" hangingPunct="1">
              <a:buFont typeface="Arial" charset="0"/>
              <a:buNone/>
            </a:pPr>
            <a:r>
              <a:rPr lang="tr-TR" altLang="tr-TR" sz="3200" dirty="0" smtClean="0">
                <a:solidFill>
                  <a:schemeClr val="tx1"/>
                </a:solidFill>
                <a:latin typeface="Comic Sans MS" panose="030F0702030302020204" pitchFamily="66" charset="0"/>
                <a:cs typeface="Arial" charset="0"/>
              </a:rPr>
              <a:t>Sağlık ekipleri tarafından tıbbi araç, gereç ve malzeme kullanılarak hasta / yaralılara yapılan tıbbi müdahalelerdir.</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Başlık"/>
          <p:cNvSpPr>
            <a:spLocks noGrp="1"/>
          </p:cNvSpPr>
          <p:nvPr>
            <p:ph type="title"/>
          </p:nvPr>
        </p:nvSpPr>
        <p:spPr>
          <a:xfrm>
            <a:off x="609147" y="992868"/>
            <a:ext cx="7969250" cy="730250"/>
          </a:xfrm>
          <a:ln>
            <a:noFill/>
          </a:ln>
        </p:spPr>
        <p:txBody>
          <a:bodyPr>
            <a:normAutofit/>
          </a:bodyPr>
          <a:lstStyle/>
          <a:p>
            <a:pPr marL="342900" indent="-342900" algn="ctr" eaLnBrk="1" hangingPunct="1">
              <a:spcBef>
                <a:spcPct val="20000"/>
              </a:spcBef>
            </a:pPr>
            <a:r>
              <a:rPr lang="tr-TR" altLang="tr-TR" sz="4400" b="1" dirty="0" smtClean="0">
                <a:solidFill>
                  <a:schemeClr val="tx1"/>
                </a:solidFill>
                <a:latin typeface="Comic Sans MS" panose="030F0702030302020204" pitchFamily="66" charset="0"/>
                <a:cs typeface="Arial" charset="0"/>
              </a:rPr>
              <a:t>Yaralanmalarda İlk Yardım</a:t>
            </a:r>
          </a:p>
        </p:txBody>
      </p:sp>
      <p:sp>
        <p:nvSpPr>
          <p:cNvPr id="40963" name="2 İçerik Yer Tutucusu"/>
          <p:cNvSpPr>
            <a:spLocks noGrp="1"/>
          </p:cNvSpPr>
          <p:nvPr>
            <p:ph idx="1"/>
          </p:nvPr>
        </p:nvSpPr>
        <p:spPr>
          <a:xfrm>
            <a:off x="619125" y="1885950"/>
            <a:ext cx="7993063" cy="4572000"/>
          </a:xfrm>
          <a:ln>
            <a:noFill/>
          </a:ln>
        </p:spPr>
        <p:txBody>
          <a:bodyPr>
            <a:normAutofit lnSpcReduction="10000"/>
          </a:bodyPr>
          <a:lstStyle/>
          <a:p>
            <a:pPr marL="342900" indent="-342900" eaLnBrk="1" hangingPunct="1">
              <a:lnSpc>
                <a:spcPct val="150000"/>
              </a:lnSpc>
              <a:spcBef>
                <a:spcPct val="20000"/>
              </a:spcBef>
              <a:buFont typeface="Wingdings" pitchFamily="2" charset="2"/>
              <a:buChar char="ü"/>
            </a:pPr>
            <a:r>
              <a:rPr lang="tr-TR" altLang="tr-TR" sz="2200" b="1" dirty="0" smtClean="0">
                <a:solidFill>
                  <a:schemeClr val="tx1"/>
                </a:solidFill>
                <a:latin typeface="Comic Sans MS" panose="030F0702030302020204" pitchFamily="66" charset="0"/>
                <a:cs typeface="Arial" charset="0"/>
              </a:rPr>
              <a:t> Yaradaki Yabancı Cisme Dokunulmaz!..</a:t>
            </a:r>
          </a:p>
          <a:p>
            <a:pPr marL="342900" indent="-342900" eaLnBrk="1" hangingPunct="1">
              <a:lnSpc>
                <a:spcPct val="150000"/>
              </a:lnSpc>
              <a:spcBef>
                <a:spcPct val="20000"/>
              </a:spcBef>
              <a:buFont typeface="Wingdings" pitchFamily="2" charset="2"/>
              <a:buChar char="ü"/>
            </a:pPr>
            <a:r>
              <a:rPr lang="tr-TR" altLang="tr-TR" sz="2200" dirty="0" smtClean="0">
                <a:solidFill>
                  <a:schemeClr val="tx1"/>
                </a:solidFill>
                <a:latin typeface="Comic Sans MS" panose="030F0702030302020204" pitchFamily="66" charset="0"/>
                <a:cs typeface="Arial" charset="0"/>
              </a:rPr>
              <a:t> Yaşamsal bulgular değerlendirilir </a:t>
            </a:r>
            <a:r>
              <a:rPr lang="tr-TR" altLang="tr-TR" sz="2200" b="1" dirty="0" smtClean="0">
                <a:solidFill>
                  <a:schemeClr val="tx1"/>
                </a:solidFill>
                <a:latin typeface="Comic Sans MS" panose="030F0702030302020204" pitchFamily="66" charset="0"/>
                <a:cs typeface="Arial" charset="0"/>
              </a:rPr>
              <a:t>(ABC),</a:t>
            </a:r>
          </a:p>
          <a:p>
            <a:pPr marL="342900" indent="-342900" eaLnBrk="1" hangingPunct="1">
              <a:lnSpc>
                <a:spcPct val="150000"/>
              </a:lnSpc>
              <a:spcBef>
                <a:spcPct val="20000"/>
              </a:spcBef>
              <a:buFont typeface="Wingdings" pitchFamily="2" charset="2"/>
              <a:buChar char="ü"/>
            </a:pPr>
            <a:r>
              <a:rPr lang="tr-TR" altLang="tr-TR" sz="2200" dirty="0" smtClean="0">
                <a:solidFill>
                  <a:schemeClr val="tx1"/>
                </a:solidFill>
                <a:latin typeface="Comic Sans MS" panose="030F0702030302020204" pitchFamily="66" charset="0"/>
                <a:cs typeface="Arial" charset="0"/>
              </a:rPr>
              <a:t> Yara değerlendirilir,</a:t>
            </a:r>
          </a:p>
          <a:p>
            <a:pPr marL="342900" indent="-342900" eaLnBrk="1" hangingPunct="1">
              <a:lnSpc>
                <a:spcPct val="150000"/>
              </a:lnSpc>
              <a:spcBef>
                <a:spcPct val="20000"/>
              </a:spcBef>
              <a:buFont typeface="Wingdings" pitchFamily="2" charset="2"/>
              <a:buChar char="ü"/>
            </a:pPr>
            <a:r>
              <a:rPr lang="tr-TR" altLang="tr-TR" sz="2200" dirty="0" smtClean="0">
                <a:solidFill>
                  <a:schemeClr val="tx1"/>
                </a:solidFill>
                <a:latin typeface="Comic Sans MS" panose="030F0702030302020204" pitchFamily="66" charset="0"/>
                <a:cs typeface="Arial" charset="0"/>
              </a:rPr>
              <a:t> Varsa kanama durdurulur,</a:t>
            </a:r>
          </a:p>
          <a:p>
            <a:pPr marL="342900" indent="-342900" eaLnBrk="1" hangingPunct="1">
              <a:lnSpc>
                <a:spcPct val="150000"/>
              </a:lnSpc>
              <a:spcBef>
                <a:spcPct val="20000"/>
              </a:spcBef>
              <a:buFont typeface="Wingdings" pitchFamily="2" charset="2"/>
              <a:buChar char="ü"/>
            </a:pPr>
            <a:r>
              <a:rPr lang="tr-TR" altLang="tr-TR" sz="2200" dirty="0" smtClean="0">
                <a:solidFill>
                  <a:schemeClr val="tx1"/>
                </a:solidFill>
                <a:latin typeface="Comic Sans MS" panose="030F0702030302020204" pitchFamily="66" charset="0"/>
                <a:cs typeface="Arial" charset="0"/>
              </a:rPr>
              <a:t> Kirli yaralar ve ısırıklar bolca sabunlu su ile yıkanır,</a:t>
            </a:r>
          </a:p>
          <a:p>
            <a:pPr marL="342900" indent="-342900" eaLnBrk="1" hangingPunct="1">
              <a:lnSpc>
                <a:spcPct val="150000"/>
              </a:lnSpc>
              <a:spcBef>
                <a:spcPct val="20000"/>
              </a:spcBef>
              <a:buFont typeface="Wingdings" pitchFamily="2" charset="2"/>
              <a:buChar char="ü"/>
            </a:pPr>
            <a:r>
              <a:rPr lang="tr-TR" altLang="tr-TR" sz="2200" dirty="0" smtClean="0">
                <a:solidFill>
                  <a:schemeClr val="tx1"/>
                </a:solidFill>
                <a:latin typeface="Comic Sans MS" panose="030F0702030302020204" pitchFamily="66" charset="0"/>
                <a:cs typeface="Arial" charset="0"/>
              </a:rPr>
              <a:t> Temiz bezle kapatılır,</a:t>
            </a:r>
          </a:p>
          <a:p>
            <a:pPr marL="342900" indent="-342900" eaLnBrk="1" hangingPunct="1">
              <a:lnSpc>
                <a:spcPct val="150000"/>
              </a:lnSpc>
              <a:spcBef>
                <a:spcPct val="20000"/>
              </a:spcBef>
              <a:buFont typeface="Wingdings" pitchFamily="2" charset="2"/>
              <a:buChar char="ü"/>
            </a:pPr>
            <a:r>
              <a:rPr lang="tr-TR" altLang="tr-TR" sz="2200" dirty="0" smtClean="0">
                <a:solidFill>
                  <a:schemeClr val="tx1"/>
                </a:solidFill>
                <a:latin typeface="Comic Sans MS" panose="030F0702030302020204" pitchFamily="66" charset="0"/>
                <a:cs typeface="Arial" charset="0"/>
              </a:rPr>
              <a:t> Hareket ettirilmez,</a:t>
            </a:r>
          </a:p>
          <a:p>
            <a:pPr marL="342900" indent="-342900" eaLnBrk="1" hangingPunct="1">
              <a:lnSpc>
                <a:spcPct val="150000"/>
              </a:lnSpc>
              <a:spcBef>
                <a:spcPct val="20000"/>
              </a:spcBef>
              <a:buFont typeface="Wingdings" pitchFamily="2" charset="2"/>
              <a:buChar char="ü"/>
            </a:pPr>
            <a:r>
              <a:rPr lang="tr-TR" altLang="tr-TR" sz="2200" dirty="0" smtClean="0">
                <a:solidFill>
                  <a:schemeClr val="tx1"/>
                </a:solidFill>
                <a:latin typeface="Comic Sans MS" panose="030F0702030302020204" pitchFamily="66" charset="0"/>
                <a:cs typeface="Arial" charset="0"/>
              </a:rPr>
              <a:t> Tıbbi yardım istenir.</a:t>
            </a:r>
          </a:p>
        </p:txBody>
      </p:sp>
      <p:pic>
        <p:nvPicPr>
          <p:cNvPr id="40965" name="Picture 5"/>
          <p:cNvPicPr>
            <a:picLocks noChangeAspect="1" noChangeArrowheads="1"/>
          </p:cNvPicPr>
          <p:nvPr/>
        </p:nvPicPr>
        <p:blipFill>
          <a:blip r:embed="rId3"/>
          <a:srcRect/>
          <a:stretch>
            <a:fillRect/>
          </a:stretch>
        </p:blipFill>
        <p:spPr bwMode="auto">
          <a:xfrm>
            <a:off x="4466317" y="4833257"/>
            <a:ext cx="1863725" cy="1162050"/>
          </a:xfrm>
          <a:prstGeom prst="rect">
            <a:avLst/>
          </a:prstGeom>
          <a:noFill/>
          <a:ln w="9525">
            <a:noFill/>
            <a:miter lim="800000"/>
            <a:headEnd/>
            <a:tailEnd/>
          </a:ln>
        </p:spPr>
      </p:pic>
      <p:pic>
        <p:nvPicPr>
          <p:cNvPr id="40966" name="Picture 6"/>
          <p:cNvPicPr>
            <a:picLocks noChangeAspect="1" noChangeArrowheads="1"/>
          </p:cNvPicPr>
          <p:nvPr/>
        </p:nvPicPr>
        <p:blipFill>
          <a:blip r:embed="rId4"/>
          <a:srcRect/>
          <a:stretch>
            <a:fillRect/>
          </a:stretch>
        </p:blipFill>
        <p:spPr bwMode="auto">
          <a:xfrm>
            <a:off x="6500813" y="5238750"/>
            <a:ext cx="1900237" cy="11144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p:nvPr>
        </p:nvSpPr>
        <p:spPr>
          <a:xfrm>
            <a:off x="604838" y="1065213"/>
            <a:ext cx="7958137" cy="730250"/>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Yanık</a:t>
            </a:r>
          </a:p>
        </p:txBody>
      </p:sp>
      <p:sp>
        <p:nvSpPr>
          <p:cNvPr id="41987" name="2 İçerik Yer Tutucusu"/>
          <p:cNvSpPr>
            <a:spLocks noGrp="1"/>
          </p:cNvSpPr>
          <p:nvPr>
            <p:ph idx="1"/>
          </p:nvPr>
        </p:nvSpPr>
        <p:spPr>
          <a:xfrm>
            <a:off x="571500" y="1925638"/>
            <a:ext cx="7993063" cy="4411662"/>
          </a:xfrm>
          <a:ln>
            <a:noFill/>
          </a:ln>
        </p:spPr>
        <p:txBody>
          <a:bodyPr>
            <a:normAutofit/>
          </a:bodyPr>
          <a:lstStyle/>
          <a:p>
            <a:pPr eaLnBrk="1" hangingPunct="1">
              <a:buFont typeface="Arial" charset="0"/>
              <a:buNone/>
            </a:pPr>
            <a:r>
              <a:rPr lang="tr-TR" altLang="tr-TR" sz="2200" dirty="0" smtClean="0">
                <a:solidFill>
                  <a:schemeClr val="tx1"/>
                </a:solidFill>
                <a:latin typeface="Comic Sans MS" panose="030F0702030302020204" pitchFamily="66" charset="0"/>
                <a:cs typeface="Arial" charset="0"/>
              </a:rPr>
              <a:t>	Herhangi bir ısıya maruz kalma sonucu oluşan doku bozulmasıdır.</a:t>
            </a:r>
          </a:p>
          <a:p>
            <a:pPr eaLnBrk="1" hangingPunct="1">
              <a:buFont typeface="Arial" charset="0"/>
              <a:buNone/>
            </a:pPr>
            <a:r>
              <a:rPr lang="tr-TR" altLang="tr-TR" sz="2200" b="1" dirty="0" smtClean="0">
                <a:solidFill>
                  <a:schemeClr val="tx1"/>
                </a:solidFill>
                <a:latin typeface="Comic Sans MS" panose="030F0702030302020204" pitchFamily="66" charset="0"/>
                <a:cs typeface="Arial" charset="0"/>
              </a:rPr>
              <a:t> 1- Fiziksel yanıklar</a:t>
            </a:r>
            <a:r>
              <a:rPr lang="tr-TR" altLang="tr-TR" sz="2200" dirty="0" smtClean="0">
                <a:solidFill>
                  <a:schemeClr val="tx1"/>
                </a:solidFill>
                <a:latin typeface="Comic Sans MS" panose="030F0702030302020204" pitchFamily="66" charset="0"/>
                <a:cs typeface="Arial" charset="0"/>
              </a:rPr>
              <a:t>:</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Isı, buhar ile oluşan yanıklar,</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Elektrik nedeni ile oluşan yanıklar,</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Işınlar ile oluşan yanıklar,</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Sürtünme ile oluşan yanıklar,</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Donma sonucu oluşan yanıklar,</a:t>
            </a:r>
          </a:p>
          <a:p>
            <a:pPr eaLnBrk="1" hangingPunct="1">
              <a:buFont typeface="Arial" charset="0"/>
              <a:buNone/>
            </a:pPr>
            <a:r>
              <a:rPr lang="tr-TR" altLang="tr-TR" sz="2200" dirty="0" smtClean="0">
                <a:solidFill>
                  <a:schemeClr val="tx1"/>
                </a:solidFill>
                <a:latin typeface="Comic Sans MS" panose="030F0702030302020204" pitchFamily="66" charset="0"/>
                <a:cs typeface="Arial" charset="0"/>
              </a:rPr>
              <a:t> </a:t>
            </a:r>
            <a:r>
              <a:rPr lang="tr-TR" altLang="tr-TR" sz="2200" b="1" dirty="0" smtClean="0">
                <a:solidFill>
                  <a:schemeClr val="tx1"/>
                </a:solidFill>
                <a:latin typeface="Comic Sans MS" panose="030F0702030302020204" pitchFamily="66" charset="0"/>
                <a:cs typeface="Arial" charset="0"/>
              </a:rPr>
              <a:t>2- Kimyasal yanıklar</a:t>
            </a:r>
            <a:r>
              <a:rPr lang="tr-TR" altLang="tr-TR" sz="2200" dirty="0" smtClean="0">
                <a:solidFill>
                  <a:schemeClr val="tx1"/>
                </a:solidFill>
                <a:latin typeface="Comic Sans MS" panose="030F0702030302020204" pitchFamily="66" charset="0"/>
                <a:cs typeface="Arial" charset="0"/>
              </a:rPr>
              <a:t>:</a:t>
            </a:r>
          </a:p>
          <a:p>
            <a:pPr lvl="1"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Asit, alkali, </a:t>
            </a:r>
            <a:r>
              <a:rPr lang="tr-TR" altLang="tr-TR" sz="2200" dirty="0" err="1" smtClean="0">
                <a:solidFill>
                  <a:schemeClr val="tx1"/>
                </a:solidFill>
                <a:latin typeface="Comic Sans MS" panose="030F0702030302020204" pitchFamily="66" charset="0"/>
                <a:cs typeface="Arial" charset="0"/>
              </a:rPr>
              <a:t>korozif</a:t>
            </a:r>
            <a:r>
              <a:rPr lang="tr-TR" altLang="tr-TR" sz="2200" dirty="0" smtClean="0">
                <a:solidFill>
                  <a:schemeClr val="tx1"/>
                </a:solidFill>
                <a:latin typeface="Comic Sans MS" panose="030F0702030302020204" pitchFamily="66" charset="0"/>
                <a:cs typeface="Arial" charset="0"/>
              </a:rPr>
              <a:t> madde ile oluşan yanıklar</a:t>
            </a:r>
          </a:p>
          <a:p>
            <a:pPr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p:nvPr>
        </p:nvSpPr>
        <p:spPr>
          <a:xfrm>
            <a:off x="561975" y="949779"/>
            <a:ext cx="8020050" cy="730250"/>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Yanıklarda Derecelendirme</a:t>
            </a:r>
          </a:p>
        </p:txBody>
      </p:sp>
      <p:sp>
        <p:nvSpPr>
          <p:cNvPr id="43011" name="2 İçerik Yer Tutucusu"/>
          <p:cNvSpPr>
            <a:spLocks noGrp="1"/>
          </p:cNvSpPr>
          <p:nvPr>
            <p:ph idx="1"/>
          </p:nvPr>
        </p:nvSpPr>
        <p:spPr>
          <a:xfrm>
            <a:off x="571500" y="1976438"/>
            <a:ext cx="7993063" cy="4395787"/>
          </a:xfrm>
          <a:ln>
            <a:noFill/>
          </a:ln>
        </p:spPr>
        <p:txBody>
          <a:bodyPr>
            <a:normAutofit lnSpcReduction="10000"/>
          </a:bodyPr>
          <a:lstStyle/>
          <a:p>
            <a:pPr marL="0" algn="just" eaLnBrk="1" hangingPunct="1">
              <a:buFont typeface="Arial" charset="0"/>
              <a:buNone/>
            </a:pPr>
            <a:endParaRPr lang="tr-TR" altLang="tr-TR" sz="2200" b="1" dirty="0" smtClean="0">
              <a:solidFill>
                <a:schemeClr val="tx1"/>
              </a:solidFill>
              <a:latin typeface="Comic Sans MS" panose="030F0702030302020204" pitchFamily="66" charset="0"/>
              <a:cs typeface="Arial" charset="0"/>
            </a:endParaRPr>
          </a:p>
          <a:p>
            <a:pPr marL="0" algn="just" eaLnBrk="1" hangingPunct="1">
              <a:buFont typeface="Arial" charset="0"/>
              <a:buNone/>
            </a:pPr>
            <a:r>
              <a:rPr lang="tr-TR" altLang="tr-TR" sz="2200" b="1" dirty="0" smtClean="0">
                <a:solidFill>
                  <a:schemeClr val="tx1"/>
                </a:solidFill>
                <a:latin typeface="Comic Sans MS" panose="030F0702030302020204" pitchFamily="66" charset="0"/>
                <a:cs typeface="Arial" charset="0"/>
              </a:rPr>
              <a:t>Birinci derece yanık: </a:t>
            </a:r>
            <a:r>
              <a:rPr lang="tr-TR" altLang="tr-TR" sz="2200" dirty="0" smtClean="0">
                <a:solidFill>
                  <a:schemeClr val="tx1"/>
                </a:solidFill>
                <a:latin typeface="Comic Sans MS" panose="030F0702030302020204" pitchFamily="66" charset="0"/>
                <a:cs typeface="Arial" charset="0"/>
              </a:rPr>
              <a:t>Deride kızarıklık, ağrı, yanık bölgede ödem vardır. Yaklaşık 48 saatte iyileşir.</a:t>
            </a:r>
          </a:p>
          <a:p>
            <a:pPr marL="0"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marL="0" algn="just" eaLnBrk="1" hangingPunct="1">
              <a:buFont typeface="Arial" charset="0"/>
              <a:buNone/>
            </a:pPr>
            <a:r>
              <a:rPr lang="tr-TR" altLang="tr-TR" sz="2200" b="1" dirty="0" smtClean="0">
                <a:solidFill>
                  <a:schemeClr val="tx1"/>
                </a:solidFill>
                <a:latin typeface="Comic Sans MS" panose="030F0702030302020204" pitchFamily="66" charset="0"/>
                <a:cs typeface="Arial" charset="0"/>
              </a:rPr>
              <a:t>İkinci derece yanık: </a:t>
            </a:r>
            <a:r>
              <a:rPr lang="tr-TR" altLang="tr-TR" sz="2200" dirty="0" smtClean="0">
                <a:solidFill>
                  <a:schemeClr val="tx1"/>
                </a:solidFill>
                <a:latin typeface="Comic Sans MS" panose="030F0702030302020204" pitchFamily="66" charset="0"/>
                <a:cs typeface="Arial" charset="0"/>
              </a:rPr>
              <a:t>Deride içi su dolu kabarcıklar (</a:t>
            </a:r>
            <a:r>
              <a:rPr lang="tr-TR" altLang="tr-TR" sz="2200" dirty="0" err="1" smtClean="0">
                <a:solidFill>
                  <a:schemeClr val="tx1"/>
                </a:solidFill>
                <a:latin typeface="Comic Sans MS" panose="030F0702030302020204" pitchFamily="66" charset="0"/>
                <a:cs typeface="Arial" charset="0"/>
              </a:rPr>
              <a:t>bül</a:t>
            </a:r>
            <a:r>
              <a:rPr lang="tr-TR" altLang="tr-TR" sz="2200" dirty="0" smtClean="0">
                <a:solidFill>
                  <a:schemeClr val="tx1"/>
                </a:solidFill>
                <a:latin typeface="Comic Sans MS" panose="030F0702030302020204" pitchFamily="66" charset="0"/>
                <a:cs typeface="Arial" charset="0"/>
              </a:rPr>
              <a:t>) vardır. Ağrılıdır. </a:t>
            </a:r>
            <a:r>
              <a:rPr lang="tr-TR" altLang="tr-TR" sz="2200" u="sng" dirty="0" err="1" smtClean="0">
                <a:solidFill>
                  <a:schemeClr val="tx1"/>
                </a:solidFill>
                <a:latin typeface="Comic Sans MS" panose="030F0702030302020204" pitchFamily="66" charset="0"/>
                <a:cs typeface="Arial" charset="0"/>
              </a:rPr>
              <a:t>Enfekte</a:t>
            </a:r>
            <a:r>
              <a:rPr lang="tr-TR" altLang="tr-TR" sz="2200" u="sng" dirty="0" smtClean="0">
                <a:solidFill>
                  <a:schemeClr val="tx1"/>
                </a:solidFill>
                <a:latin typeface="Comic Sans MS" panose="030F0702030302020204" pitchFamily="66" charset="0"/>
                <a:cs typeface="Arial" charset="0"/>
              </a:rPr>
              <a:t> değilse </a:t>
            </a:r>
            <a:r>
              <a:rPr lang="tr-TR" altLang="tr-TR" sz="2200" dirty="0" smtClean="0">
                <a:solidFill>
                  <a:schemeClr val="tx1"/>
                </a:solidFill>
                <a:latin typeface="Comic Sans MS" panose="030F0702030302020204" pitchFamily="66" charset="0"/>
                <a:cs typeface="Arial" charset="0"/>
              </a:rPr>
              <a:t>derinin kendini yenilemesi ile kendi</a:t>
            </a: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kendine iyileşebilir.</a:t>
            </a:r>
          </a:p>
          <a:p>
            <a:pPr marL="0"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marL="0" algn="just" eaLnBrk="1" hangingPunct="1">
              <a:buFont typeface="Arial" charset="0"/>
              <a:buNone/>
            </a:pPr>
            <a:r>
              <a:rPr lang="tr-TR" altLang="tr-TR" sz="2200" b="1" dirty="0" smtClean="0">
                <a:solidFill>
                  <a:schemeClr val="tx1"/>
                </a:solidFill>
                <a:latin typeface="Comic Sans MS" panose="030F0702030302020204" pitchFamily="66" charset="0"/>
                <a:cs typeface="Arial" charset="0"/>
              </a:rPr>
              <a:t>Üçüncü derece yanık: </a:t>
            </a:r>
            <a:r>
              <a:rPr lang="tr-TR" altLang="tr-TR" sz="2200" dirty="0" smtClean="0">
                <a:solidFill>
                  <a:schemeClr val="tx1"/>
                </a:solidFill>
                <a:latin typeface="Comic Sans MS" panose="030F0702030302020204" pitchFamily="66" charset="0"/>
                <a:cs typeface="Arial" charset="0"/>
              </a:rPr>
              <a:t>Derinin tüm tabakaları</a:t>
            </a: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etkilenmiştir. Özellikle de kaslar, sinirler ve damarlar üzerinde</a:t>
            </a: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etkisi görülür. Beyaz ve kara yaradan siyah renge kadar aşamaları vardır. Sinirler zarar gördüğü için ağrı yoktur.</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a:xfrm>
            <a:off x="561975" y="1138238"/>
            <a:ext cx="7986713"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Yanıklarda İlk Yardım</a:t>
            </a:r>
            <a:endParaRPr lang="tr-TR" altLang="tr-TR" sz="4400" smtClean="0">
              <a:solidFill>
                <a:schemeClr val="tx1"/>
              </a:solidFill>
              <a:latin typeface="Comic Sans MS" panose="030F0702030302020204" pitchFamily="66" charset="0"/>
              <a:cs typeface="Arial" charset="0"/>
            </a:endParaRPr>
          </a:p>
        </p:txBody>
      </p:sp>
      <p:sp>
        <p:nvSpPr>
          <p:cNvPr id="44035" name="2 İçerik Yer Tutucusu"/>
          <p:cNvSpPr>
            <a:spLocks noGrp="1"/>
          </p:cNvSpPr>
          <p:nvPr>
            <p:ph idx="1"/>
          </p:nvPr>
        </p:nvSpPr>
        <p:spPr>
          <a:xfrm>
            <a:off x="571500" y="2062163"/>
            <a:ext cx="7993063" cy="4010025"/>
          </a:xfrm>
          <a:ln>
            <a:noFill/>
          </a:ln>
        </p:spPr>
        <p:txBody>
          <a:bodyPr/>
          <a:lstStyle/>
          <a:p>
            <a:pPr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Su toplamış yerler </a:t>
            </a:r>
            <a:r>
              <a:rPr lang="tr-TR" altLang="tr-TR" sz="2200" b="1" dirty="0" smtClean="0">
                <a:solidFill>
                  <a:schemeClr val="tx1"/>
                </a:solidFill>
                <a:latin typeface="Comic Sans MS" panose="030F0702030302020204" pitchFamily="66" charset="0"/>
                <a:cs typeface="Arial" charset="0"/>
              </a:rPr>
              <a:t>PATLATILMAZ !..</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Yanık üzerine hiçbir şey </a:t>
            </a:r>
            <a:r>
              <a:rPr lang="tr-TR" altLang="tr-TR" sz="2200" b="1" dirty="0" smtClean="0">
                <a:solidFill>
                  <a:schemeClr val="tx1"/>
                </a:solidFill>
                <a:latin typeface="Comic Sans MS" panose="030F0702030302020204" pitchFamily="66" charset="0"/>
                <a:cs typeface="Arial" charset="0"/>
              </a:rPr>
              <a:t>SÜRÜLMEZ !..</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Yanık üzeri temiz bir bezle örtülür,</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 battaniye ile örtülür,</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Bilinci açıksa ağızdan sıvı verilir,</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Tıbbi yardım istenir (112).</a:t>
            </a:r>
          </a:p>
          <a:p>
            <a:pPr eaLnBrk="1" hangingPunct="1"/>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p:cNvSpPr>
            <a:spLocks noGrp="1"/>
          </p:cNvSpPr>
          <p:nvPr>
            <p:ph type="title"/>
          </p:nvPr>
        </p:nvSpPr>
        <p:spPr>
          <a:xfrm>
            <a:off x="693738" y="962025"/>
            <a:ext cx="7797800"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Kırık - Çıkık - Burkulma</a:t>
            </a:r>
          </a:p>
        </p:txBody>
      </p:sp>
      <p:sp>
        <p:nvSpPr>
          <p:cNvPr id="45059" name="2 İçerik Yer Tutucusu"/>
          <p:cNvSpPr>
            <a:spLocks noGrp="1"/>
          </p:cNvSpPr>
          <p:nvPr>
            <p:ph idx="1"/>
          </p:nvPr>
        </p:nvSpPr>
        <p:spPr>
          <a:xfrm>
            <a:off x="677863" y="1827213"/>
            <a:ext cx="7813675" cy="4514850"/>
          </a:xfrm>
          <a:ln>
            <a:noFill/>
          </a:ln>
        </p:spPr>
        <p:txBody>
          <a:bodyPr>
            <a:normAutofit lnSpcReduction="10000"/>
          </a:bodyPr>
          <a:lstStyle/>
          <a:p>
            <a:pPr algn="just" eaLnBrk="1" hangingPunct="1">
              <a:lnSpc>
                <a:spcPct val="100000"/>
              </a:lnSpc>
              <a:buFont typeface="Arial" charset="0"/>
              <a:buNone/>
            </a:pPr>
            <a:endParaRPr lang="tr-TR" altLang="tr-TR" sz="2200" b="1" dirty="0" smtClean="0">
              <a:solidFill>
                <a:schemeClr val="tx1"/>
              </a:solidFill>
              <a:latin typeface="Comic Sans MS" panose="030F0702030302020204" pitchFamily="66" charset="0"/>
              <a:cs typeface="Arial" charset="0"/>
            </a:endParaRPr>
          </a:p>
          <a:p>
            <a:pPr algn="just" eaLnBrk="1" hangingPunct="1">
              <a:lnSpc>
                <a:spcPct val="100000"/>
              </a:lnSpc>
              <a:buFont typeface="Arial" charset="0"/>
              <a:buNone/>
            </a:pPr>
            <a:r>
              <a:rPr lang="tr-TR" altLang="tr-TR" sz="2200" b="1" dirty="0" smtClean="0">
                <a:solidFill>
                  <a:schemeClr val="tx1"/>
                </a:solidFill>
                <a:latin typeface="Comic Sans MS" panose="030F0702030302020204" pitchFamily="66" charset="0"/>
                <a:cs typeface="Arial" charset="0"/>
              </a:rPr>
              <a:t>Kırık;</a:t>
            </a:r>
            <a:r>
              <a:rPr lang="tr-TR" altLang="tr-TR" sz="2200" dirty="0" smtClean="0">
                <a:solidFill>
                  <a:schemeClr val="tx1"/>
                </a:solidFill>
                <a:latin typeface="Comic Sans MS" panose="030F0702030302020204" pitchFamily="66" charset="0"/>
                <a:cs typeface="Arial" charset="0"/>
              </a:rPr>
              <a:t> Kemik bütünlüğünün bozulmasıdır.</a:t>
            </a:r>
            <a:endParaRPr lang="tr-TR" altLang="tr-TR" sz="2200" b="1" u="sng" dirty="0" smtClean="0">
              <a:solidFill>
                <a:schemeClr val="tx1"/>
              </a:solidFill>
              <a:latin typeface="Comic Sans MS" panose="030F0702030302020204" pitchFamily="66" charset="0"/>
              <a:cs typeface="Arial" charset="0"/>
            </a:endParaRPr>
          </a:p>
          <a:p>
            <a:pPr lvl="1"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Hareket ile artan ağrı, şekil bozukluğu,</a:t>
            </a:r>
          </a:p>
          <a:p>
            <a:pPr lvl="1"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Hareket kaybı,</a:t>
            </a:r>
          </a:p>
          <a:p>
            <a:pPr lvl="1"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Ödem ve kanama nedeniyle morarma.</a:t>
            </a:r>
          </a:p>
          <a:p>
            <a:pPr algn="just" eaLnBrk="1" hangingPunct="1">
              <a:lnSpc>
                <a:spcPct val="100000"/>
              </a:lnSpc>
              <a:buFont typeface="Arial" charset="0"/>
              <a:buNone/>
            </a:pPr>
            <a:r>
              <a:rPr lang="tr-TR" altLang="tr-TR" sz="2200" b="1" dirty="0" smtClean="0">
                <a:solidFill>
                  <a:schemeClr val="tx1"/>
                </a:solidFill>
                <a:latin typeface="Comic Sans MS" panose="030F0702030302020204" pitchFamily="66" charset="0"/>
                <a:cs typeface="Arial" charset="0"/>
              </a:rPr>
              <a:t>Çıkık;</a:t>
            </a:r>
            <a:r>
              <a:rPr lang="tr-TR" altLang="tr-TR" sz="2200" dirty="0" smtClean="0">
                <a:solidFill>
                  <a:schemeClr val="tx1"/>
                </a:solidFill>
                <a:latin typeface="Comic Sans MS" panose="030F0702030302020204" pitchFamily="66" charset="0"/>
                <a:cs typeface="Arial" charset="0"/>
              </a:rPr>
              <a:t> Eklem yüzeylerinin kalıcı olarak ayrılmasıdır.</a:t>
            </a:r>
          </a:p>
          <a:p>
            <a:pPr lvl="1"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Yoğun ağrı, şişlik ve kızarıklık,</a:t>
            </a:r>
          </a:p>
          <a:p>
            <a:pPr lvl="1"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İşlev kaybı, eklem bozukluğu.</a:t>
            </a:r>
          </a:p>
          <a:p>
            <a:pPr algn="just" eaLnBrk="1" hangingPunct="1">
              <a:lnSpc>
                <a:spcPct val="100000"/>
              </a:lnSpc>
              <a:buFont typeface="Arial" charset="0"/>
              <a:buNone/>
            </a:pPr>
            <a:r>
              <a:rPr lang="tr-TR" altLang="tr-TR" sz="2200" b="1" dirty="0" smtClean="0">
                <a:solidFill>
                  <a:schemeClr val="tx1"/>
                </a:solidFill>
                <a:latin typeface="Comic Sans MS" panose="030F0702030302020204" pitchFamily="66" charset="0"/>
                <a:cs typeface="Arial" charset="0"/>
              </a:rPr>
              <a:t>Burkulma;</a:t>
            </a:r>
            <a:r>
              <a:rPr lang="tr-TR" altLang="tr-TR" sz="2200" dirty="0" smtClean="0">
                <a:solidFill>
                  <a:schemeClr val="tx1"/>
                </a:solidFill>
                <a:latin typeface="Comic Sans MS" panose="030F0702030302020204" pitchFamily="66" charset="0"/>
                <a:cs typeface="Arial" charset="0"/>
              </a:rPr>
              <a:t> Eklem yüzeylerinin anlık olarak ayrılmasıdır.</a:t>
            </a:r>
            <a:endParaRPr lang="tr-TR" altLang="tr-TR" sz="2200" b="1" dirty="0" smtClean="0">
              <a:solidFill>
                <a:schemeClr val="tx1"/>
              </a:solidFill>
              <a:latin typeface="Comic Sans MS" panose="030F0702030302020204" pitchFamily="66" charset="0"/>
              <a:cs typeface="Arial" charset="0"/>
            </a:endParaRPr>
          </a:p>
          <a:p>
            <a:pPr lvl="1"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Burkulan bölgede ağrı,</a:t>
            </a:r>
          </a:p>
          <a:p>
            <a:pPr lvl="1"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Kızarma, şişlik, işlev kaybı.</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Başlık"/>
          <p:cNvSpPr>
            <a:spLocks noGrp="1"/>
          </p:cNvSpPr>
          <p:nvPr>
            <p:ph type="title"/>
          </p:nvPr>
        </p:nvSpPr>
        <p:spPr>
          <a:xfrm>
            <a:off x="604838" y="1138238"/>
            <a:ext cx="8043862"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Kırıklarda İlk Yardım</a:t>
            </a:r>
          </a:p>
        </p:txBody>
      </p:sp>
      <p:sp>
        <p:nvSpPr>
          <p:cNvPr id="44035" name="2 İçerik Yer Tutucusu"/>
          <p:cNvSpPr>
            <a:spLocks noGrp="1"/>
          </p:cNvSpPr>
          <p:nvPr>
            <p:ph idx="1"/>
          </p:nvPr>
        </p:nvSpPr>
        <p:spPr>
          <a:xfrm>
            <a:off x="628650" y="2122488"/>
            <a:ext cx="8020050" cy="4086225"/>
          </a:xfrm>
          <a:ln>
            <a:noFill/>
          </a:ln>
        </p:spPr>
        <p:txBody>
          <a:bodyPr rtlCol="0">
            <a:normAutofit/>
          </a:bodyPr>
          <a:lstStyle/>
          <a:p>
            <a:pPr algn="just" eaLnBrk="1" fontAlgn="auto" hangingPunct="1">
              <a:spcAft>
                <a:spcPts val="0"/>
              </a:spcAft>
              <a:buFont typeface="Arial" panose="020B0604020202020204" pitchFamily="34" charset="0"/>
              <a:buNone/>
              <a:defRPr/>
            </a:pPr>
            <a:endParaRPr lang="tr-TR" sz="2200" b="1" dirty="0" smtClean="0">
              <a:solidFill>
                <a:schemeClr val="tx1"/>
              </a:solidFill>
              <a:latin typeface="Comic Sans MS" panose="030F0702030302020204" pitchFamily="66" charset="0"/>
              <a:cs typeface="Arial" pitchFamily="34" charset="0"/>
            </a:endParaRP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Hasta / yaralı hareket ettirilmez, sıcak tutulur,</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Kol etkilenmişse yüzük ve saat gibi eşyalar çıkarılır, gelişebilecek ödem doku hasarına yol açar,</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Kırık şüphesi olan bölge, ani hareketlerden kaçınılarak bir alt ve bir üst eklemleri de içine alacak şekilde tespit edilir,</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Açık kırıklarda, tespitten önce yara temiz bir bezle kapatılmalıdır,</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Tıbbi yardım istenir </a:t>
            </a:r>
            <a:r>
              <a:rPr lang="tr-TR" sz="2200" b="1" dirty="0" smtClean="0">
                <a:solidFill>
                  <a:schemeClr val="tx1"/>
                </a:solidFill>
                <a:latin typeface="Comic Sans MS" panose="030F0702030302020204" pitchFamily="66" charset="0"/>
                <a:cs typeface="Arial" pitchFamily="34" charset="0"/>
              </a:rPr>
              <a:t>(112)</a:t>
            </a:r>
            <a:r>
              <a:rPr lang="tr-TR" sz="2200" dirty="0" smtClean="0">
                <a:solidFill>
                  <a:schemeClr val="tx1"/>
                </a:solidFill>
                <a:latin typeface="Comic Sans MS" panose="030F0702030302020204" pitchFamily="66" charset="0"/>
                <a:cs typeface="Arial" pitchFamily="34" charset="0"/>
              </a:rPr>
              <a:t>.</a:t>
            </a:r>
            <a:endParaRPr lang="tr-TR" altLang="tr-TR" sz="2200" dirty="0" smtClean="0">
              <a:solidFill>
                <a:schemeClr val="tx1"/>
              </a:solidFill>
              <a:latin typeface="Comic Sans MS" panose="030F0702030302020204" pitchFamily="66"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p:cNvSpPr>
            <a:spLocks noGrp="1"/>
          </p:cNvSpPr>
          <p:nvPr>
            <p:ph type="title"/>
          </p:nvPr>
        </p:nvSpPr>
        <p:spPr>
          <a:xfrm>
            <a:off x="604838" y="1050925"/>
            <a:ext cx="8043862"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Çıkıklarda İlk Yardım</a:t>
            </a:r>
          </a:p>
        </p:txBody>
      </p:sp>
      <p:sp>
        <p:nvSpPr>
          <p:cNvPr id="47107" name="2 İçerik Yer Tutucusu"/>
          <p:cNvSpPr>
            <a:spLocks noGrp="1"/>
          </p:cNvSpPr>
          <p:nvPr>
            <p:ph idx="1"/>
          </p:nvPr>
        </p:nvSpPr>
        <p:spPr>
          <a:xfrm>
            <a:off x="628650" y="2122488"/>
            <a:ext cx="8020050" cy="4086225"/>
          </a:xfrm>
          <a:ln>
            <a:noFill/>
          </a:ln>
        </p:spPr>
        <p:txBody>
          <a:bodyPr/>
          <a:lstStyle/>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Eklem aynen bulunduğu şekilde tespit edilir,</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Çıkık yerine oturtulmaya çalışılmaz,</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yaralıya ağızdan hiçbir şey verilmez,</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Bölgede nabız, deri rengi ve ısısı kontrol edilir,</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Tıbbi yardım istenir </a:t>
            </a:r>
            <a:r>
              <a:rPr lang="tr-TR" altLang="tr-TR" sz="2200" b="1" dirty="0" smtClean="0">
                <a:solidFill>
                  <a:schemeClr val="tx1"/>
                </a:solidFill>
                <a:latin typeface="Comic Sans MS" panose="030F0702030302020204" pitchFamily="66" charset="0"/>
                <a:cs typeface="Arial" charset="0"/>
              </a:rPr>
              <a:t>(112)</a:t>
            </a:r>
            <a:r>
              <a:rPr lang="tr-TR" altLang="tr-TR" sz="2200" dirty="0" smtClean="0">
                <a:solidFill>
                  <a:schemeClr val="tx1"/>
                </a:solidFill>
                <a:latin typeface="Comic Sans MS" panose="030F0702030302020204" pitchFamily="66" charset="0"/>
                <a:cs typeface="Arial" charset="0"/>
              </a:rPr>
              <a:t>.</a:t>
            </a: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Başlık"/>
          <p:cNvSpPr>
            <a:spLocks noGrp="1"/>
          </p:cNvSpPr>
          <p:nvPr>
            <p:ph type="title"/>
          </p:nvPr>
        </p:nvSpPr>
        <p:spPr>
          <a:xfrm>
            <a:off x="604838" y="1050925"/>
            <a:ext cx="8043862"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Burkulmalarda İlk Yardım</a:t>
            </a:r>
          </a:p>
        </p:txBody>
      </p:sp>
      <p:sp>
        <p:nvSpPr>
          <p:cNvPr id="48131" name="2 İçerik Yer Tutucusu"/>
          <p:cNvSpPr>
            <a:spLocks noGrp="1"/>
          </p:cNvSpPr>
          <p:nvPr>
            <p:ph idx="1"/>
          </p:nvPr>
        </p:nvSpPr>
        <p:spPr>
          <a:xfrm>
            <a:off x="628650" y="2122488"/>
            <a:ext cx="8020050" cy="4086225"/>
          </a:xfrm>
          <a:ln>
            <a:noFill/>
          </a:ln>
        </p:spPr>
        <p:txBody>
          <a:bodyPr/>
          <a:lstStyle/>
          <a:p>
            <a:pPr algn="just" eaLnBrk="1" hangingPunct="1">
              <a:buFont typeface="Arial" panose="020B0604020202020204" pitchFamily="34" charset="0"/>
              <a:buNone/>
              <a:defRPr/>
            </a:pPr>
            <a:endParaRPr lang="tr-TR" altLang="tr-TR" sz="2200" dirty="0" smtClean="0">
              <a:solidFill>
                <a:schemeClr val="tx1"/>
              </a:solidFill>
              <a:latin typeface="Comic Sans MS" panose="030F0702030302020204" pitchFamily="66" charset="0"/>
              <a:cs typeface="Arial" panose="020B0604020202020204" pitchFamily="34" charset="0"/>
            </a:endParaRPr>
          </a:p>
          <a:p>
            <a:pPr algn="just" eaLnBrk="1" hangingPunct="1">
              <a:buFont typeface="Wingdings" panose="05000000000000000000" pitchFamily="2" charset="2"/>
              <a:buChar char="ü"/>
              <a:defRPr/>
            </a:pPr>
            <a:r>
              <a:rPr lang="tr-TR" altLang="tr-TR" sz="2200" dirty="0" smtClean="0">
                <a:solidFill>
                  <a:schemeClr val="tx1"/>
                </a:solidFill>
                <a:latin typeface="Comic Sans MS" panose="030F0702030302020204" pitchFamily="66" charset="0"/>
                <a:cs typeface="Arial" panose="020B0604020202020204" pitchFamily="34" charset="0"/>
              </a:rPr>
              <a:t> Sıkıştırıcı bir bandajla burkulan eklem tespit </a:t>
            </a:r>
          </a:p>
          <a:p>
            <a:pPr marL="0" indent="0" algn="just" eaLnBrk="1" hangingPunct="1">
              <a:buFont typeface="Arial" panose="020B0604020202020204" pitchFamily="34" charset="0"/>
              <a:buNone/>
              <a:defRPr/>
            </a:pPr>
            <a:r>
              <a:rPr lang="tr-TR" altLang="tr-TR" sz="2200" dirty="0">
                <a:solidFill>
                  <a:schemeClr val="tx1"/>
                </a:solidFill>
                <a:latin typeface="Comic Sans MS" panose="030F0702030302020204" pitchFamily="66" charset="0"/>
                <a:cs typeface="Arial" panose="020B0604020202020204" pitchFamily="34" charset="0"/>
              </a:rPr>
              <a:t> </a:t>
            </a:r>
            <a:r>
              <a:rPr lang="tr-TR" altLang="tr-TR" sz="2200" dirty="0" smtClean="0">
                <a:solidFill>
                  <a:schemeClr val="tx1"/>
                </a:solidFill>
                <a:latin typeface="Comic Sans MS" panose="030F0702030302020204" pitchFamily="66" charset="0"/>
                <a:cs typeface="Arial" panose="020B0604020202020204" pitchFamily="34" charset="0"/>
              </a:rPr>
              <a:t>   edilir,</a:t>
            </a:r>
          </a:p>
          <a:p>
            <a:pPr algn="just" eaLnBrk="1" hangingPunct="1">
              <a:buFont typeface="Wingdings" panose="05000000000000000000" pitchFamily="2" charset="2"/>
              <a:buChar char="ü"/>
              <a:defRPr/>
            </a:pPr>
            <a:r>
              <a:rPr lang="tr-TR" altLang="tr-TR" sz="2200" dirty="0" smtClean="0">
                <a:solidFill>
                  <a:schemeClr val="tx1"/>
                </a:solidFill>
                <a:latin typeface="Comic Sans MS" panose="030F0702030302020204" pitchFamily="66" charset="0"/>
                <a:cs typeface="Arial" panose="020B0604020202020204" pitchFamily="34" charset="0"/>
              </a:rPr>
              <a:t> Şişliği azaltmak için bölge yukarı kaldırılır,</a:t>
            </a:r>
          </a:p>
          <a:p>
            <a:pPr algn="just" eaLnBrk="1" hangingPunct="1">
              <a:buFont typeface="Wingdings" panose="05000000000000000000" pitchFamily="2" charset="2"/>
              <a:buChar char="ü"/>
              <a:defRPr/>
            </a:pPr>
            <a:r>
              <a:rPr lang="tr-TR" altLang="tr-TR" sz="2200" dirty="0" smtClean="0">
                <a:solidFill>
                  <a:schemeClr val="tx1"/>
                </a:solidFill>
                <a:latin typeface="Comic Sans MS" panose="030F0702030302020204" pitchFamily="66" charset="0"/>
                <a:cs typeface="Arial" panose="020B0604020202020204" pitchFamily="34" charset="0"/>
              </a:rPr>
              <a:t> Hareket ettirilmez,</a:t>
            </a:r>
          </a:p>
          <a:p>
            <a:pPr algn="just" eaLnBrk="1" hangingPunct="1">
              <a:buFont typeface="Wingdings" panose="05000000000000000000" pitchFamily="2" charset="2"/>
              <a:buChar char="ü"/>
              <a:defRPr/>
            </a:pPr>
            <a:r>
              <a:rPr lang="tr-TR" altLang="tr-TR" sz="2200" dirty="0" smtClean="0">
                <a:solidFill>
                  <a:schemeClr val="tx1"/>
                </a:solidFill>
                <a:latin typeface="Comic Sans MS" panose="030F0702030302020204" pitchFamily="66" charset="0"/>
                <a:cs typeface="Arial" panose="020B0604020202020204" pitchFamily="34" charset="0"/>
              </a:rPr>
              <a:t> Tıbbi yardım istenir </a:t>
            </a:r>
            <a:r>
              <a:rPr lang="tr-TR" altLang="tr-TR" sz="2200" b="1" dirty="0" smtClean="0">
                <a:solidFill>
                  <a:schemeClr val="tx1"/>
                </a:solidFill>
                <a:latin typeface="Comic Sans MS" panose="030F0702030302020204" pitchFamily="66" charset="0"/>
                <a:cs typeface="Arial" panose="020B0604020202020204" pitchFamily="34" charset="0"/>
              </a:rPr>
              <a:t>(112)</a:t>
            </a:r>
            <a:r>
              <a:rPr lang="tr-TR" altLang="tr-TR" sz="2200" dirty="0" smtClean="0">
                <a:solidFill>
                  <a:schemeClr val="tx1"/>
                </a:solidFill>
                <a:latin typeface="Comic Sans MS" panose="030F0702030302020204" pitchFamily="66" charset="0"/>
                <a:cs typeface="Arial" panose="020B0604020202020204" pitchFamily="34" charset="0"/>
              </a:rPr>
              <a:t>.</a:t>
            </a:r>
          </a:p>
          <a:p>
            <a:pPr algn="just" eaLnBrk="1" hangingPunct="1">
              <a:buFont typeface="Arial" panose="020B0604020202020204" pitchFamily="34" charset="0"/>
              <a:buNone/>
              <a:defRPr/>
            </a:pPr>
            <a:endParaRPr lang="tr-TR" altLang="tr-TR" sz="2200" dirty="0" smtClean="0">
              <a:solidFill>
                <a:schemeClr val="tx1"/>
              </a:solidFill>
              <a:latin typeface="Comic Sans MS" panose="030F0702030302020204" pitchFamily="66" charset="0"/>
              <a:cs typeface="Arial" panose="020B0604020202020204" pitchFamily="34" charset="0"/>
            </a:endParaRPr>
          </a:p>
          <a:p>
            <a:pPr algn="just" eaLnBrk="1" hangingPunct="1">
              <a:buFont typeface="Arial" panose="020B0604020202020204" pitchFamily="34" charset="0"/>
              <a:buNone/>
              <a:defRPr/>
            </a:pPr>
            <a:endParaRPr lang="tr-TR" altLang="tr-TR" sz="2200" b="1" dirty="0" smtClean="0">
              <a:solidFill>
                <a:schemeClr val="tx1"/>
              </a:solidFill>
              <a:latin typeface="Comic Sans MS" panose="030F0702030302020204" pitchFamily="66" charset="0"/>
              <a:cs typeface="Arial" panose="020B0604020202020204" pitchFamily="34" charset="0"/>
            </a:endParaRPr>
          </a:p>
          <a:p>
            <a:pPr algn="just" eaLnBrk="1" hangingPunct="1">
              <a:buFont typeface="Arial" panose="020B0604020202020204" pitchFamily="34" charset="0"/>
              <a:buChar char="•"/>
              <a:defRPr/>
            </a:pPr>
            <a:endParaRPr lang="tr-TR" altLang="tr-TR" sz="2200" dirty="0" smtClean="0">
              <a:solidFill>
                <a:schemeClr val="tx1"/>
              </a:solidFill>
              <a:latin typeface="Comic Sans MS" panose="030F0702030302020204" pitchFamily="66"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Başlık"/>
          <p:cNvSpPr>
            <a:spLocks noGrp="1"/>
          </p:cNvSpPr>
          <p:nvPr>
            <p:ph type="title"/>
          </p:nvPr>
        </p:nvSpPr>
        <p:spPr>
          <a:xfrm>
            <a:off x="494166" y="992867"/>
            <a:ext cx="7939087" cy="730250"/>
          </a:xfrm>
          <a:ln>
            <a:noFill/>
          </a:ln>
        </p:spPr>
        <p:txBody>
          <a:bodyPr/>
          <a:lstStyle/>
          <a:p>
            <a:pPr algn="ctr" eaLnBrk="1" hangingPunct="1"/>
            <a:r>
              <a:rPr lang="tr-TR" altLang="tr-TR" sz="2200" b="1" dirty="0" smtClean="0">
                <a:solidFill>
                  <a:schemeClr val="tx1"/>
                </a:solidFill>
                <a:latin typeface="Comic Sans MS" panose="030F0702030302020204" pitchFamily="66" charset="0"/>
                <a:cs typeface="Arial" charset="0"/>
              </a:rPr>
              <a:t>Bilinç Bozukluğu / Bilinç Kaybı</a:t>
            </a:r>
          </a:p>
        </p:txBody>
      </p:sp>
      <p:sp>
        <p:nvSpPr>
          <p:cNvPr id="49155" name="2 İçerik Yer Tutucusu"/>
          <p:cNvSpPr>
            <a:spLocks noGrp="1"/>
          </p:cNvSpPr>
          <p:nvPr>
            <p:ph idx="1"/>
          </p:nvPr>
        </p:nvSpPr>
        <p:spPr>
          <a:xfrm>
            <a:off x="571500" y="2122488"/>
            <a:ext cx="7920038" cy="3363912"/>
          </a:xfrm>
          <a:ln>
            <a:noFill/>
          </a:ln>
        </p:spPr>
        <p:txBody>
          <a:bodyPr>
            <a:normAutofit fontScale="70000" lnSpcReduction="20000"/>
          </a:bodyPr>
          <a:lstStyle/>
          <a:p>
            <a:pPr marL="0" algn="just" eaLnBrk="1" hangingPunct="1">
              <a:lnSpc>
                <a:spcPct val="150000"/>
              </a:lnSpc>
              <a:buFont typeface="Arial" charset="0"/>
              <a:buNone/>
            </a:pPr>
            <a:r>
              <a:rPr lang="tr-TR" altLang="tr-TR" sz="4400" dirty="0" smtClean="0">
                <a:solidFill>
                  <a:schemeClr val="tx1"/>
                </a:solidFill>
                <a:latin typeface="Comic Sans MS" panose="030F0702030302020204" pitchFamily="66" charset="0"/>
                <a:cs typeface="Arial" charset="0"/>
              </a:rPr>
              <a:t>Beyinin normal faaliyetlerindeki bir aksama nedeni ile uyku halinden başlayarak </a:t>
            </a:r>
            <a:r>
              <a:rPr lang="tr-TR" altLang="tr-TR" sz="4400" b="1" dirty="0" smtClean="0">
                <a:solidFill>
                  <a:schemeClr val="tx1"/>
                </a:solidFill>
                <a:latin typeface="Comic Sans MS" panose="030F0702030302020204" pitchFamily="66" charset="0"/>
                <a:cs typeface="Arial" charset="0"/>
              </a:rPr>
              <a:t>(bilinç bozukluğu)</a:t>
            </a:r>
            <a:r>
              <a:rPr lang="tr-TR" altLang="tr-TR" sz="4400" dirty="0" smtClean="0">
                <a:solidFill>
                  <a:schemeClr val="tx1"/>
                </a:solidFill>
                <a:latin typeface="Comic Sans MS" panose="030F0702030302020204" pitchFamily="66" charset="0"/>
                <a:cs typeface="Arial" charset="0"/>
              </a:rPr>
              <a:t>, hiçbir uyarıya cevap vermeme haline kadar giden </a:t>
            </a:r>
            <a:r>
              <a:rPr lang="tr-TR" altLang="tr-TR" sz="4400" b="1" dirty="0" smtClean="0">
                <a:solidFill>
                  <a:schemeClr val="tx1"/>
                </a:solidFill>
                <a:latin typeface="Comic Sans MS" panose="030F0702030302020204" pitchFamily="66" charset="0"/>
                <a:cs typeface="Arial" charset="0"/>
              </a:rPr>
              <a:t>(bilinç kaybı)</a:t>
            </a:r>
            <a:r>
              <a:rPr lang="tr-TR" altLang="tr-TR" sz="4400" dirty="0" smtClean="0">
                <a:solidFill>
                  <a:schemeClr val="tx1"/>
                </a:solidFill>
                <a:latin typeface="Comic Sans MS" panose="030F0702030302020204" pitchFamily="66" charset="0"/>
                <a:cs typeface="Arial" charset="0"/>
              </a:rPr>
              <a:t> bilincin kısmen ya da tamamen kaybolması halidir.</a:t>
            </a:r>
          </a:p>
          <a:p>
            <a:pPr marL="0" algn="just" eaLnBrk="1" hangingPunct="1">
              <a:lnSpc>
                <a:spcPct val="150000"/>
              </a:lnSpc>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p:cNvSpPr>
            <a:spLocks noGrp="1"/>
          </p:cNvSpPr>
          <p:nvPr>
            <p:ph type="title"/>
          </p:nvPr>
        </p:nvSpPr>
        <p:spPr>
          <a:xfrm>
            <a:off x="619352" y="857024"/>
            <a:ext cx="7943850" cy="827087"/>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Bilinç Bozukluğu Tipleri</a:t>
            </a:r>
          </a:p>
        </p:txBody>
      </p:sp>
      <p:sp>
        <p:nvSpPr>
          <p:cNvPr id="50179" name="2 İçerik Yer Tutucusu"/>
          <p:cNvSpPr>
            <a:spLocks noGrp="1"/>
          </p:cNvSpPr>
          <p:nvPr>
            <p:ph idx="1"/>
          </p:nvPr>
        </p:nvSpPr>
        <p:spPr>
          <a:xfrm>
            <a:off x="571500" y="2122488"/>
            <a:ext cx="7993063" cy="3959225"/>
          </a:xfrm>
          <a:ln>
            <a:noFill/>
          </a:ln>
        </p:spPr>
        <p:txBody>
          <a:bodyPr>
            <a:noAutofit/>
          </a:bodyPr>
          <a:lstStyle/>
          <a:p>
            <a:pPr algn="just" eaLnBrk="1" hangingPunct="1">
              <a:buFont typeface="Wingdings" pitchFamily="2" charset="2"/>
              <a:buChar char="ü"/>
            </a:pPr>
            <a:r>
              <a:rPr lang="tr-TR" altLang="tr-TR" sz="3200" b="1" dirty="0" smtClean="0">
                <a:solidFill>
                  <a:schemeClr val="tx1"/>
                </a:solidFill>
                <a:latin typeface="Comic Sans MS" panose="030F0702030302020204" pitchFamily="66" charset="0"/>
                <a:cs typeface="Arial" charset="0"/>
              </a:rPr>
              <a:t> Bayılma (</a:t>
            </a:r>
            <a:r>
              <a:rPr lang="tr-TR" altLang="tr-TR" sz="3200" b="1" dirty="0" err="1" smtClean="0">
                <a:solidFill>
                  <a:schemeClr val="tx1"/>
                </a:solidFill>
                <a:latin typeface="Comic Sans MS" panose="030F0702030302020204" pitchFamily="66" charset="0"/>
                <a:cs typeface="Arial" charset="0"/>
              </a:rPr>
              <a:t>Senkop</a:t>
            </a: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Kısa süreli, yüzeysel ve geçici bilinç kaybıdır. Beyne giden kan akışının azalması</a:t>
            </a: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sonucu oluşur.</a:t>
            </a:r>
            <a:endParaRPr lang="tr-TR" altLang="tr-TR" sz="3200" b="1"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3200" b="1" dirty="0" smtClean="0">
                <a:solidFill>
                  <a:schemeClr val="tx1"/>
                </a:solidFill>
                <a:latin typeface="Comic Sans MS" panose="030F0702030302020204" pitchFamily="66" charset="0"/>
                <a:cs typeface="Arial" charset="0"/>
              </a:rPr>
              <a:t> Koma: </a:t>
            </a:r>
            <a:r>
              <a:rPr lang="tr-TR" altLang="tr-TR" sz="3200" dirty="0" smtClean="0">
                <a:solidFill>
                  <a:schemeClr val="tx1"/>
                </a:solidFill>
                <a:latin typeface="Comic Sans MS" panose="030F0702030302020204" pitchFamily="66" charset="0"/>
                <a:cs typeface="Arial" charset="0"/>
              </a:rPr>
              <a:t>Yutkunma / öksürük gibi reflekslerin ve dışarıdan gelen uyarılara karşı</a:t>
            </a: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tepkinin azalması</a:t>
            </a: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ya da</a:t>
            </a: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yok olması ile ortaya çıkan uzun süreli bilinç kaybıdır.</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a:xfrm>
            <a:off x="624114" y="693058"/>
            <a:ext cx="8085138" cy="1033463"/>
          </a:xfrm>
          <a:ln>
            <a:noFill/>
          </a:ln>
        </p:spPr>
        <p:txBody>
          <a:bodyPr>
            <a:noAutofit/>
          </a:bodyPr>
          <a:lstStyle/>
          <a:p>
            <a:pPr algn="ctr" eaLnBrk="1" hangingPunct="1"/>
            <a:r>
              <a:rPr lang="tr-TR" altLang="tr-TR" sz="4400" b="1" smtClean="0">
                <a:solidFill>
                  <a:schemeClr val="tx1"/>
                </a:solidFill>
                <a:latin typeface="Comic Sans MS" panose="030F0702030302020204" pitchFamily="66" charset="0"/>
                <a:cs typeface="Arial" charset="0"/>
              </a:rPr>
              <a:t>İlk Yardım ve Acil Tedavi</a:t>
            </a:r>
            <a:br>
              <a:rPr lang="tr-TR" altLang="tr-TR" sz="4400" b="1" smtClean="0">
                <a:solidFill>
                  <a:schemeClr val="tx1"/>
                </a:solidFill>
                <a:latin typeface="Comic Sans MS" panose="030F0702030302020204" pitchFamily="66" charset="0"/>
                <a:cs typeface="Arial" charset="0"/>
              </a:rPr>
            </a:br>
            <a:r>
              <a:rPr lang="tr-TR" altLang="tr-TR" sz="4400" b="1" smtClean="0">
                <a:solidFill>
                  <a:schemeClr val="tx1"/>
                </a:solidFill>
                <a:latin typeface="Comic Sans MS" panose="030F0702030302020204" pitchFamily="66" charset="0"/>
                <a:cs typeface="Arial" charset="0"/>
              </a:rPr>
              <a:t>Arasındaki Farklar</a:t>
            </a:r>
          </a:p>
        </p:txBody>
      </p:sp>
      <p:sp>
        <p:nvSpPr>
          <p:cNvPr id="10243" name="3 İçerik Yer Tutucusu"/>
          <p:cNvSpPr>
            <a:spLocks noGrp="1"/>
          </p:cNvSpPr>
          <p:nvPr>
            <p:ph idx="1"/>
          </p:nvPr>
        </p:nvSpPr>
        <p:spPr>
          <a:xfrm>
            <a:off x="585108" y="2215470"/>
            <a:ext cx="8020050" cy="3382962"/>
          </a:xfrm>
          <a:ln>
            <a:noFill/>
          </a:ln>
        </p:spPr>
        <p:txBody>
          <a:bodyPr anchor="ctr">
            <a:normAutofit/>
          </a:bodyPr>
          <a:lstStyle/>
          <a:p>
            <a:pPr algn="just" eaLnBrk="1" hangingPunct="1">
              <a:buFont typeface="Wingdings" pitchFamily="2" charset="2"/>
              <a:buChar char="ü"/>
            </a:pPr>
            <a:r>
              <a:rPr lang="tr-TR" altLang="tr-TR" sz="2600" smtClean="0">
                <a:solidFill>
                  <a:schemeClr val="tx1"/>
                </a:solidFill>
                <a:latin typeface="Comic Sans MS" panose="030F0702030302020204" pitchFamily="66" charset="0"/>
                <a:cs typeface="Arial" charset="0"/>
              </a:rPr>
              <a:t> Acil tedavi, bu konuda ehliyetli kişilerce, gerekli donanımla yapılan müdahale,</a:t>
            </a:r>
          </a:p>
          <a:p>
            <a:pPr algn="just" eaLnBrk="1" hangingPunct="1">
              <a:buFont typeface="Wingdings" pitchFamily="2" charset="2"/>
              <a:buChar char="ü"/>
            </a:pPr>
            <a:endParaRPr lang="tr-TR" altLang="tr-TR" sz="260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600" smtClean="0">
                <a:solidFill>
                  <a:schemeClr val="tx1"/>
                </a:solidFill>
                <a:latin typeface="Comic Sans MS" panose="030F0702030302020204" pitchFamily="66" charset="0"/>
                <a:cs typeface="Arial" charset="0"/>
              </a:rPr>
              <a:t> İlk yardım bu konuda eğitim almış herkesin olayın olduğu yerde bulabildiği malzemeleri kullanarak yaptığı müdahalelerdir.</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p:cNvSpPr>
            <a:spLocks noGrp="1"/>
          </p:cNvSpPr>
          <p:nvPr>
            <p:ph type="title"/>
          </p:nvPr>
        </p:nvSpPr>
        <p:spPr>
          <a:xfrm>
            <a:off x="604838" y="1050925"/>
            <a:ext cx="7886700" cy="730250"/>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Bayılma (</a:t>
            </a:r>
            <a:r>
              <a:rPr lang="tr-TR" altLang="tr-TR" sz="4400" b="1" dirty="0" err="1" smtClean="0">
                <a:solidFill>
                  <a:schemeClr val="tx1"/>
                </a:solidFill>
                <a:latin typeface="Comic Sans MS" panose="030F0702030302020204" pitchFamily="66" charset="0"/>
                <a:cs typeface="Arial" charset="0"/>
              </a:rPr>
              <a:t>Senkop</a:t>
            </a:r>
            <a:r>
              <a:rPr lang="tr-TR" altLang="tr-TR" sz="4400" b="1" dirty="0" smtClean="0">
                <a:solidFill>
                  <a:schemeClr val="tx1"/>
                </a:solidFill>
                <a:latin typeface="Comic Sans MS" panose="030F0702030302020204" pitchFamily="66" charset="0"/>
                <a:cs typeface="Arial" charset="0"/>
              </a:rPr>
              <a:t>) Belirtileri</a:t>
            </a:r>
          </a:p>
        </p:txBody>
      </p:sp>
      <p:sp>
        <p:nvSpPr>
          <p:cNvPr id="51203" name="2 İçerik Yer Tutucusu"/>
          <p:cNvSpPr>
            <a:spLocks noGrp="1"/>
          </p:cNvSpPr>
          <p:nvPr>
            <p:ph idx="1"/>
          </p:nvPr>
        </p:nvSpPr>
        <p:spPr>
          <a:xfrm>
            <a:off x="571500" y="2122488"/>
            <a:ext cx="7993063" cy="4021137"/>
          </a:xfrm>
          <a:ln>
            <a:noFill/>
          </a:ln>
        </p:spPr>
        <p:txBody>
          <a:bodyPr/>
          <a:lstStyle/>
          <a:p>
            <a:pPr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Baş dönmesi, baygınlık, yere düşme</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Bacaklarda uyuşma</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Bilinçte bulanıklık</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Yüzde solgunluk</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Üşüme, terleme</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Hızlı ve zayıf nabız</a:t>
            </a:r>
          </a:p>
          <a:p>
            <a:pPr eaLnBrk="1" hangingPunct="1"/>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Başlık"/>
          <p:cNvSpPr>
            <a:spLocks noGrp="1"/>
          </p:cNvSpPr>
          <p:nvPr>
            <p:ph type="title"/>
          </p:nvPr>
        </p:nvSpPr>
        <p:spPr>
          <a:xfrm>
            <a:off x="647700" y="1036638"/>
            <a:ext cx="8001000" cy="730250"/>
          </a:xfrm>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Koma Belirtileri</a:t>
            </a:r>
          </a:p>
        </p:txBody>
      </p:sp>
      <p:sp>
        <p:nvSpPr>
          <p:cNvPr id="52227" name="2 İçerik Yer Tutucusu"/>
          <p:cNvSpPr>
            <a:spLocks noGrp="1"/>
          </p:cNvSpPr>
          <p:nvPr>
            <p:ph idx="1"/>
          </p:nvPr>
        </p:nvSpPr>
        <p:spPr>
          <a:xfrm>
            <a:off x="647700" y="2122488"/>
            <a:ext cx="7981950" cy="3629025"/>
          </a:xfrm>
          <a:ln>
            <a:noFill/>
          </a:ln>
        </p:spPr>
        <p:txBody>
          <a:bodyPr/>
          <a:lstStyle/>
          <a:p>
            <a:pPr eaLnBrk="1" hangingPunct="1">
              <a:buFont typeface="Arial" charset="0"/>
              <a:buNone/>
            </a:pPr>
            <a:r>
              <a:rPr lang="tr-TR" altLang="tr-TR" sz="2200" b="1" dirty="0" smtClean="0">
                <a:solidFill>
                  <a:schemeClr val="tx1"/>
                </a:solidFill>
                <a:latin typeface="Comic Sans MS" panose="030F0702030302020204" pitchFamily="66" charset="0"/>
                <a:cs typeface="Arial" charset="0"/>
              </a:rPr>
              <a:t> </a:t>
            </a: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Yutkunma, öksürük gibi tepkilerin kaybolması,</a:t>
            </a:r>
          </a:p>
          <a:p>
            <a:pPr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Sesli ve ağrılı dürtülere tepki olmaması,</a:t>
            </a:r>
          </a:p>
          <a:p>
            <a:pPr marL="0" indent="0" eaLnBrk="1" hangingPunct="1">
              <a:buNone/>
            </a:pPr>
            <a:endParaRPr lang="tr-TR" altLang="tr-TR" sz="2200" dirty="0" smtClean="0">
              <a:solidFill>
                <a:schemeClr val="tx1"/>
              </a:solidFill>
              <a:latin typeface="Comic Sans MS" panose="030F0702030302020204" pitchFamily="66" charset="0"/>
              <a:cs typeface="Arial" charset="0"/>
            </a:endParaRPr>
          </a:p>
          <a:p>
            <a:pPr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İdrar ve </a:t>
            </a:r>
            <a:r>
              <a:rPr lang="tr-TR" altLang="tr-TR" sz="2200" dirty="0" err="1" smtClean="0">
                <a:solidFill>
                  <a:schemeClr val="tx1"/>
                </a:solidFill>
                <a:latin typeface="Comic Sans MS" panose="030F0702030302020204" pitchFamily="66" charset="0"/>
                <a:cs typeface="Arial" charset="0"/>
              </a:rPr>
              <a:t>aita</a:t>
            </a:r>
            <a:r>
              <a:rPr lang="tr-TR" altLang="tr-TR" sz="2200" dirty="0" smtClean="0">
                <a:solidFill>
                  <a:schemeClr val="tx1"/>
                </a:solidFill>
                <a:latin typeface="Comic Sans MS" panose="030F0702030302020204" pitchFamily="66" charset="0"/>
                <a:cs typeface="Arial" charset="0"/>
              </a:rPr>
              <a:t> kaçırma.</a:t>
            </a:r>
          </a:p>
          <a:p>
            <a:pPr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a:xfrm>
            <a:off x="643164" y="918028"/>
            <a:ext cx="8066088" cy="609600"/>
          </a:xfrm>
          <a:ln>
            <a:noFill/>
          </a:ln>
        </p:spPr>
        <p:txBody>
          <a:bodyPr rtlCol="0">
            <a:noAutofit/>
          </a:bodyPr>
          <a:lstStyle/>
          <a:p>
            <a:pPr algn="ctr" eaLnBrk="1" fontAlgn="auto" hangingPunct="1">
              <a:spcAft>
                <a:spcPts val="0"/>
              </a:spcAft>
              <a:defRPr/>
            </a:pPr>
            <a:r>
              <a:rPr lang="tr-TR" sz="4400" b="1" dirty="0" smtClean="0">
                <a:solidFill>
                  <a:schemeClr val="tx1"/>
                </a:solidFill>
                <a:latin typeface="Comic Sans MS" panose="030F0702030302020204" pitchFamily="66" charset="0"/>
                <a:cs typeface="Arial" pitchFamily="34" charset="0"/>
              </a:rPr>
              <a:t>Bilinç Bozukluğu Durumunda Müdahale</a:t>
            </a:r>
          </a:p>
        </p:txBody>
      </p:sp>
      <p:sp>
        <p:nvSpPr>
          <p:cNvPr id="53251" name="2 İçerik Yer Tutucusu"/>
          <p:cNvSpPr>
            <a:spLocks noGrp="1"/>
          </p:cNvSpPr>
          <p:nvPr>
            <p:ph idx="1"/>
          </p:nvPr>
        </p:nvSpPr>
        <p:spPr>
          <a:xfrm>
            <a:off x="628650" y="1660525"/>
            <a:ext cx="8039100" cy="4965700"/>
          </a:xfrm>
          <a:noFill/>
          <a:ln>
            <a:noFill/>
          </a:ln>
        </p:spPr>
        <p:txBody>
          <a:bodyPr/>
          <a:lstStyle/>
          <a:p>
            <a:pPr algn="just" eaLnBrk="1" hangingPunct="1">
              <a:buFont typeface="Arial" charset="0"/>
              <a:buNone/>
            </a:pPr>
            <a:r>
              <a:rPr lang="tr-TR" altLang="tr-TR" sz="2200" b="1" u="sng" dirty="0" smtClean="0">
                <a:solidFill>
                  <a:schemeClr val="tx1"/>
                </a:solidFill>
                <a:latin typeface="Comic Sans MS" panose="030F0702030302020204" pitchFamily="66" charset="0"/>
                <a:cs typeface="Arial" charset="0"/>
              </a:rPr>
              <a:t>Bilinç açık ise:</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Sırt üstü yatırılır, ayakları 30 cm. kaldırılır,</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Sıkan giysiler gevşetilir,</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Kendini iyi hissedinceye kadar dinlenmesi sağlanır,</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Kusma varsa yan pozisyonda tutulur,</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Solunum kontrol edilir.</a:t>
            </a:r>
          </a:p>
          <a:p>
            <a:pPr lvl="1"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Arial" charset="0"/>
              <a:buNone/>
            </a:pPr>
            <a:r>
              <a:rPr lang="tr-TR" altLang="tr-TR" sz="2200" b="1" u="sng" dirty="0" smtClean="0">
                <a:solidFill>
                  <a:schemeClr val="tx1"/>
                </a:solidFill>
                <a:latin typeface="Comic Sans MS" panose="030F0702030302020204" pitchFamily="66" charset="0"/>
                <a:cs typeface="Arial" charset="0"/>
              </a:rPr>
              <a:t>Bilinç kapalı ise:</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yaralının yaşam bulguları değerlendirilir </a:t>
            </a:r>
            <a:r>
              <a:rPr lang="tr-TR" altLang="tr-TR" sz="2200" b="1" dirty="0" smtClean="0">
                <a:solidFill>
                  <a:schemeClr val="tx1"/>
                </a:solidFill>
                <a:latin typeface="Comic Sans MS" panose="030F0702030302020204" pitchFamily="66" charset="0"/>
                <a:cs typeface="Arial" charset="0"/>
              </a:rPr>
              <a:t>(ABC)</a:t>
            </a:r>
            <a:r>
              <a:rPr lang="tr-TR" altLang="tr-TR" sz="2200" dirty="0" smtClean="0">
                <a:solidFill>
                  <a:schemeClr val="tx1"/>
                </a:solidFill>
                <a:latin typeface="Comic Sans MS" panose="030F0702030302020204" pitchFamily="66" charset="0"/>
                <a:cs typeface="Arial" charset="0"/>
              </a:rPr>
              <a:t>,</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yaralıya </a:t>
            </a:r>
            <a:r>
              <a:rPr lang="tr-TR" altLang="tr-TR" sz="2200" b="1" dirty="0" smtClean="0">
                <a:solidFill>
                  <a:schemeClr val="tx1"/>
                </a:solidFill>
                <a:latin typeface="Comic Sans MS" panose="030F0702030302020204" pitchFamily="66" charset="0"/>
                <a:cs typeface="Arial" charset="0"/>
              </a:rPr>
              <a:t>koma pozisyonu </a:t>
            </a:r>
            <a:r>
              <a:rPr lang="tr-TR" altLang="tr-TR" sz="2200" dirty="0" smtClean="0">
                <a:solidFill>
                  <a:schemeClr val="tx1"/>
                </a:solidFill>
                <a:latin typeface="Comic Sans MS" panose="030F0702030302020204" pitchFamily="66" charset="0"/>
                <a:cs typeface="Arial" charset="0"/>
              </a:rPr>
              <a:t>verilir,</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Yardım çağrılır </a:t>
            </a:r>
            <a:r>
              <a:rPr lang="tr-TR" altLang="tr-TR" sz="2200" b="1" dirty="0" smtClean="0">
                <a:solidFill>
                  <a:schemeClr val="tx1"/>
                </a:solidFill>
                <a:latin typeface="Comic Sans MS" panose="030F0702030302020204" pitchFamily="66" charset="0"/>
                <a:cs typeface="Arial" charset="0"/>
              </a:rPr>
              <a:t>(112)</a:t>
            </a:r>
            <a:r>
              <a:rPr lang="tr-TR" altLang="tr-TR" sz="2200" dirty="0" smtClean="0">
                <a:solidFill>
                  <a:schemeClr val="tx1"/>
                </a:solidFill>
                <a:latin typeface="Comic Sans MS" panose="030F0702030302020204" pitchFamily="66" charset="0"/>
                <a:cs typeface="Arial" charset="0"/>
              </a:rPr>
              <a:t>,</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Yardım gelinceye kadar yanında beklenir.</a:t>
            </a: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p:txBody>
      </p:sp>
      <p:pic>
        <p:nvPicPr>
          <p:cNvPr id="53253" name="Picture 5"/>
          <p:cNvPicPr>
            <a:picLocks noChangeAspect="1" noChangeArrowheads="1"/>
          </p:cNvPicPr>
          <p:nvPr/>
        </p:nvPicPr>
        <p:blipFill>
          <a:blip r:embed="rId3"/>
          <a:srcRect/>
          <a:stretch>
            <a:fillRect/>
          </a:stretch>
        </p:blipFill>
        <p:spPr bwMode="auto">
          <a:xfrm>
            <a:off x="7137400" y="5191352"/>
            <a:ext cx="1676400" cy="785812"/>
          </a:xfrm>
          <a:prstGeom prst="rect">
            <a:avLst/>
          </a:prstGeom>
          <a:noFill/>
          <a:ln w="9525">
            <a:noFill/>
            <a:miter lim="800000"/>
            <a:headEnd/>
            <a:tailEnd/>
          </a:ln>
        </p:spPr>
      </p:pic>
      <p:sp>
        <p:nvSpPr>
          <p:cNvPr id="53254" name="5 Dikdörtgen"/>
          <p:cNvSpPr>
            <a:spLocks noChangeArrowheads="1"/>
          </p:cNvSpPr>
          <p:nvPr/>
        </p:nvSpPr>
        <p:spPr bwMode="auto">
          <a:xfrm>
            <a:off x="6746875" y="5949950"/>
            <a:ext cx="1947863" cy="230188"/>
          </a:xfrm>
          <a:prstGeom prst="rect">
            <a:avLst/>
          </a:prstGeom>
          <a:noFill/>
          <a:ln w="9525">
            <a:noFill/>
            <a:miter lim="800000"/>
            <a:headEnd/>
            <a:tailEnd/>
          </a:ln>
        </p:spPr>
        <p:txBody>
          <a:bodyPr wrap="none">
            <a:spAutoFit/>
          </a:bodyPr>
          <a:lstStyle/>
          <a:p>
            <a:pPr algn="ctr"/>
            <a:r>
              <a:rPr lang="tr-TR" sz="900"/>
              <a:t>Türk Kızılayı İlk Yardım Cep Kitabı</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Başlık"/>
          <p:cNvSpPr>
            <a:spLocks noGrp="1"/>
          </p:cNvSpPr>
          <p:nvPr>
            <p:ph type="title"/>
          </p:nvPr>
        </p:nvSpPr>
        <p:spPr>
          <a:xfrm>
            <a:off x="604838" y="1050925"/>
            <a:ext cx="7886700" cy="730250"/>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Sara Krizi (Epilepsi)</a:t>
            </a:r>
          </a:p>
        </p:txBody>
      </p:sp>
      <p:sp>
        <p:nvSpPr>
          <p:cNvPr id="54275" name="2 İçerik Yer Tutucusu"/>
          <p:cNvSpPr>
            <a:spLocks noGrp="1"/>
          </p:cNvSpPr>
          <p:nvPr>
            <p:ph idx="1"/>
          </p:nvPr>
        </p:nvSpPr>
        <p:spPr>
          <a:xfrm>
            <a:off x="571500" y="2122488"/>
            <a:ext cx="7993063" cy="3997325"/>
          </a:xfrm>
          <a:noFill/>
          <a:ln>
            <a:noFill/>
          </a:ln>
        </p:spPr>
        <p:txBody>
          <a:bodyPr>
            <a:normAutofit fontScale="92500"/>
          </a:bodyPr>
          <a:lstStyle/>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Kronik bir hastalıktır. Doğum sırasında ya da daha sonra herhangi bir nedenle beyin zedelenmesi oluşan kişilerde gelişir.</a:t>
            </a:r>
          </a:p>
          <a:p>
            <a:pPr algn="just" eaLnBrk="1" hangingPunct="1">
              <a:lnSpc>
                <a:spcPct val="150000"/>
              </a:lnSpc>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Uzun süreli açlık, uykusuzluk, aşırı yorgunluk, kullanılan ilaçların doktor izni dışında kesilmesi ya da değiştirilmesi, hormonsal değişiklikler sara krizinin ortaya çıkmasına neden olabilir.</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Başlık"/>
          <p:cNvSpPr>
            <a:spLocks noGrp="1"/>
          </p:cNvSpPr>
          <p:nvPr>
            <p:ph type="title"/>
          </p:nvPr>
        </p:nvSpPr>
        <p:spPr>
          <a:xfrm>
            <a:off x="560388" y="1050925"/>
            <a:ext cx="8081962" cy="633413"/>
          </a:xfrm>
          <a:ln>
            <a:noFill/>
          </a:ln>
        </p:spPr>
        <p:txBody>
          <a:bodyPr>
            <a:noAutofit/>
          </a:bodyPr>
          <a:lstStyle/>
          <a:p>
            <a:pPr algn="ctr" eaLnBrk="1" hangingPunct="1"/>
            <a:r>
              <a:rPr lang="tr-TR" altLang="tr-TR" sz="4400" b="1" smtClean="0">
                <a:solidFill>
                  <a:schemeClr val="tx1"/>
                </a:solidFill>
                <a:latin typeface="Comic Sans MS" panose="030F0702030302020204" pitchFamily="66" charset="0"/>
                <a:cs typeface="Arial" charset="0"/>
              </a:rPr>
              <a:t>Sara krizinde (Epilepsi) İlk Yardım -1</a:t>
            </a:r>
          </a:p>
        </p:txBody>
      </p:sp>
      <p:sp>
        <p:nvSpPr>
          <p:cNvPr id="55299" name="2 İçerik Yer Tutucusu"/>
          <p:cNvSpPr>
            <a:spLocks noGrp="1"/>
          </p:cNvSpPr>
          <p:nvPr>
            <p:ph idx="1"/>
          </p:nvPr>
        </p:nvSpPr>
        <p:spPr>
          <a:xfrm>
            <a:off x="571500" y="1828800"/>
            <a:ext cx="8101013" cy="4587875"/>
          </a:xfrm>
          <a:ln>
            <a:noFill/>
          </a:ln>
        </p:spPr>
        <p:txBody>
          <a:bodyPr>
            <a:normAutofit/>
          </a:bodyPr>
          <a:lstStyle/>
          <a:p>
            <a:pPr algn="just" eaLnBrk="1" hangingPunct="1">
              <a:lnSpc>
                <a:spcPct val="100000"/>
              </a:lnSpc>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Kriz, kendi sürecini tamamlamaya bırakılır, sıkan giysiler gevşetilir,</a:t>
            </a:r>
          </a:p>
          <a:p>
            <a:pPr marL="0" indent="0" algn="just" eaLnBrk="1" hangingPunct="1">
              <a:lnSpc>
                <a:spcPct val="100000"/>
              </a:lnSpc>
              <a:buNone/>
            </a:pPr>
            <a:endParaRPr lang="tr-TR" altLang="tr-TR" sz="2200" dirty="0" smtClean="0">
              <a:solidFill>
                <a:schemeClr val="tx1"/>
              </a:solidFill>
              <a:latin typeface="Comic Sans MS" panose="030F0702030302020204" pitchFamily="66" charset="0"/>
              <a:cs typeface="Arial" charset="0"/>
            </a:endParaRPr>
          </a:p>
          <a:p>
            <a:pPr algn="just"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bağlanmaya, kilitlenmiş çene açılmaya çalışılmaz,</a:t>
            </a:r>
          </a:p>
          <a:p>
            <a:pPr algn="just" eaLnBrk="1" hangingPunct="1">
              <a:lnSpc>
                <a:spcPct val="100000"/>
              </a:lnSpc>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Herhangi bir madde kullanılmaz, koklatılmaz ya da ağızdan herhangi bir yiyecek içecek verilmez, kusmaya karşı tedbirli olunur,</a:t>
            </a: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Başlık"/>
          <p:cNvSpPr>
            <a:spLocks noGrp="1"/>
          </p:cNvSpPr>
          <p:nvPr>
            <p:ph type="title"/>
          </p:nvPr>
        </p:nvSpPr>
        <p:spPr>
          <a:xfrm>
            <a:off x="560388" y="1050925"/>
            <a:ext cx="8081962" cy="633413"/>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Sara krizinde (Epilepsi) İlk Yardım -2</a:t>
            </a:r>
          </a:p>
        </p:txBody>
      </p:sp>
      <p:sp>
        <p:nvSpPr>
          <p:cNvPr id="56323" name="2 İçerik Yer Tutucusu"/>
          <p:cNvSpPr>
            <a:spLocks noGrp="1"/>
          </p:cNvSpPr>
          <p:nvPr>
            <p:ph idx="1"/>
          </p:nvPr>
        </p:nvSpPr>
        <p:spPr>
          <a:xfrm>
            <a:off x="571500" y="1828800"/>
            <a:ext cx="8101013" cy="4587875"/>
          </a:xfrm>
          <a:ln>
            <a:noFill/>
          </a:ln>
        </p:spPr>
        <p:txBody>
          <a:bodyPr>
            <a:normAutofit/>
          </a:bodyPr>
          <a:lstStyle/>
          <a:p>
            <a:pPr algn="just" eaLnBrk="1" hangingPunct="1">
              <a:lnSpc>
                <a:spcPct val="100000"/>
              </a:lnSpc>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Başını çarpmasını engellemek için başın altına yumuşak bir malzeme konur,</a:t>
            </a:r>
          </a:p>
          <a:p>
            <a:pPr algn="just"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Yaralanmaya neden olabilecek gereçler etraftan kaldırılır,</a:t>
            </a:r>
          </a:p>
          <a:p>
            <a:pPr algn="just"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Çevrede su birikintisi, çukur vb. tehlike varlığı kontrol edilir,</a:t>
            </a:r>
          </a:p>
          <a:p>
            <a:pPr algn="just"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Düşme sonucu yaralanma varsa gerekli işlemler yapılır,</a:t>
            </a:r>
          </a:p>
          <a:p>
            <a:pPr algn="just" eaLnBrk="1" hangingPunct="1">
              <a:lnSpc>
                <a:spcPct val="10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Tıbbi yardım istenir </a:t>
            </a:r>
            <a:r>
              <a:rPr lang="tr-TR" altLang="tr-TR" sz="2200" b="1" dirty="0" smtClean="0">
                <a:solidFill>
                  <a:schemeClr val="tx1"/>
                </a:solidFill>
                <a:latin typeface="Comic Sans MS" panose="030F0702030302020204" pitchFamily="66" charset="0"/>
                <a:cs typeface="Arial" charset="0"/>
              </a:rPr>
              <a:t>(112)</a:t>
            </a:r>
            <a:r>
              <a:rPr lang="tr-TR" altLang="tr-TR" sz="2200" dirty="0" smtClean="0">
                <a:solidFill>
                  <a:schemeClr val="tx1"/>
                </a:solidFill>
                <a:latin typeface="Comic Sans MS" panose="030F0702030302020204" pitchFamily="66" charset="0"/>
                <a:cs typeface="Arial" charset="0"/>
              </a:rPr>
              <a:t>.</a:t>
            </a: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Başlık"/>
          <p:cNvSpPr>
            <a:spLocks noGrp="1"/>
          </p:cNvSpPr>
          <p:nvPr>
            <p:ph type="title"/>
          </p:nvPr>
        </p:nvSpPr>
        <p:spPr>
          <a:xfrm>
            <a:off x="649061" y="952727"/>
            <a:ext cx="7905750" cy="777875"/>
          </a:xfrm>
          <a:noFill/>
          <a:ln>
            <a:noFill/>
          </a:ln>
        </p:spPr>
        <p:txBody>
          <a:bodyPr>
            <a:normAutofit/>
          </a:bodyPr>
          <a:lstStyle/>
          <a:p>
            <a:pPr algn="ctr" eaLnBrk="1" hangingPunct="1"/>
            <a:r>
              <a:rPr lang="tr-TR" altLang="tr-TR" sz="4400" b="1" dirty="0" smtClean="0">
                <a:solidFill>
                  <a:schemeClr val="tx1"/>
                </a:solidFill>
                <a:latin typeface="Comic Sans MS" panose="030F0702030302020204" pitchFamily="66" charset="0"/>
                <a:cs typeface="Arial" charset="0"/>
              </a:rPr>
              <a:t>Zehirlenmeler </a:t>
            </a:r>
          </a:p>
        </p:txBody>
      </p:sp>
      <p:sp>
        <p:nvSpPr>
          <p:cNvPr id="57347" name="2 İçerik Yer Tutucusu"/>
          <p:cNvSpPr>
            <a:spLocks noGrp="1"/>
          </p:cNvSpPr>
          <p:nvPr>
            <p:ph idx="1"/>
          </p:nvPr>
        </p:nvSpPr>
        <p:spPr>
          <a:xfrm>
            <a:off x="663575" y="2316163"/>
            <a:ext cx="7900988" cy="3700462"/>
          </a:xfrm>
          <a:ln>
            <a:noFill/>
          </a:ln>
        </p:spPr>
        <p:txBody>
          <a:bodyPr>
            <a:normAutofit/>
          </a:bodyPr>
          <a:lstStyle/>
          <a:p>
            <a:pPr marL="0" algn="just" eaLnBrk="1" hangingPunct="1">
              <a:buFont typeface="Arial" charset="0"/>
              <a:buNone/>
            </a:pPr>
            <a:endParaRPr lang="tr-TR" altLang="tr-TR" sz="3200" dirty="0" smtClean="0">
              <a:solidFill>
                <a:schemeClr val="tx1"/>
              </a:solidFill>
              <a:latin typeface="Comic Sans MS" panose="030F0702030302020204" pitchFamily="66" charset="0"/>
              <a:cs typeface="Arial" charset="0"/>
            </a:endParaRPr>
          </a:p>
          <a:p>
            <a:pPr marL="0" algn="just" eaLnBrk="1" hangingPunct="1">
              <a:lnSpc>
                <a:spcPct val="150000"/>
              </a:lnSpc>
              <a:buFont typeface="Arial" charset="0"/>
              <a:buNone/>
            </a:pPr>
            <a:r>
              <a:rPr lang="tr-TR" altLang="tr-TR" sz="3200" dirty="0" smtClean="0">
                <a:solidFill>
                  <a:schemeClr val="tx1"/>
                </a:solidFill>
                <a:latin typeface="Comic Sans MS" panose="030F0702030302020204" pitchFamily="66" charset="0"/>
                <a:cs typeface="Arial" charset="0"/>
              </a:rPr>
              <a:t>Vücuda zehirli (</a:t>
            </a:r>
            <a:r>
              <a:rPr lang="tr-TR" altLang="tr-TR" sz="3200" dirty="0" err="1" smtClean="0">
                <a:solidFill>
                  <a:schemeClr val="tx1"/>
                </a:solidFill>
                <a:latin typeface="Comic Sans MS" panose="030F0702030302020204" pitchFamily="66" charset="0"/>
                <a:cs typeface="Arial" charset="0"/>
              </a:rPr>
              <a:t>toksik</a:t>
            </a:r>
            <a:r>
              <a:rPr lang="tr-TR" altLang="tr-TR" sz="3200" dirty="0" smtClean="0">
                <a:solidFill>
                  <a:schemeClr val="tx1"/>
                </a:solidFill>
                <a:latin typeface="Comic Sans MS" panose="030F0702030302020204" pitchFamily="66" charset="0"/>
                <a:cs typeface="Arial" charset="0"/>
              </a:rPr>
              <a:t>) bir maddenin girmesi sonucu normal fonksiyonların bozulmasıdır. </a:t>
            </a:r>
          </a:p>
          <a:p>
            <a:pPr marL="0" algn="just" eaLnBrk="1" hangingPunct="1">
              <a:buFont typeface="Arial" charset="0"/>
              <a:buNone/>
            </a:pPr>
            <a:endParaRPr lang="tr-TR" altLang="tr-TR" sz="3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Başlık"/>
          <p:cNvSpPr>
            <a:spLocks noGrp="1"/>
          </p:cNvSpPr>
          <p:nvPr>
            <p:ph type="title"/>
          </p:nvPr>
        </p:nvSpPr>
        <p:spPr>
          <a:xfrm>
            <a:off x="633639" y="760413"/>
            <a:ext cx="8263617" cy="827087"/>
          </a:xfrm>
          <a:ln>
            <a:noFill/>
          </a:ln>
        </p:spPr>
        <p:txBody>
          <a:bodyPr>
            <a:noAutofit/>
          </a:bodyPr>
          <a:lstStyle/>
          <a:p>
            <a:pPr algn="just" eaLnBrk="1" hangingPunct="1"/>
            <a:r>
              <a:rPr lang="tr-TR" altLang="tr-TR" sz="4400" b="1" dirty="0" smtClean="0">
                <a:solidFill>
                  <a:schemeClr val="tx1"/>
                </a:solidFill>
                <a:latin typeface="Comic Sans MS" panose="030F0702030302020204" pitchFamily="66" charset="0"/>
                <a:cs typeface="Arial" charset="0"/>
              </a:rPr>
              <a:t>Sindirim Yoluyla Zehirlenmeler</a:t>
            </a:r>
          </a:p>
        </p:txBody>
      </p:sp>
      <p:sp>
        <p:nvSpPr>
          <p:cNvPr id="58371" name="2 İçerik Yer Tutucusu"/>
          <p:cNvSpPr>
            <a:spLocks noGrp="1"/>
          </p:cNvSpPr>
          <p:nvPr>
            <p:ph idx="1"/>
          </p:nvPr>
        </p:nvSpPr>
        <p:spPr>
          <a:xfrm>
            <a:off x="576489" y="2028599"/>
            <a:ext cx="7991475" cy="3629025"/>
          </a:xfrm>
          <a:ln>
            <a:noFill/>
          </a:ln>
        </p:spPr>
        <p:txBody>
          <a:bodyPr/>
          <a:lstStyle/>
          <a:p>
            <a:pPr marL="0"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a:t>
            </a:r>
          </a:p>
          <a:p>
            <a:pPr marL="0"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Sindirim yoluyla alınan zehirler genellikle ev ya</a:t>
            </a: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da bahçede kullanılan kimyasal maddeler, zehirli mantarlar, bozuk besinler, ilaç ve aşırı alkoldür.</a:t>
            </a:r>
          </a:p>
          <a:p>
            <a:pPr marL="0"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marL="0" algn="just" eaLnBrk="1" hangingPunct="1">
              <a:buFont typeface="Arial" charset="0"/>
              <a:buNone/>
            </a:pPr>
            <a:r>
              <a:rPr lang="tr-TR" altLang="tr-TR" sz="2200" b="1" dirty="0" smtClean="0">
                <a:solidFill>
                  <a:schemeClr val="tx1"/>
                </a:solidFill>
                <a:latin typeface="Comic Sans MS" panose="030F0702030302020204" pitchFamily="66" charset="0"/>
                <a:cs typeface="Arial" charset="0"/>
              </a:rPr>
              <a:t>Belirtiler: </a:t>
            </a:r>
            <a:r>
              <a:rPr lang="tr-TR" altLang="tr-TR" sz="2200" dirty="0" smtClean="0">
                <a:solidFill>
                  <a:schemeClr val="tx1"/>
                </a:solidFill>
                <a:latin typeface="Comic Sans MS" panose="030F0702030302020204" pitchFamily="66" charset="0"/>
                <a:cs typeface="Arial" charset="0"/>
              </a:rPr>
              <a:t>Bulantı, kusma, karın ağrısı, gaz,</a:t>
            </a: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şişkinlik, ishal vb.</a:t>
            </a:r>
          </a:p>
          <a:p>
            <a:pPr marL="0"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marL="0"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marL="0"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Başlık"/>
          <p:cNvSpPr>
            <a:spLocks noGrp="1"/>
          </p:cNvSpPr>
          <p:nvPr>
            <p:ph type="title"/>
          </p:nvPr>
        </p:nvSpPr>
        <p:spPr>
          <a:xfrm>
            <a:off x="634772" y="754743"/>
            <a:ext cx="8320541" cy="808038"/>
          </a:xfrm>
          <a:ln>
            <a:noFill/>
          </a:ln>
        </p:spPr>
        <p:txBody>
          <a:bodyPr>
            <a:noAutofit/>
          </a:bodyPr>
          <a:lstStyle/>
          <a:p>
            <a:pPr algn="ctr" eaLnBrk="1" hangingPunct="1"/>
            <a:r>
              <a:rPr lang="tr-TR" altLang="tr-TR" sz="4400" b="1" smtClean="0">
                <a:solidFill>
                  <a:schemeClr val="tx1"/>
                </a:solidFill>
                <a:latin typeface="Comic Sans MS" panose="030F0702030302020204" pitchFamily="66" charset="0"/>
                <a:cs typeface="Arial" charset="0"/>
              </a:rPr>
              <a:t>Solunum Yoluyla Zehirlenmeler</a:t>
            </a:r>
          </a:p>
        </p:txBody>
      </p:sp>
      <p:sp>
        <p:nvSpPr>
          <p:cNvPr id="59395" name="2 İçerik Yer Tutucusu"/>
          <p:cNvSpPr>
            <a:spLocks noGrp="1"/>
          </p:cNvSpPr>
          <p:nvPr>
            <p:ph idx="1"/>
          </p:nvPr>
        </p:nvSpPr>
        <p:spPr>
          <a:xfrm>
            <a:off x="724807" y="2001157"/>
            <a:ext cx="7872413" cy="3990975"/>
          </a:xfrm>
          <a:ln>
            <a:noFill/>
          </a:ln>
        </p:spPr>
        <p:txBody>
          <a:bodyPr>
            <a:normAutofit/>
          </a:bodyPr>
          <a:lstStyle/>
          <a:p>
            <a:pPr marL="0" algn="just" eaLnBrk="1" hangingPunct="1">
              <a:lnSpc>
                <a:spcPct val="150000"/>
              </a:lnSpc>
              <a:buFont typeface="Arial" charset="0"/>
              <a:buNone/>
            </a:pPr>
            <a:r>
              <a:rPr lang="tr-TR" altLang="tr-TR" sz="2200" dirty="0" smtClean="0">
                <a:solidFill>
                  <a:schemeClr val="tx1"/>
                </a:solidFill>
                <a:latin typeface="Comic Sans MS" panose="030F0702030302020204" pitchFamily="66" charset="0"/>
                <a:cs typeface="Arial" charset="0"/>
              </a:rPr>
              <a:t>Genellikle karbon monoksit  - CO - (tüp kaçakları, şofben, bütan gaz sobaları), lağım çukuru veya kayalarda biriken karbondioksit, havuz hijyeninde kullanılan klor, yapıştırıcılar, boyalar ev temizleyicileri gibi maddeler ile oluşur.</a:t>
            </a:r>
          </a:p>
          <a:p>
            <a:pPr marL="0" algn="just" eaLnBrk="1" hangingPunct="1">
              <a:lnSpc>
                <a:spcPct val="150000"/>
              </a:lnSpc>
              <a:buFont typeface="Arial" charset="0"/>
              <a:buNone/>
            </a:pPr>
            <a:r>
              <a:rPr lang="tr-TR" altLang="tr-TR" sz="2200" b="1" dirty="0" smtClean="0">
                <a:solidFill>
                  <a:schemeClr val="tx1"/>
                </a:solidFill>
                <a:latin typeface="Comic Sans MS" panose="030F0702030302020204" pitchFamily="66" charset="0"/>
                <a:cs typeface="Arial" charset="0"/>
              </a:rPr>
              <a:t>Belirtiler: </a:t>
            </a:r>
            <a:r>
              <a:rPr lang="tr-TR" altLang="tr-TR" sz="2200" dirty="0" smtClean="0">
                <a:solidFill>
                  <a:schemeClr val="tx1"/>
                </a:solidFill>
                <a:latin typeface="Comic Sans MS" panose="030F0702030302020204" pitchFamily="66" charset="0"/>
                <a:cs typeface="Arial" charset="0"/>
              </a:rPr>
              <a:t>Nefes darlığı, solunum durması, baş</a:t>
            </a: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ağrısı, baş</a:t>
            </a: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dönmesi, kulak</a:t>
            </a:r>
            <a:r>
              <a:rPr lang="tr-TR" altLang="tr-TR" sz="2200" b="1" dirty="0" smtClean="0">
                <a:solidFill>
                  <a:schemeClr val="tx1"/>
                </a:solidFill>
                <a:latin typeface="Comic Sans MS" panose="030F0702030302020204" pitchFamily="66" charset="0"/>
                <a:cs typeface="Arial" charset="0"/>
              </a:rPr>
              <a:t> </a:t>
            </a:r>
            <a:r>
              <a:rPr lang="tr-TR" altLang="tr-TR" sz="2200" dirty="0" smtClean="0">
                <a:solidFill>
                  <a:schemeClr val="tx1"/>
                </a:solidFill>
                <a:latin typeface="Comic Sans MS" panose="030F0702030302020204" pitchFamily="66" charset="0"/>
                <a:cs typeface="Arial" charset="0"/>
              </a:rPr>
              <a:t>çınlaması, oksijen yetmezliği nedeni ile ciltte kızarıklık, morarma vb.</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Başlık"/>
          <p:cNvSpPr>
            <a:spLocks noGrp="1"/>
          </p:cNvSpPr>
          <p:nvPr>
            <p:ph type="title"/>
          </p:nvPr>
        </p:nvSpPr>
        <p:spPr>
          <a:xfrm>
            <a:off x="808038" y="594179"/>
            <a:ext cx="7886700" cy="925513"/>
          </a:xfrm>
          <a:ln>
            <a:noFill/>
          </a:ln>
        </p:spPr>
        <p:txBody>
          <a:bodyPr>
            <a:normAutofit/>
          </a:bodyPr>
          <a:lstStyle/>
          <a:p>
            <a:pPr algn="ctr" eaLnBrk="1" hangingPunct="1"/>
            <a:r>
              <a:rPr lang="tr-TR" altLang="tr-TR" sz="4400" b="1" smtClean="0">
                <a:solidFill>
                  <a:schemeClr val="tx1"/>
                </a:solidFill>
                <a:latin typeface="Comic Sans MS" panose="030F0702030302020204" pitchFamily="66" charset="0"/>
                <a:cs typeface="Arial" charset="0"/>
              </a:rPr>
              <a:t>Cilt Yoluyla Zehirlenmeler</a:t>
            </a:r>
          </a:p>
        </p:txBody>
      </p:sp>
      <p:sp>
        <p:nvSpPr>
          <p:cNvPr id="60419" name="2 İçerik Yer Tutucusu"/>
          <p:cNvSpPr>
            <a:spLocks noGrp="1"/>
          </p:cNvSpPr>
          <p:nvPr>
            <p:ph idx="1"/>
          </p:nvPr>
        </p:nvSpPr>
        <p:spPr>
          <a:xfrm>
            <a:off x="674234" y="2174196"/>
            <a:ext cx="7993062" cy="3097212"/>
          </a:xfrm>
          <a:ln>
            <a:noFill/>
          </a:ln>
        </p:spPr>
        <p:txBody>
          <a:bodyPr>
            <a:normAutofit fontScale="92500"/>
          </a:bodyPr>
          <a:lstStyle/>
          <a:p>
            <a:pPr marL="0" algn="just" eaLnBrk="1" hangingPunct="1">
              <a:lnSpc>
                <a:spcPct val="150000"/>
              </a:lnSpc>
              <a:buFont typeface="Arial" charset="0"/>
              <a:buNone/>
            </a:pPr>
            <a:r>
              <a:rPr lang="tr-TR" altLang="tr-TR" sz="3200" dirty="0" smtClean="0">
                <a:solidFill>
                  <a:schemeClr val="tx1"/>
                </a:solidFill>
                <a:latin typeface="Comic Sans MS" panose="030F0702030302020204" pitchFamily="66" charset="0"/>
                <a:cs typeface="Arial" charset="0"/>
              </a:rPr>
              <a:t>Bu yolla olan zehirlenmeler böcek</a:t>
            </a: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sokmaları, hayvan ısırıkları, ilaç enjeksiyonları, saç boyaları, zirai ilaçlar gibi zehirli maddelerin deriden emilmesi ile oluşur.</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a:xfrm>
            <a:off x="727530" y="781731"/>
            <a:ext cx="7969250" cy="809625"/>
          </a:xfrm>
          <a:ln>
            <a:solidFill>
              <a:schemeClr val="tx1"/>
            </a:solidFill>
          </a:ln>
        </p:spPr>
        <p:txBody>
          <a:bodyPr>
            <a:normAutofit/>
          </a:bodyPr>
          <a:lstStyle/>
          <a:p>
            <a:pPr algn="ctr" eaLnBrk="1" hangingPunct="1"/>
            <a:r>
              <a:rPr lang="tr-TR" altLang="tr-TR" sz="3200" b="1" smtClean="0">
                <a:solidFill>
                  <a:schemeClr val="tx1"/>
                </a:solidFill>
                <a:latin typeface="Comic Sans MS" panose="030F0702030302020204" pitchFamily="66" charset="0"/>
                <a:cs typeface="Arial" charset="0"/>
              </a:rPr>
              <a:t>İlk Yardımcı </a:t>
            </a:r>
          </a:p>
        </p:txBody>
      </p:sp>
      <p:sp>
        <p:nvSpPr>
          <p:cNvPr id="11267" name="2 İçerik Yer Tutucusu"/>
          <p:cNvSpPr>
            <a:spLocks noGrp="1"/>
          </p:cNvSpPr>
          <p:nvPr>
            <p:ph idx="1"/>
          </p:nvPr>
        </p:nvSpPr>
        <p:spPr>
          <a:xfrm>
            <a:off x="647700" y="2249488"/>
            <a:ext cx="8020050" cy="3178175"/>
          </a:xfrm>
          <a:ln>
            <a:noFill/>
          </a:ln>
        </p:spPr>
        <p:txBody>
          <a:bodyPr anchor="ctr">
            <a:normAutofit fontScale="92500" lnSpcReduction="20000"/>
          </a:bodyPr>
          <a:lstStyle/>
          <a:p>
            <a:pPr marL="0" algn="just" eaLnBrk="1" hangingPunct="1">
              <a:lnSpc>
                <a:spcPct val="150000"/>
              </a:lnSpc>
              <a:buFont typeface="Wingdings 3" pitchFamily="18" charset="2"/>
              <a:buNone/>
            </a:pPr>
            <a:r>
              <a:rPr lang="tr-TR" altLang="tr-TR" sz="3200" dirty="0" smtClean="0">
                <a:solidFill>
                  <a:schemeClr val="tx1"/>
                </a:solidFill>
                <a:latin typeface="Comic Sans MS" panose="030F0702030302020204" pitchFamily="66" charset="0"/>
                <a:cs typeface="Arial" charset="0"/>
              </a:rPr>
              <a:t>İlk yardım tanımında belirtilen amaç doğrultusunda, hasta veya yaralıya tıbbi araç gereç aranmaksızın mevcut araç ve gereçlerle ilaçsız uygulamaları yapan </a:t>
            </a:r>
            <a:r>
              <a:rPr lang="tr-TR" altLang="tr-TR" sz="3200" b="1" dirty="0" smtClean="0">
                <a:solidFill>
                  <a:schemeClr val="tx1"/>
                </a:solidFill>
                <a:latin typeface="Comic Sans MS" panose="030F0702030302020204" pitchFamily="66" charset="0"/>
                <a:cs typeface="Arial" charset="0"/>
              </a:rPr>
              <a:t>ilk yardımcı belgesi</a:t>
            </a:r>
            <a:r>
              <a:rPr lang="tr-TR" altLang="tr-TR" sz="3200" dirty="0" smtClean="0">
                <a:solidFill>
                  <a:schemeClr val="tx1"/>
                </a:solidFill>
                <a:latin typeface="Comic Sans MS" panose="030F0702030302020204" pitchFamily="66" charset="0"/>
                <a:cs typeface="Arial" charset="0"/>
              </a:rPr>
              <a:t> almış kişidir.</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Başlık"/>
          <p:cNvSpPr>
            <a:spLocks noGrp="1"/>
          </p:cNvSpPr>
          <p:nvPr>
            <p:ph type="title"/>
          </p:nvPr>
        </p:nvSpPr>
        <p:spPr>
          <a:xfrm>
            <a:off x="614136" y="559254"/>
            <a:ext cx="8239578" cy="1012825"/>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Zehirlenmelerde Diğer Sistem Belirtileri</a:t>
            </a:r>
          </a:p>
        </p:txBody>
      </p:sp>
      <p:sp>
        <p:nvSpPr>
          <p:cNvPr id="61443" name="2 İçerik Yer Tutucusu"/>
          <p:cNvSpPr>
            <a:spLocks noGrp="1"/>
          </p:cNvSpPr>
          <p:nvPr>
            <p:ph idx="1"/>
          </p:nvPr>
        </p:nvSpPr>
        <p:spPr>
          <a:xfrm>
            <a:off x="609600" y="2084614"/>
            <a:ext cx="8058150" cy="3554413"/>
          </a:xfrm>
          <a:ln>
            <a:noFill/>
          </a:ln>
        </p:spPr>
        <p:txBody>
          <a:bodyPr>
            <a:normAutofit fontScale="92500" lnSpcReduction="10000"/>
          </a:bodyPr>
          <a:lstStyle/>
          <a:p>
            <a:pPr marL="0" algn="just" eaLnBrk="1" hangingPunct="1">
              <a:buFont typeface="Wingdings" pitchFamily="2" charset="2"/>
              <a:buChar char="ü"/>
            </a:pPr>
            <a:r>
              <a:rPr lang="tr-TR" altLang="tr-TR" sz="3200" b="1" dirty="0" smtClean="0">
                <a:solidFill>
                  <a:schemeClr val="tx1"/>
                </a:solidFill>
                <a:latin typeface="Comic Sans MS" panose="030F0702030302020204" pitchFamily="66" charset="0"/>
                <a:cs typeface="Arial" charset="0"/>
              </a:rPr>
              <a:t> Sinir sistemi belirtileri: </a:t>
            </a:r>
            <a:r>
              <a:rPr lang="tr-TR" altLang="tr-TR" sz="3200" dirty="0" smtClean="0">
                <a:solidFill>
                  <a:schemeClr val="tx1"/>
                </a:solidFill>
                <a:latin typeface="Comic Sans MS" panose="030F0702030302020204" pitchFamily="66" charset="0"/>
                <a:cs typeface="Arial" charset="0"/>
              </a:rPr>
              <a:t>Bilinç kaybı, havale, rahatsızlık hissi, kaslarda ağrı, kasılma, hareketlerde</a:t>
            </a: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uyumsuzluk, şok belirtileri.</a:t>
            </a:r>
          </a:p>
          <a:p>
            <a:pPr marL="0" algn="just" eaLnBrk="1" hangingPunct="1">
              <a:buFont typeface="Wingdings" pitchFamily="2" charset="2"/>
              <a:buChar char="ü"/>
            </a:pPr>
            <a:endParaRPr lang="tr-TR" altLang="tr-TR" sz="3200" dirty="0" smtClean="0">
              <a:solidFill>
                <a:schemeClr val="tx1"/>
              </a:solidFill>
              <a:latin typeface="Comic Sans MS" panose="030F0702030302020204" pitchFamily="66" charset="0"/>
              <a:cs typeface="Arial" charset="0"/>
            </a:endParaRPr>
          </a:p>
          <a:p>
            <a:pPr marL="0" algn="just" eaLnBrk="1" hangingPunct="1">
              <a:buFont typeface="Wingdings" pitchFamily="2" charset="2"/>
              <a:buChar char="ü"/>
            </a:pPr>
            <a:r>
              <a:rPr lang="tr-TR" altLang="tr-TR" sz="3200" b="1" dirty="0" smtClean="0">
                <a:solidFill>
                  <a:schemeClr val="tx1"/>
                </a:solidFill>
                <a:latin typeface="Comic Sans MS" panose="030F0702030302020204" pitchFamily="66" charset="0"/>
                <a:cs typeface="Arial" charset="0"/>
              </a:rPr>
              <a:t> Dolaşım sistemi belirtileri: </a:t>
            </a:r>
            <a:r>
              <a:rPr lang="tr-TR" altLang="tr-TR" sz="3200" dirty="0" smtClean="0">
                <a:solidFill>
                  <a:schemeClr val="tx1"/>
                </a:solidFill>
                <a:latin typeface="Comic Sans MS" panose="030F0702030302020204" pitchFamily="66" charset="0"/>
                <a:cs typeface="Arial" charset="0"/>
              </a:rPr>
              <a:t>Nabız bozukluğu, baş</a:t>
            </a: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ağrısı, soğuk terleme, kalp durması.</a:t>
            </a:r>
          </a:p>
          <a:p>
            <a:pPr marL="0"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Başlık"/>
          <p:cNvSpPr>
            <a:spLocks noGrp="1"/>
          </p:cNvSpPr>
          <p:nvPr>
            <p:ph type="title"/>
          </p:nvPr>
        </p:nvSpPr>
        <p:spPr>
          <a:xfrm>
            <a:off x="574675" y="761093"/>
            <a:ext cx="7978775" cy="1162050"/>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Zehirlenmelerde Genel İlk Yardım Uygulamaları</a:t>
            </a:r>
          </a:p>
        </p:txBody>
      </p:sp>
      <p:sp>
        <p:nvSpPr>
          <p:cNvPr id="62467" name="2 İçerik Yer Tutucusu"/>
          <p:cNvSpPr>
            <a:spLocks noGrp="1"/>
          </p:cNvSpPr>
          <p:nvPr>
            <p:ph idx="1"/>
          </p:nvPr>
        </p:nvSpPr>
        <p:spPr>
          <a:xfrm>
            <a:off x="513443" y="2148114"/>
            <a:ext cx="7993063" cy="3681413"/>
          </a:xfrm>
          <a:ln>
            <a:noFill/>
          </a:ln>
        </p:spPr>
        <p:txBody>
          <a:bodyPr>
            <a:noAutofit/>
          </a:bodyPr>
          <a:lstStyle/>
          <a:p>
            <a:pPr algn="just" eaLnBrk="1" hangingPunct="1">
              <a:buFont typeface="Wingdings" pitchFamily="2" charset="2"/>
              <a:buChar char="ü"/>
            </a:pPr>
            <a:r>
              <a:rPr lang="tr-TR" altLang="tr-TR" sz="3200" dirty="0" smtClean="0">
                <a:solidFill>
                  <a:schemeClr val="tx1"/>
                </a:solidFill>
                <a:latin typeface="Comic Sans MS" panose="030F0702030302020204" pitchFamily="66" charset="0"/>
                <a:cs typeface="Arial" charset="0"/>
              </a:rPr>
              <a:t> Zehirlenmeye neden olan madde (vücuda temas ve solunum alanından) uzaklaştırılır,</a:t>
            </a:r>
          </a:p>
          <a:p>
            <a:pPr algn="just" eaLnBrk="1" hangingPunct="1">
              <a:buFont typeface="Wingdings" pitchFamily="2" charset="2"/>
              <a:buChar char="ü"/>
            </a:pPr>
            <a:endParaRPr lang="tr-TR" altLang="tr-TR" sz="3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3200" dirty="0" smtClean="0">
                <a:solidFill>
                  <a:schemeClr val="tx1"/>
                </a:solidFill>
                <a:latin typeface="Comic Sans MS" panose="030F0702030302020204" pitchFamily="66" charset="0"/>
                <a:cs typeface="Arial" charset="0"/>
              </a:rPr>
              <a:t> Kusturulmaz,</a:t>
            </a:r>
          </a:p>
          <a:p>
            <a:pPr algn="just" eaLnBrk="1" hangingPunct="1">
              <a:buFont typeface="Wingdings" pitchFamily="2" charset="2"/>
              <a:buChar char="ü"/>
            </a:pPr>
            <a:endParaRPr lang="tr-TR" altLang="tr-TR" sz="3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3200" dirty="0" smtClean="0">
                <a:solidFill>
                  <a:schemeClr val="tx1"/>
                </a:solidFill>
                <a:latin typeface="Comic Sans MS" panose="030F0702030302020204" pitchFamily="66" charset="0"/>
                <a:cs typeface="Arial" charset="0"/>
              </a:rPr>
              <a:t> Sağlık kuruluşuna bildirilir </a:t>
            </a:r>
            <a:r>
              <a:rPr lang="tr-TR" altLang="tr-TR" sz="3200" b="1" dirty="0" smtClean="0">
                <a:solidFill>
                  <a:schemeClr val="tx1"/>
                </a:solidFill>
                <a:latin typeface="Comic Sans MS" panose="030F0702030302020204" pitchFamily="66" charset="0"/>
                <a:cs typeface="Arial" charset="0"/>
              </a:rPr>
              <a:t>(112).</a:t>
            </a:r>
            <a:endParaRPr lang="tr-TR" altLang="tr-TR" sz="3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Başlık"/>
          <p:cNvSpPr>
            <a:spLocks noGrp="1"/>
          </p:cNvSpPr>
          <p:nvPr>
            <p:ph type="title"/>
          </p:nvPr>
        </p:nvSpPr>
        <p:spPr>
          <a:xfrm>
            <a:off x="604838" y="1050925"/>
            <a:ext cx="8043862" cy="633413"/>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Hayvan Isırmaları</a:t>
            </a:r>
          </a:p>
        </p:txBody>
      </p:sp>
      <p:sp>
        <p:nvSpPr>
          <p:cNvPr id="63491" name="2 İçerik Yer Tutucusu"/>
          <p:cNvSpPr>
            <a:spLocks noGrp="1"/>
          </p:cNvSpPr>
          <p:nvPr>
            <p:ph idx="1"/>
          </p:nvPr>
        </p:nvSpPr>
        <p:spPr>
          <a:xfrm>
            <a:off x="628650" y="2165350"/>
            <a:ext cx="8001000" cy="3305175"/>
          </a:xfrm>
          <a:ln>
            <a:noFill/>
          </a:ln>
        </p:spPr>
        <p:txBody>
          <a:bodyPr/>
          <a:lstStyle/>
          <a:p>
            <a:pPr algn="just" eaLnBrk="1" hangingPunct="1">
              <a:buFont typeface="Arial" charset="0"/>
              <a:buNone/>
            </a:pPr>
            <a:endParaRPr lang="tr-TR" altLang="tr-TR" sz="2200" b="1" dirty="0" smtClean="0">
              <a:solidFill>
                <a:schemeClr val="tx1"/>
              </a:solidFill>
              <a:latin typeface="Comic Sans MS" panose="030F0702030302020204" pitchFamily="66" charset="0"/>
              <a:cs typeface="Arial" charset="0"/>
            </a:endParaRP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Kedi- köpek gibi hayvan ısırmaları,</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Arı sokmaları,</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Akrep sokmaları,</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Yılan sokmaları,</a:t>
            </a:r>
          </a:p>
          <a:p>
            <a:pPr lvl="1"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Deniz canlılarının sokması.</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p:cNvSpPr>
            <a:spLocks noGrp="1"/>
          </p:cNvSpPr>
          <p:nvPr>
            <p:ph type="title"/>
          </p:nvPr>
        </p:nvSpPr>
        <p:spPr>
          <a:xfrm>
            <a:off x="590324" y="992868"/>
            <a:ext cx="8023225" cy="719138"/>
          </a:xfrm>
          <a:ln>
            <a:noFill/>
          </a:ln>
        </p:spPr>
        <p:txBody>
          <a:bodyPr>
            <a:noAutofit/>
          </a:bodyPr>
          <a:lstStyle/>
          <a:p>
            <a:pPr algn="ctr" eaLnBrk="1" hangingPunct="1"/>
            <a:r>
              <a:rPr lang="tr-TR" altLang="tr-TR" sz="4400" b="1" smtClean="0">
                <a:solidFill>
                  <a:schemeClr val="tx1"/>
                </a:solidFill>
                <a:latin typeface="Comic Sans MS" panose="030F0702030302020204" pitchFamily="66" charset="0"/>
                <a:cs typeface="Arial" charset="0"/>
              </a:rPr>
              <a:t>Hayvan Isırmalarında İlk Yardım -1</a:t>
            </a:r>
          </a:p>
        </p:txBody>
      </p:sp>
      <p:sp>
        <p:nvSpPr>
          <p:cNvPr id="64515" name="2 İçerik Yer Tutucusu"/>
          <p:cNvSpPr>
            <a:spLocks noGrp="1"/>
          </p:cNvSpPr>
          <p:nvPr>
            <p:ph idx="1"/>
          </p:nvPr>
        </p:nvSpPr>
        <p:spPr>
          <a:xfrm>
            <a:off x="628650" y="1828800"/>
            <a:ext cx="7985125" cy="4587875"/>
          </a:xfrm>
          <a:ln>
            <a:noFill/>
          </a:ln>
        </p:spPr>
        <p:txBody>
          <a:bodyPr/>
          <a:lstStyle/>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 yaşamsal bulgular yönünden değerlendirilir </a:t>
            </a:r>
            <a:r>
              <a:rPr lang="tr-TR" altLang="tr-TR" sz="2200" b="1" dirty="0" smtClean="0">
                <a:solidFill>
                  <a:schemeClr val="tx1"/>
                </a:solidFill>
                <a:latin typeface="Comic Sans MS" panose="030F0702030302020204" pitchFamily="66" charset="0"/>
                <a:cs typeface="Arial" charset="0"/>
              </a:rPr>
              <a:t>(ABC)</a:t>
            </a:r>
            <a:r>
              <a:rPr lang="tr-TR" altLang="tr-TR" sz="2200" dirty="0" smtClean="0">
                <a:solidFill>
                  <a:schemeClr val="tx1"/>
                </a:solidFill>
                <a:latin typeface="Comic Sans MS" panose="030F0702030302020204" pitchFamily="66" charset="0"/>
                <a:cs typeface="Arial" charset="0"/>
              </a:rPr>
              <a:t>,</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Hafif yaralanmalarda yara 5 dakika süreyle sabun ve soğuk suyla yıkanır (kedi, köpek vb ısırıklarında),</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Yaranın üstü temiz bir bezle kapatılır, basınç uygulanarak kanama durdurulur,</a:t>
            </a: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endParaRPr lang="tr-TR" altLang="tr-TR" sz="2200" b="1"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Başlık"/>
          <p:cNvSpPr>
            <a:spLocks noGrp="1"/>
          </p:cNvSpPr>
          <p:nvPr>
            <p:ph type="title"/>
          </p:nvPr>
        </p:nvSpPr>
        <p:spPr>
          <a:xfrm>
            <a:off x="647700" y="1050925"/>
            <a:ext cx="8001000" cy="719138"/>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Hayvan Isırmalarında İlk Yardım -2</a:t>
            </a:r>
          </a:p>
        </p:txBody>
      </p:sp>
      <p:sp>
        <p:nvSpPr>
          <p:cNvPr id="65539" name="2 İçerik Yer Tutucusu"/>
          <p:cNvSpPr>
            <a:spLocks noGrp="1"/>
          </p:cNvSpPr>
          <p:nvPr>
            <p:ph idx="1"/>
          </p:nvPr>
        </p:nvSpPr>
        <p:spPr>
          <a:xfrm>
            <a:off x="628650" y="1828800"/>
            <a:ext cx="8039100" cy="4587875"/>
          </a:xfrm>
          <a:ln>
            <a:noFill/>
          </a:ln>
        </p:spPr>
        <p:txBody>
          <a:bodyPr>
            <a:noAutofit/>
          </a:bodyPr>
          <a:lstStyle/>
          <a:p>
            <a:pPr algn="just" eaLnBrk="1" hangingPunct="1">
              <a:lnSpc>
                <a:spcPct val="150000"/>
              </a:lnSpc>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 Yaraya yakın bölgedeki eşyalar (yüzük, bilezik vb.) çıkarılır,</a:t>
            </a:r>
          </a:p>
          <a:p>
            <a:pPr algn="just" eaLnBrk="1" hangingPunct="1">
              <a:lnSpc>
                <a:spcPct val="150000"/>
              </a:lnSpc>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 Derinin üzerinden görülüyorsa sokan canlının iğnesi çıkarılır,</a:t>
            </a:r>
          </a:p>
          <a:p>
            <a:pPr algn="just" eaLnBrk="1" hangingPunct="1">
              <a:lnSpc>
                <a:spcPct val="150000"/>
              </a:lnSpc>
              <a:buFont typeface="Wingdings" panose="05000000000000000000" pitchFamily="2" charset="2"/>
              <a:buChar char="ü"/>
              <a:defRPr/>
            </a:pPr>
            <a:r>
              <a:rPr lang="tr-TR" altLang="tr-TR" sz="2400" dirty="0" smtClean="0">
                <a:solidFill>
                  <a:schemeClr val="tx1"/>
                </a:solidFill>
                <a:latin typeface="Comic Sans MS" panose="030F0702030302020204" pitchFamily="66" charset="0"/>
                <a:cs typeface="Arial" panose="020B0604020202020204" pitchFamily="34" charset="0"/>
              </a:rPr>
              <a:t> Yaraya soğuk uygulama (deniz canlılarının sokmalarında sıcak uygulama) yapılır,</a:t>
            </a:r>
            <a:endParaRPr lang="tr-TR" altLang="tr-TR" sz="3400" dirty="0" smtClean="0">
              <a:solidFill>
                <a:schemeClr val="tx1"/>
              </a:solidFill>
              <a:latin typeface="Comic Sans MS" panose="030F0702030302020204" pitchFamily="66" charset="0"/>
              <a:cs typeface="Arial" panose="020B0604020202020204" pitchFamily="34" charset="0"/>
            </a:endParaRPr>
          </a:p>
          <a:p>
            <a:pPr algn="just" eaLnBrk="1" hangingPunct="1">
              <a:lnSpc>
                <a:spcPct val="150000"/>
              </a:lnSpc>
              <a:buFont typeface="Wingdings" panose="05000000000000000000" pitchFamily="2" charset="2"/>
              <a:buChar char="ü"/>
              <a:defRPr/>
            </a:pPr>
            <a:r>
              <a:rPr lang="tr-TR" altLang="tr-TR" sz="3400" dirty="0" smtClean="0">
                <a:solidFill>
                  <a:schemeClr val="tx1"/>
                </a:solidFill>
                <a:latin typeface="Comic Sans MS" panose="030F0702030302020204" pitchFamily="66" charset="0"/>
                <a:cs typeface="Arial" panose="020B0604020202020204" pitchFamily="34" charset="0"/>
              </a:rPr>
              <a:t> </a:t>
            </a:r>
            <a:r>
              <a:rPr lang="tr-TR" altLang="tr-TR" sz="2400" dirty="0" smtClean="0">
                <a:solidFill>
                  <a:schemeClr val="tx1"/>
                </a:solidFill>
                <a:latin typeface="Comic Sans MS" panose="030F0702030302020204" pitchFamily="66" charset="0"/>
                <a:cs typeface="Arial" panose="020B0604020202020204" pitchFamily="34" charset="0"/>
              </a:rPr>
              <a:t>Tıbbi yardım istenir </a:t>
            </a:r>
            <a:r>
              <a:rPr lang="tr-TR" altLang="tr-TR" sz="2400" b="1" dirty="0" smtClean="0">
                <a:solidFill>
                  <a:schemeClr val="tx1"/>
                </a:solidFill>
                <a:latin typeface="Comic Sans MS" panose="030F0702030302020204" pitchFamily="66" charset="0"/>
                <a:cs typeface="Arial" panose="020B0604020202020204" pitchFamily="34" charset="0"/>
              </a:rPr>
              <a:t>(112)</a:t>
            </a:r>
            <a:r>
              <a:rPr lang="tr-TR" altLang="tr-TR" sz="2400" dirty="0" smtClean="0">
                <a:solidFill>
                  <a:schemeClr val="tx1"/>
                </a:solidFill>
                <a:latin typeface="Comic Sans MS" panose="030F0702030302020204" pitchFamily="66" charset="0"/>
                <a:cs typeface="Arial" panose="020B0604020202020204" pitchFamily="34" charset="0"/>
              </a:rPr>
              <a:t>.</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gez116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b="9970"/>
          <a:stretch>
            <a:fillRect/>
          </a:stretch>
        </p:blipFill>
        <p:spPr>
          <a:xfrm>
            <a:off x="0" y="0"/>
            <a:ext cx="9144000" cy="6858000"/>
          </a:xfrm>
          <a:noFill/>
        </p:spPr>
      </p:pic>
      <p:sp>
        <p:nvSpPr>
          <p:cNvPr id="43011" name="2 Slayt Numarası Yer Tutucusu"/>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593FD3D-649E-436A-A553-C733E6DA8069}" type="slidenum">
              <a:rPr lang="tr-TR" altLang="tr-TR">
                <a:solidFill>
                  <a:srgbClr val="FFFFFF"/>
                </a:solidFill>
              </a:rPr>
              <a:pPr eaLnBrk="1" hangingPunct="1"/>
              <a:t>55</a:t>
            </a:fld>
            <a:endParaRPr lang="tr-TR" altLang="tr-TR">
              <a:solidFill>
                <a:srgbClr val="FFFFFF"/>
              </a:solidFill>
            </a:endParaRPr>
          </a:p>
        </p:txBody>
      </p:sp>
      <p:sp>
        <p:nvSpPr>
          <p:cNvPr id="43012" name="3 Altbilgi Yer Tutucusu"/>
          <p:cNvSpPr>
            <a:spLocks noGrp="1"/>
          </p:cNvSpPr>
          <p:nvPr>
            <p:ph type="ftr"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tr-TR" altLang="tr-TR">
                <a:solidFill>
                  <a:schemeClr val="tx2"/>
                </a:solidFill>
              </a:rPr>
              <a:t>www.cankayaosgb.com.tr.</a:t>
            </a:r>
          </a:p>
        </p:txBody>
      </p:sp>
    </p:spTree>
    <p:extLst>
      <p:ext uri="{BB962C8B-B14F-4D97-AF65-F5344CB8AC3E}">
        <p14:creationId xmlns:p14="http://schemas.microsoft.com/office/powerpoint/2010/main" val="2932475225"/>
      </p:ext>
    </p:extLst>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Başlık"/>
          <p:cNvSpPr>
            <a:spLocks noGrp="1"/>
          </p:cNvSpPr>
          <p:nvPr>
            <p:ph type="title"/>
          </p:nvPr>
        </p:nvSpPr>
        <p:spPr>
          <a:xfrm>
            <a:off x="643164" y="849313"/>
            <a:ext cx="8039100" cy="633412"/>
          </a:xfrm>
          <a:ln>
            <a:noFill/>
          </a:ln>
        </p:spPr>
        <p:txBody>
          <a:bodyPr>
            <a:noAutofit/>
          </a:bodyPr>
          <a:lstStyle/>
          <a:p>
            <a:pPr algn="ctr" eaLnBrk="1" hangingPunct="1"/>
            <a:r>
              <a:rPr lang="tr-TR" altLang="tr-TR" sz="4400" b="1" smtClean="0">
                <a:solidFill>
                  <a:schemeClr val="tx1"/>
                </a:solidFill>
                <a:latin typeface="Comic Sans MS" panose="030F0702030302020204" pitchFamily="66" charset="0"/>
                <a:cs typeface="Arial" charset="0"/>
              </a:rPr>
              <a:t>Göze Yabancı Cisim Kaçması</a:t>
            </a:r>
          </a:p>
        </p:txBody>
      </p:sp>
      <p:sp>
        <p:nvSpPr>
          <p:cNvPr id="66563" name="2 İçerik Yer Tutucusu"/>
          <p:cNvSpPr>
            <a:spLocks noGrp="1"/>
          </p:cNvSpPr>
          <p:nvPr>
            <p:ph idx="1"/>
          </p:nvPr>
        </p:nvSpPr>
        <p:spPr>
          <a:xfrm>
            <a:off x="643165" y="1756682"/>
            <a:ext cx="8020050" cy="4468813"/>
          </a:xfrm>
          <a:ln>
            <a:noFill/>
          </a:ln>
        </p:spPr>
        <p:txBody>
          <a:bodyPr>
            <a:normAutofit fontScale="85000" lnSpcReduction="20000"/>
          </a:bodyPr>
          <a:lstStyle/>
          <a:p>
            <a:pPr algn="just" eaLnBrk="1" hangingPunct="1">
              <a:lnSpc>
                <a:spcPct val="150000"/>
              </a:lnSpc>
              <a:buFont typeface="Arial" charset="0"/>
              <a:buNone/>
            </a:pPr>
            <a:r>
              <a:rPr lang="tr-TR" altLang="tr-TR" sz="2200" b="1" u="sng" dirty="0" smtClean="0">
                <a:solidFill>
                  <a:schemeClr val="tx1"/>
                </a:solidFill>
                <a:latin typeface="Comic Sans MS" panose="030F0702030302020204" pitchFamily="66" charset="0"/>
                <a:cs typeface="Arial" charset="0"/>
              </a:rPr>
              <a:t>Toz gibi küçük madde ise;</a:t>
            </a:r>
            <a:endParaRPr lang="tr-TR" altLang="tr-TR" sz="2200" u="sng" dirty="0" smtClean="0">
              <a:solidFill>
                <a:schemeClr val="tx1"/>
              </a:solidFill>
              <a:latin typeface="Comic Sans MS" panose="030F0702030302020204" pitchFamily="66" charset="0"/>
              <a:cs typeface="Arial" charset="0"/>
            </a:endParaRPr>
          </a:p>
          <a:p>
            <a:pPr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Nemli temiz bir bezle çıkarılmaya çalışılır,</a:t>
            </a:r>
          </a:p>
          <a:p>
            <a:pPr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Hastaya gözünü kırpıştırması söylenir,</a:t>
            </a:r>
          </a:p>
          <a:p>
            <a:pPr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Göz ovulmamalıdır,</a:t>
            </a:r>
          </a:p>
          <a:p>
            <a:pPr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Çıkmıyorsa sağlık kuruluşuna gitmesi sağlanır.</a:t>
            </a:r>
            <a:endParaRPr lang="tr-TR" altLang="tr-TR" sz="2200" b="1" dirty="0" smtClean="0">
              <a:solidFill>
                <a:schemeClr val="tx1"/>
              </a:solidFill>
              <a:latin typeface="Comic Sans MS" panose="030F0702030302020204" pitchFamily="66" charset="0"/>
              <a:cs typeface="Arial" charset="0"/>
            </a:endParaRPr>
          </a:p>
          <a:p>
            <a:pPr eaLnBrk="1" hangingPunct="1">
              <a:lnSpc>
                <a:spcPct val="150000"/>
              </a:lnSpc>
              <a:buFont typeface="Arial" charset="0"/>
              <a:buNone/>
            </a:pPr>
            <a:r>
              <a:rPr lang="tr-TR" altLang="tr-TR" sz="2200" b="1" dirty="0" smtClean="0">
                <a:solidFill>
                  <a:schemeClr val="tx1"/>
                </a:solidFill>
                <a:latin typeface="Comic Sans MS" panose="030F0702030302020204" pitchFamily="66" charset="0"/>
                <a:cs typeface="Arial" charset="0"/>
              </a:rPr>
              <a:t> </a:t>
            </a:r>
            <a:r>
              <a:rPr lang="tr-TR" altLang="tr-TR" sz="2200" b="1" u="sng" dirty="0" smtClean="0">
                <a:solidFill>
                  <a:schemeClr val="tx1"/>
                </a:solidFill>
                <a:latin typeface="Comic Sans MS" panose="030F0702030302020204" pitchFamily="66" charset="0"/>
                <a:cs typeface="Arial" charset="0"/>
              </a:rPr>
              <a:t>Yabancı madde saplanmışsa;</a:t>
            </a:r>
          </a:p>
          <a:p>
            <a:pPr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Göze hiçbir şekilde dokunulmaz,</a:t>
            </a:r>
          </a:p>
          <a:p>
            <a:pPr eaLnBrk="1" hangingPunct="1">
              <a:lnSpc>
                <a:spcPct val="150000"/>
              </a:lnSpc>
              <a:buFont typeface="Wingdings" pitchFamily="2" charset="2"/>
              <a:buChar char="ü"/>
            </a:pPr>
            <a:r>
              <a:rPr lang="tr-TR" altLang="tr-TR" sz="2200" dirty="0" smtClean="0">
                <a:solidFill>
                  <a:schemeClr val="tx1"/>
                </a:solidFill>
                <a:latin typeface="Comic Sans MS" panose="030F0702030302020204" pitchFamily="66" charset="0"/>
                <a:cs typeface="Arial" charset="0"/>
              </a:rPr>
              <a:t> Tıbbi yardım istenir </a:t>
            </a:r>
            <a:r>
              <a:rPr lang="tr-TR" altLang="tr-TR" sz="2200" b="1" dirty="0" smtClean="0">
                <a:solidFill>
                  <a:schemeClr val="tx1"/>
                </a:solidFill>
                <a:latin typeface="Comic Sans MS" panose="030F0702030302020204" pitchFamily="66" charset="0"/>
                <a:cs typeface="Arial" charset="0"/>
              </a:rPr>
              <a:t>(112)</a:t>
            </a:r>
            <a:r>
              <a:rPr lang="tr-TR" altLang="tr-TR" sz="2200" dirty="0" smtClean="0">
                <a:solidFill>
                  <a:schemeClr val="tx1"/>
                </a:solidFill>
                <a:latin typeface="Comic Sans MS" panose="030F0702030302020204" pitchFamily="66" charset="0"/>
                <a:cs typeface="Arial" charset="0"/>
              </a:rPr>
              <a:t>.</a:t>
            </a:r>
          </a:p>
          <a:p>
            <a:pPr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p:cNvSpPr>
            <a:spLocks noGrp="1"/>
          </p:cNvSpPr>
          <p:nvPr>
            <p:ph type="title"/>
          </p:nvPr>
        </p:nvSpPr>
        <p:spPr>
          <a:xfrm>
            <a:off x="706438" y="1073830"/>
            <a:ext cx="8043862" cy="633412"/>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Kulağa Yabancı Cisim Kaçması </a:t>
            </a:r>
          </a:p>
        </p:txBody>
      </p:sp>
      <p:sp>
        <p:nvSpPr>
          <p:cNvPr id="67587" name="2 İçerik Yer Tutucusu"/>
          <p:cNvSpPr>
            <a:spLocks noGrp="1"/>
          </p:cNvSpPr>
          <p:nvPr>
            <p:ph idx="1"/>
          </p:nvPr>
        </p:nvSpPr>
        <p:spPr>
          <a:xfrm>
            <a:off x="647700" y="2792413"/>
            <a:ext cx="8020050" cy="2486025"/>
          </a:xfrm>
          <a:ln>
            <a:noFill/>
          </a:ln>
        </p:spPr>
        <p:txBody>
          <a:bodyPr>
            <a:normAutofit lnSpcReduction="10000"/>
          </a:bodyPr>
          <a:lstStyle/>
          <a:p>
            <a:pPr marL="0" algn="just" eaLnBrk="1" hangingPunct="1">
              <a:buFont typeface="Arial" charset="0"/>
              <a:buNone/>
            </a:pPr>
            <a:endParaRPr lang="tr-TR" altLang="tr-TR" sz="3200" b="1" dirty="0" smtClean="0">
              <a:solidFill>
                <a:schemeClr val="tx1"/>
              </a:solidFill>
              <a:latin typeface="Comic Sans MS" panose="030F0702030302020204" pitchFamily="66" charset="0"/>
              <a:cs typeface="Arial" charset="0"/>
            </a:endParaRPr>
          </a:p>
          <a:p>
            <a:pPr marL="0" algn="just" eaLnBrk="1" hangingPunct="1">
              <a:lnSpc>
                <a:spcPct val="150000"/>
              </a:lnSpc>
              <a:buFont typeface="Arial" charset="0"/>
              <a:buNone/>
            </a:pPr>
            <a:r>
              <a:rPr lang="tr-TR" altLang="tr-TR" sz="3200" dirty="0" smtClean="0">
                <a:solidFill>
                  <a:schemeClr val="tx1"/>
                </a:solidFill>
                <a:latin typeface="Comic Sans MS" panose="030F0702030302020204" pitchFamily="66" charset="0"/>
                <a:cs typeface="Arial" charset="0"/>
              </a:rPr>
              <a:t>Dış kulak yoluna herhangi bir cisim veya canlının istemli veya istem dışı girmesidir.</a:t>
            </a:r>
          </a:p>
          <a:p>
            <a:pPr marL="0"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Başlık"/>
          <p:cNvSpPr>
            <a:spLocks noGrp="1"/>
          </p:cNvSpPr>
          <p:nvPr>
            <p:ph type="title"/>
          </p:nvPr>
        </p:nvSpPr>
        <p:spPr>
          <a:xfrm>
            <a:off x="566058" y="632278"/>
            <a:ext cx="8120290" cy="1019175"/>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Kulağa Yabancı Cisim Kaçmasında İlkyardım</a:t>
            </a:r>
          </a:p>
        </p:txBody>
      </p:sp>
      <p:sp>
        <p:nvSpPr>
          <p:cNvPr id="68611" name="2 İçerik Yer Tutucusu"/>
          <p:cNvSpPr>
            <a:spLocks noGrp="1"/>
          </p:cNvSpPr>
          <p:nvPr>
            <p:ph idx="1"/>
          </p:nvPr>
        </p:nvSpPr>
        <p:spPr>
          <a:xfrm>
            <a:off x="542471" y="2237921"/>
            <a:ext cx="8070850" cy="3238500"/>
          </a:xfrm>
          <a:ln>
            <a:noFill/>
          </a:ln>
        </p:spPr>
        <p:txBody>
          <a:bodyPr>
            <a:normAutofit lnSpcReduction="10000"/>
          </a:bodyPr>
          <a:lstStyle/>
          <a:p>
            <a:pPr algn="just" eaLnBrk="1" hangingPunct="1">
              <a:buFont typeface="Arial" charset="0"/>
              <a:buNone/>
            </a:pPr>
            <a:endParaRPr lang="tr-TR" altLang="tr-TR" sz="2800" b="1" dirty="0" smtClean="0">
              <a:solidFill>
                <a:schemeClr val="tx1"/>
              </a:solidFill>
              <a:latin typeface="Comic Sans MS" panose="030F0702030302020204" pitchFamily="66" charset="0"/>
              <a:cs typeface="Arial" charset="0"/>
            </a:endParaRPr>
          </a:p>
          <a:p>
            <a:pPr lvl="1" algn="just" eaLnBrk="1" hangingPunct="1">
              <a:buFont typeface="Wingdings" pitchFamily="2" charset="2"/>
              <a:buChar char="ü"/>
            </a:pPr>
            <a:r>
              <a:rPr lang="tr-TR" altLang="tr-TR" sz="2800" dirty="0" smtClean="0">
                <a:solidFill>
                  <a:schemeClr val="tx1"/>
                </a:solidFill>
                <a:latin typeface="Comic Sans MS" panose="030F0702030302020204" pitchFamily="66" charset="0"/>
                <a:cs typeface="Arial" charset="0"/>
              </a:rPr>
              <a:t> Kesinlikle sivri ve delici bir cisimle müdahale  </a:t>
            </a:r>
          </a:p>
          <a:p>
            <a:pPr lvl="1" algn="just" eaLnBrk="1" hangingPunct="1">
              <a:buFont typeface="Arial" charset="0"/>
              <a:buNone/>
            </a:pPr>
            <a:r>
              <a:rPr lang="tr-TR" altLang="tr-TR" sz="2800" dirty="0" smtClean="0">
                <a:solidFill>
                  <a:schemeClr val="tx1"/>
                </a:solidFill>
                <a:latin typeface="Comic Sans MS" panose="030F0702030302020204" pitchFamily="66" charset="0"/>
                <a:cs typeface="Arial" charset="0"/>
              </a:rPr>
              <a:t>    edilmez,</a:t>
            </a:r>
          </a:p>
          <a:p>
            <a:pPr lvl="1" algn="just" eaLnBrk="1" hangingPunct="1">
              <a:buFont typeface="Arial" charset="0"/>
              <a:buNone/>
            </a:pPr>
            <a:endParaRPr lang="tr-TR" altLang="tr-TR" sz="2800" dirty="0" smtClean="0">
              <a:solidFill>
                <a:schemeClr val="tx1"/>
              </a:solidFill>
              <a:latin typeface="Comic Sans MS" panose="030F0702030302020204" pitchFamily="66" charset="0"/>
              <a:cs typeface="Arial" charset="0"/>
            </a:endParaRPr>
          </a:p>
          <a:p>
            <a:pPr lvl="1" algn="just" eaLnBrk="1" hangingPunct="1">
              <a:buFont typeface="Wingdings" pitchFamily="2" charset="2"/>
              <a:buChar char="ü"/>
            </a:pPr>
            <a:r>
              <a:rPr lang="tr-TR" altLang="tr-TR" sz="2800" dirty="0" smtClean="0">
                <a:solidFill>
                  <a:schemeClr val="tx1"/>
                </a:solidFill>
                <a:latin typeface="Comic Sans MS" panose="030F0702030302020204" pitchFamily="66" charset="0"/>
                <a:cs typeface="Arial" charset="0"/>
              </a:rPr>
              <a:t> Su değdirilmez,</a:t>
            </a:r>
          </a:p>
          <a:p>
            <a:pPr lvl="1" algn="just" eaLnBrk="1" hangingPunct="1">
              <a:buFont typeface="Arial" charset="0"/>
              <a:buNone/>
            </a:pPr>
            <a:endParaRPr lang="tr-TR" altLang="tr-TR" sz="2800" dirty="0" smtClean="0">
              <a:solidFill>
                <a:schemeClr val="tx1"/>
              </a:solidFill>
              <a:latin typeface="Comic Sans MS" panose="030F0702030302020204" pitchFamily="66" charset="0"/>
              <a:cs typeface="Arial" charset="0"/>
            </a:endParaRPr>
          </a:p>
          <a:p>
            <a:pPr lvl="1" algn="just" eaLnBrk="1" hangingPunct="1">
              <a:buFont typeface="Wingdings" pitchFamily="2" charset="2"/>
              <a:buChar char="ü"/>
            </a:pPr>
            <a:r>
              <a:rPr lang="tr-TR" altLang="tr-TR" sz="2800" dirty="0" smtClean="0">
                <a:solidFill>
                  <a:schemeClr val="tx1"/>
                </a:solidFill>
                <a:latin typeface="Comic Sans MS" panose="030F0702030302020204" pitchFamily="66" charset="0"/>
                <a:cs typeface="Arial" charset="0"/>
              </a:rPr>
              <a:t> Tıbbi yardım istenir </a:t>
            </a:r>
            <a:r>
              <a:rPr lang="tr-TR" altLang="tr-TR" sz="2800" b="1" dirty="0" smtClean="0">
                <a:solidFill>
                  <a:schemeClr val="tx1"/>
                </a:solidFill>
                <a:latin typeface="Comic Sans MS" panose="030F0702030302020204" pitchFamily="66" charset="0"/>
                <a:cs typeface="Arial" charset="0"/>
              </a:rPr>
              <a:t>(112)</a:t>
            </a:r>
            <a:r>
              <a:rPr lang="tr-TR" altLang="tr-TR" sz="2800" dirty="0" smtClean="0">
                <a:solidFill>
                  <a:schemeClr val="tx1"/>
                </a:solidFill>
                <a:latin typeface="Comic Sans MS" panose="030F0702030302020204" pitchFamily="66" charset="0"/>
                <a:cs typeface="Arial" charset="0"/>
              </a:rPr>
              <a:t>.</a:t>
            </a: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Arial" charset="0"/>
              <a:buNone/>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Başlık"/>
          <p:cNvSpPr>
            <a:spLocks noGrp="1"/>
          </p:cNvSpPr>
          <p:nvPr>
            <p:ph type="title"/>
          </p:nvPr>
        </p:nvSpPr>
        <p:spPr>
          <a:xfrm>
            <a:off x="290286" y="739321"/>
            <a:ext cx="8409667" cy="762000"/>
          </a:xfrm>
          <a:ln>
            <a:noFill/>
          </a:ln>
        </p:spPr>
        <p:txBody>
          <a:bodyPr>
            <a:noAutofit/>
          </a:bodyPr>
          <a:lstStyle/>
          <a:p>
            <a:pPr algn="ctr" eaLnBrk="1" hangingPunct="1"/>
            <a:r>
              <a:rPr lang="tr-TR" altLang="tr-TR" sz="4400" b="1" smtClean="0">
                <a:solidFill>
                  <a:schemeClr val="tx1"/>
                </a:solidFill>
                <a:latin typeface="Comic Sans MS" panose="030F0702030302020204" pitchFamily="66" charset="0"/>
                <a:cs typeface="Arial" charset="0"/>
              </a:rPr>
              <a:t>Buruna Yabancı Cisim Kaçması</a:t>
            </a:r>
          </a:p>
        </p:txBody>
      </p:sp>
      <p:sp>
        <p:nvSpPr>
          <p:cNvPr id="69635" name="2 İçerik Yer Tutucusu"/>
          <p:cNvSpPr>
            <a:spLocks noGrp="1"/>
          </p:cNvSpPr>
          <p:nvPr>
            <p:ph idx="1"/>
          </p:nvPr>
        </p:nvSpPr>
        <p:spPr>
          <a:xfrm>
            <a:off x="609600" y="2771775"/>
            <a:ext cx="7924800" cy="2389188"/>
          </a:xfrm>
          <a:ln>
            <a:noFill/>
          </a:ln>
        </p:spPr>
        <p:txBody>
          <a:bodyPr>
            <a:normAutofit/>
          </a:bodyPr>
          <a:lstStyle/>
          <a:p>
            <a:pPr marL="0" algn="just" eaLnBrk="1" hangingPunct="1">
              <a:lnSpc>
                <a:spcPct val="150000"/>
              </a:lnSpc>
              <a:buFont typeface="Arial" charset="0"/>
              <a:buNone/>
            </a:pPr>
            <a:r>
              <a:rPr lang="tr-TR" altLang="tr-TR" sz="3200" dirty="0" smtClean="0">
                <a:solidFill>
                  <a:schemeClr val="tx1"/>
                </a:solidFill>
                <a:latin typeface="Comic Sans MS" panose="030F0702030302020204" pitchFamily="66" charset="0"/>
                <a:cs typeface="Arial" charset="0"/>
              </a:rPr>
              <a:t>Burun boşluklarına herhangi bir cisim veya canlının istemli veya istem dışı girmesidir.</a:t>
            </a:r>
          </a:p>
          <a:p>
            <a:pPr marL="0" algn="just" eaLnBrk="1" hangingPunct="1">
              <a:buFont typeface="Arial" charset="0"/>
              <a:buNone/>
            </a:pPr>
            <a:r>
              <a:rPr lang="tr-TR" altLang="tr-TR" sz="3200" dirty="0" smtClean="0">
                <a:solidFill>
                  <a:schemeClr val="tx1"/>
                </a:solidFill>
                <a:latin typeface="Comic Sans MS" panose="030F0702030302020204" pitchFamily="66" charset="0"/>
                <a:cs typeface="Arial" charset="0"/>
              </a:rPr>
              <a:t> </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647700" y="963839"/>
            <a:ext cx="8001000" cy="611188"/>
          </a:xfrm>
          <a:ln>
            <a:noFill/>
          </a:ln>
        </p:spPr>
        <p:txBody>
          <a:bodyPr>
            <a:normAutofit/>
          </a:bodyPr>
          <a:lstStyle/>
          <a:p>
            <a:pPr algn="ctr" eaLnBrk="1" hangingPunct="1"/>
            <a:r>
              <a:rPr lang="tr-TR" altLang="tr-TR" sz="3200" b="1" dirty="0" smtClean="0">
                <a:solidFill>
                  <a:schemeClr val="tx1"/>
                </a:solidFill>
                <a:latin typeface="Comic Sans MS" panose="030F0702030302020204" pitchFamily="66" charset="0"/>
                <a:cs typeface="Arial" charset="0"/>
              </a:rPr>
              <a:t>İlk Yardımcı</a:t>
            </a:r>
            <a:endParaRPr lang="tr-TR" altLang="tr-TR" sz="3200" dirty="0" smtClean="0">
              <a:solidFill>
                <a:schemeClr val="tx1"/>
              </a:solidFill>
              <a:latin typeface="Comic Sans MS" panose="030F0702030302020204" pitchFamily="66" charset="0"/>
              <a:cs typeface="Arial" charset="0"/>
            </a:endParaRPr>
          </a:p>
        </p:txBody>
      </p:sp>
      <p:sp>
        <p:nvSpPr>
          <p:cNvPr id="40963" name="2 İçerik Yer Tutucusu"/>
          <p:cNvSpPr>
            <a:spLocks noGrp="1"/>
          </p:cNvSpPr>
          <p:nvPr>
            <p:ph idx="1"/>
          </p:nvPr>
        </p:nvSpPr>
        <p:spPr>
          <a:xfrm>
            <a:off x="662214" y="2027238"/>
            <a:ext cx="8020050" cy="4179887"/>
          </a:xfrm>
          <a:ln>
            <a:noFill/>
          </a:ln>
        </p:spPr>
        <p:txBody>
          <a:bodyPr rtlCol="0" anchor="ctr">
            <a:normAutofit lnSpcReduction="10000"/>
          </a:bodyPr>
          <a:lstStyle/>
          <a:p>
            <a:pPr algn="just" eaLnBrk="1" fontAlgn="auto" hangingPunct="1">
              <a:spcAft>
                <a:spcPts val="0"/>
              </a:spcAft>
              <a:buFont typeface="Wingdings" pitchFamily="2" charset="2"/>
              <a:buChar char="ü"/>
              <a:defRPr/>
            </a:pPr>
            <a:endParaRPr lang="tr-TR" sz="2200" dirty="0" smtClean="0">
              <a:solidFill>
                <a:schemeClr val="tx1"/>
              </a:solidFill>
              <a:latin typeface="Comic Sans MS" panose="030F0702030302020204" pitchFamily="66" charset="0"/>
              <a:cs typeface="Arial" pitchFamily="34" charset="0"/>
            </a:endParaRP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Sakin olmalı ve can güvenliğini ön planda tutmalı,</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Kararlı olmalı ve çabuk karar vermeli,</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Kendine güveni olmalı,</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Tercihen iki elini de iyi kullanmalı,</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Pratik buluşları olmalı ve eldeki olanakları    </a:t>
            </a:r>
          </a:p>
          <a:p>
            <a:pPr algn="just" eaLnBrk="1" fontAlgn="auto" hangingPunct="1">
              <a:spcAft>
                <a:spcPts val="0"/>
              </a:spcAft>
              <a:buFont typeface="Arial" charset="0"/>
              <a:buNone/>
              <a:defRPr/>
            </a:pPr>
            <a:r>
              <a:rPr lang="tr-TR" sz="2200" dirty="0" smtClean="0">
                <a:solidFill>
                  <a:schemeClr val="tx1"/>
                </a:solidFill>
                <a:latin typeface="Comic Sans MS" panose="030F0702030302020204" pitchFamily="66" charset="0"/>
                <a:cs typeface="Arial" pitchFamily="34" charset="0"/>
              </a:rPr>
              <a:t>	 değerlendirmeli,</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Çevredeki kişilerden yararlanmayı bilmeli,</a:t>
            </a:r>
          </a:p>
          <a:p>
            <a:pPr algn="just" eaLnBrk="1" fontAlgn="auto" hangingPunct="1">
              <a:spcAft>
                <a:spcPts val="0"/>
              </a:spcAft>
              <a:buFont typeface="Wingdings" pitchFamily="2" charset="2"/>
              <a:buChar char="ü"/>
              <a:defRPr/>
            </a:pPr>
            <a:r>
              <a:rPr lang="tr-TR" sz="2200" dirty="0" smtClean="0">
                <a:solidFill>
                  <a:schemeClr val="tx1"/>
                </a:solidFill>
                <a:latin typeface="Comic Sans MS" panose="030F0702030302020204" pitchFamily="66" charset="0"/>
                <a:cs typeface="Arial" pitchFamily="34" charset="0"/>
              </a:rPr>
              <a:t> Ülkedeki sağlık örgütlenmesini bilmeli ve insan </a:t>
            </a:r>
          </a:p>
          <a:p>
            <a:pPr algn="just" eaLnBrk="1" fontAlgn="auto" hangingPunct="1">
              <a:spcAft>
                <a:spcPts val="0"/>
              </a:spcAft>
              <a:buFont typeface="Arial" charset="0"/>
              <a:buNone/>
              <a:defRPr/>
            </a:pPr>
            <a:r>
              <a:rPr lang="tr-TR" sz="2200" dirty="0" smtClean="0">
                <a:solidFill>
                  <a:schemeClr val="tx1"/>
                </a:solidFill>
                <a:latin typeface="Comic Sans MS" panose="030F0702030302020204" pitchFamily="66" charset="0"/>
                <a:cs typeface="Arial" pitchFamily="34" charset="0"/>
              </a:rPr>
              <a:t>     vücudunun temel bilgilerine sahip olmalıdır.</a:t>
            </a:r>
          </a:p>
          <a:p>
            <a:pPr algn="just" eaLnBrk="1" fontAlgn="auto" hangingPunct="1">
              <a:spcAft>
                <a:spcPts val="0"/>
              </a:spcAft>
              <a:buFont typeface="Wingdings" pitchFamily="2" charset="2"/>
              <a:buChar char="ü"/>
              <a:defRPr/>
            </a:pPr>
            <a:endParaRPr lang="tr-TR" altLang="tr-TR" sz="2200" dirty="0" smtClean="0">
              <a:solidFill>
                <a:schemeClr val="tx1"/>
              </a:solidFill>
              <a:latin typeface="Comic Sans MS" panose="030F0702030302020204" pitchFamily="66"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Başlık"/>
          <p:cNvSpPr>
            <a:spLocks noGrp="1"/>
          </p:cNvSpPr>
          <p:nvPr>
            <p:ph type="title"/>
          </p:nvPr>
        </p:nvSpPr>
        <p:spPr>
          <a:xfrm>
            <a:off x="348343" y="618898"/>
            <a:ext cx="8279039" cy="1019175"/>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Buruna Yabancı Cisim Kaçmasında İlk Yardım</a:t>
            </a:r>
          </a:p>
        </p:txBody>
      </p:sp>
      <p:sp>
        <p:nvSpPr>
          <p:cNvPr id="70659" name="2 İçerik Yer Tutucusu"/>
          <p:cNvSpPr>
            <a:spLocks noGrp="1"/>
          </p:cNvSpPr>
          <p:nvPr>
            <p:ph idx="1"/>
          </p:nvPr>
        </p:nvSpPr>
        <p:spPr>
          <a:xfrm>
            <a:off x="687614" y="2173968"/>
            <a:ext cx="7993063" cy="3273425"/>
          </a:xfrm>
          <a:ln>
            <a:noFill/>
          </a:ln>
        </p:spPr>
        <p:txBody>
          <a:bodyPr/>
          <a:lstStyle/>
          <a:p>
            <a:pPr algn="just" eaLnBrk="1" hangingPunct="1">
              <a:lnSpc>
                <a:spcPct val="150000"/>
              </a:lnSpc>
              <a:buFont typeface="Wingdings" panose="05000000000000000000" pitchFamily="2" charset="2"/>
              <a:buChar char="ü"/>
              <a:defRPr/>
            </a:pPr>
            <a:r>
              <a:rPr lang="tr-TR" altLang="tr-TR" sz="2200" dirty="0" smtClean="0">
                <a:solidFill>
                  <a:schemeClr val="tx1"/>
                </a:solidFill>
                <a:latin typeface="Comic Sans MS" panose="030F0702030302020204" pitchFamily="66" charset="0"/>
                <a:cs typeface="Arial" panose="020B0604020202020204" pitchFamily="34" charset="0"/>
              </a:rPr>
              <a:t> Burun duvarına bastırarak kuvvetli bir nefes verme ile cismin atılması sağlanır,</a:t>
            </a:r>
          </a:p>
          <a:p>
            <a:pPr marL="0" indent="0" algn="just" eaLnBrk="1" hangingPunct="1">
              <a:lnSpc>
                <a:spcPct val="150000"/>
              </a:lnSpc>
              <a:buNone/>
              <a:defRPr/>
            </a:pPr>
            <a:endParaRPr lang="tr-TR" altLang="tr-TR" sz="2200" dirty="0" smtClean="0">
              <a:solidFill>
                <a:schemeClr val="tx1"/>
              </a:solidFill>
              <a:latin typeface="Comic Sans MS" panose="030F0702030302020204" pitchFamily="66" charset="0"/>
              <a:cs typeface="Arial" panose="020B0604020202020204" pitchFamily="34" charset="0"/>
            </a:endParaRPr>
          </a:p>
          <a:p>
            <a:pPr algn="just" eaLnBrk="1" hangingPunct="1">
              <a:lnSpc>
                <a:spcPct val="150000"/>
              </a:lnSpc>
              <a:buFont typeface="Wingdings" panose="05000000000000000000" pitchFamily="2" charset="2"/>
              <a:buChar char="ü"/>
              <a:defRPr/>
            </a:pPr>
            <a:r>
              <a:rPr lang="tr-TR" altLang="tr-TR" sz="2200" dirty="0" smtClean="0">
                <a:solidFill>
                  <a:schemeClr val="tx1"/>
                </a:solidFill>
                <a:latin typeface="Comic Sans MS" panose="030F0702030302020204" pitchFamily="66" charset="0"/>
                <a:cs typeface="Arial" panose="020B0604020202020204" pitchFamily="34" charset="0"/>
              </a:rPr>
              <a:t> Çıkmazsa tıbbi yardım istenir </a:t>
            </a:r>
            <a:r>
              <a:rPr lang="tr-TR" altLang="tr-TR" sz="2200" b="1" dirty="0" smtClean="0">
                <a:solidFill>
                  <a:schemeClr val="tx1"/>
                </a:solidFill>
                <a:latin typeface="Comic Sans MS" panose="030F0702030302020204" pitchFamily="66" charset="0"/>
                <a:cs typeface="Arial" panose="020B0604020202020204" pitchFamily="34" charset="0"/>
              </a:rPr>
              <a:t>(112)</a:t>
            </a:r>
            <a:r>
              <a:rPr lang="tr-TR" altLang="tr-TR" sz="2200" dirty="0" smtClean="0">
                <a:solidFill>
                  <a:schemeClr val="tx1"/>
                </a:solidFill>
                <a:latin typeface="Comic Sans MS" panose="030F0702030302020204" pitchFamily="66" charset="0"/>
                <a:cs typeface="Arial" panose="020B0604020202020204" pitchFamily="34" charset="0"/>
              </a:rPr>
              <a:t>.</a:t>
            </a:r>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Başlık"/>
          <p:cNvSpPr>
            <a:spLocks noGrp="1"/>
          </p:cNvSpPr>
          <p:nvPr>
            <p:ph type="title"/>
          </p:nvPr>
        </p:nvSpPr>
        <p:spPr>
          <a:xfrm>
            <a:off x="590324" y="804182"/>
            <a:ext cx="7993062" cy="633413"/>
          </a:xfrm>
          <a:ln>
            <a:noFill/>
          </a:ln>
        </p:spPr>
        <p:txBody>
          <a:bodyPr>
            <a:noAutofit/>
          </a:bodyPr>
          <a:lstStyle/>
          <a:p>
            <a:pPr algn="ctr" eaLnBrk="1" hangingPunct="1"/>
            <a:r>
              <a:rPr lang="tr-TR" altLang="tr-TR" sz="4400" b="1" dirty="0" smtClean="0">
                <a:solidFill>
                  <a:schemeClr val="tx1"/>
                </a:solidFill>
                <a:latin typeface="Comic Sans MS" panose="030F0702030302020204" pitchFamily="66" charset="0"/>
                <a:cs typeface="Arial" charset="0"/>
              </a:rPr>
              <a:t>Hasta / Yaralı Taşıma Teknikleri -1</a:t>
            </a:r>
            <a:endParaRPr lang="tr-TR" altLang="tr-TR" sz="4400" dirty="0" smtClean="0">
              <a:solidFill>
                <a:schemeClr val="tx1"/>
              </a:solidFill>
              <a:latin typeface="Comic Sans MS" panose="030F0702030302020204" pitchFamily="66" charset="0"/>
              <a:cs typeface="Arial" charset="0"/>
            </a:endParaRPr>
          </a:p>
        </p:txBody>
      </p:sp>
      <p:sp>
        <p:nvSpPr>
          <p:cNvPr id="71683" name="2 İçerik Yer Tutucusu"/>
          <p:cNvSpPr>
            <a:spLocks noGrp="1"/>
          </p:cNvSpPr>
          <p:nvPr>
            <p:ph idx="1"/>
          </p:nvPr>
        </p:nvSpPr>
        <p:spPr>
          <a:xfrm>
            <a:off x="571500" y="2016125"/>
            <a:ext cx="7993063" cy="3957638"/>
          </a:xfrm>
          <a:ln>
            <a:noFill/>
          </a:ln>
        </p:spPr>
        <p:txBody>
          <a:bodyPr/>
          <a:lstStyle/>
          <a:p>
            <a:pPr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Hasta / yaralıya yakın mesafede çalışılmalı,</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Daha uzun ve kuvvetli kas grupları kullanılmalı,</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Sırtın gerginliğini korumak için dizler ve  </a:t>
            </a:r>
          </a:p>
          <a:p>
            <a:pPr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kalçalar bükülmeli,</a:t>
            </a:r>
          </a:p>
          <a:p>
            <a:pPr algn="just" eaLnBrk="1" hangingPunct="1">
              <a:buFont typeface="Wingdings" pitchFamily="2" charset="2"/>
              <a:buChar char="ü"/>
            </a:pPr>
            <a:r>
              <a:rPr lang="tr-TR" altLang="tr-TR" sz="2200" dirty="0" smtClean="0">
                <a:solidFill>
                  <a:schemeClr val="tx1"/>
                </a:solidFill>
                <a:latin typeface="Comic Sans MS" panose="030F0702030302020204" pitchFamily="66" charset="0"/>
                <a:cs typeface="Arial" charset="0"/>
              </a:rPr>
              <a:t> Kalkarken, ağırlığı kalça kaslarına vererek </a:t>
            </a:r>
          </a:p>
          <a:p>
            <a:pPr algn="just" eaLnBrk="1" hangingPunct="1">
              <a:buFont typeface="Arial" charset="0"/>
              <a:buNone/>
            </a:pPr>
            <a:r>
              <a:rPr lang="tr-TR" altLang="tr-TR" sz="2200" dirty="0" smtClean="0">
                <a:solidFill>
                  <a:schemeClr val="tx1"/>
                </a:solidFill>
                <a:latin typeface="Comic Sans MS" panose="030F0702030302020204" pitchFamily="66" charset="0"/>
                <a:cs typeface="Arial" charset="0"/>
              </a:rPr>
              <a:t>    dizler en uygun biçimde doğrultulmalı,</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Dikdörtgen"/>
          <p:cNvSpPr/>
          <p:nvPr/>
        </p:nvSpPr>
        <p:spPr>
          <a:xfrm>
            <a:off x="899886" y="2946400"/>
            <a:ext cx="6643688" cy="584200"/>
          </a:xfrm>
          <a:prstGeom prst="rect">
            <a:avLst/>
          </a:prstGeom>
        </p:spPr>
        <p:txBody>
          <a:bodyPr>
            <a:spAutoFit/>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defTabSz="457200" fontAlgn="auto">
              <a:spcBef>
                <a:spcPts val="0"/>
              </a:spcBef>
              <a:spcAft>
                <a:spcPts val="0"/>
              </a:spcAft>
              <a:defRPr/>
            </a:pPr>
            <a:r>
              <a:rPr lang="tr-TR" sz="3200" b="1" dirty="0" smtClean="0">
                <a:latin typeface="Arial" pitchFamily="34" charset="0"/>
                <a:cs typeface="Arial" pitchFamily="34" charset="0"/>
              </a:rPr>
              <a:t> Teşekkür Ederiz.</a:t>
            </a:r>
            <a:endParaRPr lang="tr-TR" sz="3200" b="1"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783771" y="1087211"/>
            <a:ext cx="8039101" cy="563563"/>
          </a:xfrm>
          <a:noFill/>
          <a:ln>
            <a:noFill/>
          </a:ln>
        </p:spPr>
        <p:txBody>
          <a:bodyPr>
            <a:normAutofit/>
          </a:bodyPr>
          <a:lstStyle/>
          <a:p>
            <a:pPr algn="ctr" eaLnBrk="1" hangingPunct="1"/>
            <a:r>
              <a:rPr lang="tr-TR" altLang="tr-TR" sz="3200" b="1" dirty="0" smtClean="0">
                <a:solidFill>
                  <a:schemeClr val="tx1"/>
                </a:solidFill>
                <a:latin typeface="Comic Sans MS" panose="030F0702030302020204" pitchFamily="66" charset="0"/>
                <a:cs typeface="Arial" charset="0"/>
              </a:rPr>
              <a:t>İlk Yardımın Öncelikli Amaçları</a:t>
            </a:r>
          </a:p>
        </p:txBody>
      </p:sp>
      <p:sp>
        <p:nvSpPr>
          <p:cNvPr id="14339" name="2 İçerik Yer Tutucusu"/>
          <p:cNvSpPr>
            <a:spLocks noGrp="1"/>
          </p:cNvSpPr>
          <p:nvPr>
            <p:ph idx="1"/>
          </p:nvPr>
        </p:nvSpPr>
        <p:spPr>
          <a:xfrm>
            <a:off x="628650" y="2308225"/>
            <a:ext cx="8039100" cy="3190875"/>
          </a:xfrm>
          <a:ln>
            <a:noFill/>
          </a:ln>
        </p:spPr>
        <p:txBody>
          <a:bodyPr anchor="ctr">
            <a:normAutofit fontScale="77500" lnSpcReduction="20000"/>
          </a:bodyPr>
          <a:lstStyle/>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3200" dirty="0" smtClean="0">
                <a:solidFill>
                  <a:schemeClr val="tx1"/>
                </a:solidFill>
                <a:latin typeface="Comic Sans MS" panose="030F0702030302020204" pitchFamily="66" charset="0"/>
                <a:cs typeface="Arial" charset="0"/>
              </a:rPr>
              <a:t> Hayati tehlikenin ortadan kaldırılması, yaşamsal fonksiyonların sürdürülmesinin sağlanması,</a:t>
            </a:r>
          </a:p>
          <a:p>
            <a:pPr marL="0" indent="0" algn="just" eaLnBrk="1" hangingPunct="1">
              <a:buNone/>
            </a:pPr>
            <a:endParaRPr lang="tr-TR" altLang="tr-TR" sz="3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3200" dirty="0" smtClean="0">
                <a:solidFill>
                  <a:schemeClr val="tx1"/>
                </a:solidFill>
                <a:latin typeface="Comic Sans MS" panose="030F0702030302020204" pitchFamily="66" charset="0"/>
                <a:cs typeface="Arial" charset="0"/>
              </a:rPr>
              <a:t> Hasta / yaralının durumunun kötüleşmesinin önlenmesi,</a:t>
            </a:r>
          </a:p>
          <a:p>
            <a:pPr marL="0" indent="0" algn="just" eaLnBrk="1" hangingPunct="1">
              <a:buNone/>
            </a:pPr>
            <a:endParaRPr lang="tr-TR" altLang="tr-TR" sz="3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3200" dirty="0" smtClean="0">
                <a:solidFill>
                  <a:schemeClr val="tx1"/>
                </a:solidFill>
                <a:latin typeface="Comic Sans MS" panose="030F0702030302020204" pitchFamily="66" charset="0"/>
                <a:cs typeface="Arial" charset="0"/>
              </a:rPr>
              <a:t> İyileşmenin kolaylaştırılması.</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672193" y="874032"/>
            <a:ext cx="8239578" cy="833438"/>
          </a:xfrm>
          <a:ln>
            <a:noFill/>
          </a:ln>
        </p:spPr>
        <p:txBody>
          <a:bodyPr>
            <a:normAutofit fontScale="90000"/>
          </a:bodyPr>
          <a:lstStyle/>
          <a:p>
            <a:pPr algn="ctr" eaLnBrk="1" hangingPunct="1"/>
            <a:r>
              <a:rPr lang="tr-TR" altLang="tr-TR" sz="3200" b="1" dirty="0" smtClean="0">
                <a:solidFill>
                  <a:schemeClr val="tx1"/>
                </a:solidFill>
                <a:latin typeface="Comic Sans MS" panose="030F0702030302020204" pitchFamily="66" charset="0"/>
                <a:cs typeface="Arial" charset="0"/>
              </a:rPr>
              <a:t>İLK YARDIMIN TEMEL  UYGULAMALARI </a:t>
            </a:r>
          </a:p>
        </p:txBody>
      </p:sp>
      <p:sp>
        <p:nvSpPr>
          <p:cNvPr id="15363" name="2 İçerik Yer Tutucusu"/>
          <p:cNvSpPr>
            <a:spLocks noGrp="1"/>
          </p:cNvSpPr>
          <p:nvPr>
            <p:ph idx="1"/>
          </p:nvPr>
        </p:nvSpPr>
        <p:spPr>
          <a:xfrm>
            <a:off x="628651" y="2273300"/>
            <a:ext cx="8020049" cy="3808413"/>
          </a:xfrm>
          <a:ln>
            <a:noFill/>
          </a:ln>
        </p:spPr>
        <p:txBody>
          <a:bodyPr anchor="ctr">
            <a:normAutofit fontScale="55000" lnSpcReduction="20000"/>
          </a:bodyPr>
          <a:lstStyle/>
          <a:p>
            <a:pPr algn="just" eaLnBrk="1" hangingPunct="1">
              <a:buFont typeface="Wingdings" pitchFamily="2" charset="2"/>
              <a:buChar char="ü"/>
            </a:pPr>
            <a:endParaRPr lang="tr-TR" altLang="tr-TR" sz="2200" b="1"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endParaRPr lang="tr-TR" altLang="tr-TR" sz="2200" b="1" dirty="0" smtClean="0">
              <a:solidFill>
                <a:schemeClr val="tx1"/>
              </a:solidFill>
              <a:latin typeface="Comic Sans MS" panose="030F0702030302020204" pitchFamily="66" charset="0"/>
              <a:cs typeface="Arial" charset="0"/>
            </a:endParaRPr>
          </a:p>
          <a:p>
            <a:pPr algn="just" eaLnBrk="1" hangingPunct="1">
              <a:buFont typeface="Arial" charset="0"/>
              <a:buNone/>
            </a:pPr>
            <a:r>
              <a:rPr lang="tr-TR" altLang="tr-TR" sz="5100" b="1" u="sng" dirty="0" smtClean="0">
                <a:solidFill>
                  <a:schemeClr val="tx1"/>
                </a:solidFill>
                <a:latin typeface="Comic Sans MS" panose="030F0702030302020204" pitchFamily="66" charset="0"/>
                <a:cs typeface="Arial" charset="0"/>
              </a:rPr>
              <a:t>Koruma:</a:t>
            </a:r>
          </a:p>
          <a:p>
            <a:pPr algn="just" eaLnBrk="1" hangingPunct="1">
              <a:buFont typeface="Arial" charset="0"/>
              <a:buNone/>
            </a:pPr>
            <a:endParaRPr lang="tr-TR" altLang="tr-TR" sz="5100" b="1"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5100" dirty="0" smtClean="0">
                <a:solidFill>
                  <a:schemeClr val="tx1"/>
                </a:solidFill>
                <a:latin typeface="Comic Sans MS" panose="030F0702030302020204" pitchFamily="66" charset="0"/>
                <a:cs typeface="Arial" charset="0"/>
              </a:rPr>
              <a:t> Kaza sonuçlarının ağırlaşmasını önlemek için olay yeri değerlendirmesini yapmak,</a:t>
            </a:r>
          </a:p>
          <a:p>
            <a:pPr algn="just" eaLnBrk="1" hangingPunct="1">
              <a:buFont typeface="Wingdings" pitchFamily="2" charset="2"/>
              <a:buChar char="ü"/>
            </a:pPr>
            <a:endParaRPr lang="tr-TR" altLang="tr-TR" sz="51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5100" dirty="0" smtClean="0">
                <a:solidFill>
                  <a:schemeClr val="tx1"/>
                </a:solidFill>
                <a:latin typeface="Comic Sans MS" panose="030F0702030302020204" pitchFamily="66" charset="0"/>
                <a:cs typeface="Arial" charset="0"/>
              </a:rPr>
              <a:t> Olay yerinde oluşabilecek tehlikeleri belirleyerek güvenli bir çevre oluşturmaktır.</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580571" y="728663"/>
            <a:ext cx="8039100" cy="833437"/>
          </a:xfrm>
          <a:ln>
            <a:noFill/>
          </a:ln>
        </p:spPr>
        <p:txBody>
          <a:bodyPr>
            <a:normAutofit/>
          </a:bodyPr>
          <a:lstStyle/>
          <a:p>
            <a:pPr algn="ctr" eaLnBrk="1" hangingPunct="1"/>
            <a:r>
              <a:rPr lang="tr-TR" altLang="tr-TR" sz="3200" b="1" dirty="0" smtClean="0">
                <a:solidFill>
                  <a:schemeClr val="tx1"/>
                </a:solidFill>
                <a:latin typeface="Comic Sans MS" panose="030F0702030302020204" pitchFamily="66" charset="0"/>
                <a:cs typeface="Arial" charset="0"/>
              </a:rPr>
              <a:t>İlk Yardımın Temel  Uygulamaları </a:t>
            </a:r>
          </a:p>
        </p:txBody>
      </p:sp>
      <p:sp>
        <p:nvSpPr>
          <p:cNvPr id="16387" name="2 İçerik Yer Tutucusu"/>
          <p:cNvSpPr>
            <a:spLocks noGrp="1"/>
          </p:cNvSpPr>
          <p:nvPr>
            <p:ph idx="1"/>
          </p:nvPr>
        </p:nvSpPr>
        <p:spPr>
          <a:xfrm>
            <a:off x="609599" y="2379663"/>
            <a:ext cx="8039101" cy="3165475"/>
          </a:xfrm>
          <a:ln>
            <a:noFill/>
          </a:ln>
        </p:spPr>
        <p:txBody>
          <a:bodyPr anchor="ctr"/>
          <a:lstStyle/>
          <a:p>
            <a:pPr algn="just" eaLnBrk="1" hangingPunct="1">
              <a:buFont typeface="Arial" charset="0"/>
              <a:buNone/>
            </a:pPr>
            <a:r>
              <a:rPr lang="tr-TR" altLang="tr-TR" sz="3200" b="1" u="sng" dirty="0" smtClean="0">
                <a:solidFill>
                  <a:schemeClr val="tx1"/>
                </a:solidFill>
                <a:latin typeface="Comic Sans MS" panose="030F0702030302020204" pitchFamily="66" charset="0"/>
                <a:cs typeface="Arial" charset="0"/>
              </a:rPr>
              <a:t>Bildirme: </a:t>
            </a:r>
          </a:p>
          <a:p>
            <a:pPr algn="just" eaLnBrk="1" hangingPunct="1">
              <a:buFont typeface="Arial" charset="0"/>
              <a:buNone/>
            </a:pPr>
            <a:endParaRPr lang="tr-TR" altLang="tr-TR" sz="3200" b="1" u="sng" dirty="0" smtClean="0">
              <a:solidFill>
                <a:schemeClr val="tx1"/>
              </a:solidFill>
              <a:latin typeface="Comic Sans MS" panose="030F0702030302020204" pitchFamily="66" charset="0"/>
              <a:cs typeface="Arial" charset="0"/>
            </a:endParaRPr>
          </a:p>
          <a:p>
            <a:pPr algn="just" eaLnBrk="1" hangingPunct="1">
              <a:buFont typeface="Wingdings" pitchFamily="2" charset="2"/>
              <a:buChar char="ü"/>
            </a:pPr>
            <a:r>
              <a:rPr lang="tr-TR" altLang="tr-TR" sz="3200" b="1" dirty="0" smtClean="0">
                <a:solidFill>
                  <a:schemeClr val="tx1"/>
                </a:solidFill>
                <a:latin typeface="Comic Sans MS" panose="030F0702030302020204" pitchFamily="66" charset="0"/>
                <a:cs typeface="Arial" charset="0"/>
              </a:rPr>
              <a:t> </a:t>
            </a:r>
            <a:r>
              <a:rPr lang="tr-TR" altLang="tr-TR" sz="3200" dirty="0" smtClean="0">
                <a:solidFill>
                  <a:schemeClr val="tx1"/>
                </a:solidFill>
                <a:latin typeface="Comic Sans MS" panose="030F0702030302020204" pitchFamily="66" charset="0"/>
                <a:cs typeface="Arial" charset="0"/>
              </a:rPr>
              <a:t>Olay / kaza mümkün olduğu kadar hızlı bir şekilde telefon (112 aranır) veya diğer kişiler aracılığı ile gerekli yardım kuruluşlarına bildirilir.</a:t>
            </a:r>
          </a:p>
          <a:p>
            <a:pPr algn="just" eaLnBrk="1" hangingPunct="1">
              <a:buFont typeface="Wingdings" pitchFamily="2" charset="2"/>
              <a:buChar char="ü"/>
            </a:pPr>
            <a:endParaRPr lang="tr-TR" altLang="tr-TR" sz="2200" dirty="0" smtClean="0">
              <a:solidFill>
                <a:schemeClr val="tx1"/>
              </a:solidFill>
              <a:latin typeface="Comic Sans MS" panose="030F0702030302020204" pitchFamily="66"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3879</TotalTime>
  <Words>2161</Words>
  <Application>Microsoft Office PowerPoint</Application>
  <PresentationFormat>Ekran Gösterisi (4:3)</PresentationFormat>
  <Paragraphs>407</Paragraphs>
  <Slides>62</Slides>
  <Notes>20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62</vt:i4>
      </vt:variant>
    </vt:vector>
  </HeadingPairs>
  <TitlesOfParts>
    <vt:vector size="70" baseType="lpstr">
      <vt:lpstr>Arial</vt:lpstr>
      <vt:lpstr>Calibri</vt:lpstr>
      <vt:lpstr>Calibri Light</vt:lpstr>
      <vt:lpstr>Comic Sans MS</vt:lpstr>
      <vt:lpstr>Times New Roman</vt:lpstr>
      <vt:lpstr>Wingdings</vt:lpstr>
      <vt:lpstr>Wingdings 3</vt:lpstr>
      <vt:lpstr>Geçmişe bakış</vt:lpstr>
      <vt:lpstr>PowerPoint Sunusu</vt:lpstr>
      <vt:lpstr>İlk Yardım</vt:lpstr>
      <vt:lpstr>Acil Yardım / Tedavi</vt:lpstr>
      <vt:lpstr>İlk Yardım ve Acil Tedavi Arasındaki Farklar</vt:lpstr>
      <vt:lpstr>İlk Yardımcı </vt:lpstr>
      <vt:lpstr>İlk Yardımcı</vt:lpstr>
      <vt:lpstr>İlk Yardımın Öncelikli Amaçları</vt:lpstr>
      <vt:lpstr>İLK YARDIMIN TEMEL  UYGULAMALARI </vt:lpstr>
      <vt:lpstr>İlk Yardımın Temel  Uygulamaları </vt:lpstr>
      <vt:lpstr>İlk Yardımın Temel  Uygulamaları </vt:lpstr>
      <vt:lpstr>İlk Yardımın Temel  Uygulamaları </vt:lpstr>
      <vt:lpstr>İLK YARDIMIN TEMEL  UYGULAMALARI -3</vt:lpstr>
      <vt:lpstr>İlk Yardımcının Öncelikli Görevleri  </vt:lpstr>
      <vt:lpstr>İLK YARDIMCININ ÖNCELİKLİ GÖREVLERİ </vt:lpstr>
      <vt:lpstr>Hayat Kurtarma Zinciri</vt:lpstr>
      <vt:lpstr>İlk Yardımda A, B, C</vt:lpstr>
      <vt:lpstr>İlk Yardım İçin  Hasta/Kaza Ortamını Değerlendirme </vt:lpstr>
      <vt:lpstr>İlk Yardım İçin Hasta /Kaza Ortamını Değerlendirme </vt:lpstr>
      <vt:lpstr> Hava Yolu Tıkanıklığı </vt:lpstr>
      <vt:lpstr>Hava Yolu Tıkanıklığı </vt:lpstr>
      <vt:lpstr>Kanama</vt:lpstr>
      <vt:lpstr>Dış Kanamalarda İlk Yardım</vt:lpstr>
      <vt:lpstr>Burun Kanamasında İlk Yardım</vt:lpstr>
      <vt:lpstr>Kulak Kanamasında İlk Yardım</vt:lpstr>
      <vt:lpstr>Kanamalarda Sevk</vt:lpstr>
      <vt:lpstr> Şok </vt:lpstr>
      <vt:lpstr>Şok Durumunda İlk Yardım</vt:lpstr>
      <vt:lpstr>Yaralanma -1</vt:lpstr>
      <vt:lpstr>Yaralanma -2</vt:lpstr>
      <vt:lpstr>Yaralanmalarda İlk Yardım</vt:lpstr>
      <vt:lpstr>Yanık</vt:lpstr>
      <vt:lpstr>Yanıklarda Derecelendirme</vt:lpstr>
      <vt:lpstr>Yanıklarda İlk Yardım</vt:lpstr>
      <vt:lpstr>Kırık - Çıkık - Burkulma</vt:lpstr>
      <vt:lpstr>Kırıklarda İlk Yardım</vt:lpstr>
      <vt:lpstr>Çıkıklarda İlk Yardım</vt:lpstr>
      <vt:lpstr>Burkulmalarda İlk Yardım</vt:lpstr>
      <vt:lpstr>Bilinç Bozukluğu / Bilinç Kaybı</vt:lpstr>
      <vt:lpstr>Bilinç Bozukluğu Tipleri</vt:lpstr>
      <vt:lpstr>Bayılma (Senkop) Belirtileri</vt:lpstr>
      <vt:lpstr>Koma Belirtileri</vt:lpstr>
      <vt:lpstr>Bilinç Bozukluğu Durumunda Müdahale</vt:lpstr>
      <vt:lpstr>Sara Krizi (Epilepsi)</vt:lpstr>
      <vt:lpstr>Sara krizinde (Epilepsi) İlk Yardım -1</vt:lpstr>
      <vt:lpstr>Sara krizinde (Epilepsi) İlk Yardım -2</vt:lpstr>
      <vt:lpstr>Zehirlenmeler </vt:lpstr>
      <vt:lpstr>Sindirim Yoluyla Zehirlenmeler</vt:lpstr>
      <vt:lpstr>Solunum Yoluyla Zehirlenmeler</vt:lpstr>
      <vt:lpstr>Cilt Yoluyla Zehirlenmeler</vt:lpstr>
      <vt:lpstr>Zehirlenmelerde Diğer Sistem Belirtileri</vt:lpstr>
      <vt:lpstr>Zehirlenmelerde Genel İlk Yardım Uygulamaları</vt:lpstr>
      <vt:lpstr>Hayvan Isırmaları</vt:lpstr>
      <vt:lpstr>Hayvan Isırmalarında İlk Yardım -1</vt:lpstr>
      <vt:lpstr>Hayvan Isırmalarında İlk Yardım -2</vt:lpstr>
      <vt:lpstr>PowerPoint Sunusu</vt:lpstr>
      <vt:lpstr>Göze Yabancı Cisim Kaçması</vt:lpstr>
      <vt:lpstr>Kulağa Yabancı Cisim Kaçması </vt:lpstr>
      <vt:lpstr>Kulağa Yabancı Cisim Kaçmasında İlkyardım</vt:lpstr>
      <vt:lpstr>Buruna Yabancı Cisim Kaçması</vt:lpstr>
      <vt:lpstr>Buruna Yabancı Cisim Kaçmasında İlk Yardım</vt:lpstr>
      <vt:lpstr>Hasta / Yaralı Taşıma Teknikleri -1</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Psikososyal Risk Etmenleri</dc:title>
  <dc:creator>Lenovo</dc:creator>
  <cp:lastModifiedBy>Eda</cp:lastModifiedBy>
  <cp:revision>279</cp:revision>
  <dcterms:created xsi:type="dcterms:W3CDTF">2016-06-07T14:27:23Z</dcterms:created>
  <dcterms:modified xsi:type="dcterms:W3CDTF">2021-02-09T09:03:56Z</dcterms:modified>
</cp:coreProperties>
</file>