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256" r:id="rId3"/>
    <p:sldId id="257" r:id="rId4"/>
    <p:sldId id="259" r:id="rId5"/>
    <p:sldId id="261" r:id="rId6"/>
    <p:sldId id="262" r:id="rId7"/>
    <p:sldId id="294" r:id="rId8"/>
    <p:sldId id="264" r:id="rId9"/>
    <p:sldId id="265" r:id="rId10"/>
    <p:sldId id="266" r:id="rId11"/>
    <p:sldId id="267" r:id="rId12"/>
    <p:sldId id="268" r:id="rId13"/>
    <p:sldId id="269" r:id="rId14"/>
    <p:sldId id="270" r:id="rId15"/>
    <p:sldId id="271" r:id="rId16"/>
    <p:sldId id="273" r:id="rId17"/>
    <p:sldId id="274" r:id="rId18"/>
    <p:sldId id="277" r:id="rId19"/>
    <p:sldId id="278" r:id="rId20"/>
    <p:sldId id="282" r:id="rId21"/>
    <p:sldId id="279" r:id="rId22"/>
    <p:sldId id="284" r:id="rId23"/>
    <p:sldId id="285" r:id="rId24"/>
    <p:sldId id="289" r:id="rId25"/>
    <p:sldId id="286" r:id="rId26"/>
    <p:sldId id="292" r:id="rId27"/>
    <p:sldId id="290" r:id="rId2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10" autoAdjust="0"/>
    <p:restoredTop sz="93153" autoAdjust="0"/>
  </p:normalViewPr>
  <p:slideViewPr>
    <p:cSldViewPr>
      <p:cViewPr varScale="1">
        <p:scale>
          <a:sx n="74" d="100"/>
          <a:sy n="74" d="100"/>
        </p:scale>
        <p:origin x="-19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3129316-5F9E-4396-90A6-188A2981DBDF}" type="slidenum">
              <a:rPr lang="tr-TR"/>
              <a:pPr>
                <a:defRPr/>
              </a:pPr>
              <a:t>‹#›</a:t>
            </a:fld>
            <a:endParaRPr lang="tr-TR"/>
          </a:p>
        </p:txBody>
      </p:sp>
    </p:spTree>
    <p:extLst>
      <p:ext uri="{BB962C8B-B14F-4D97-AF65-F5344CB8AC3E}">
        <p14:creationId xmlns:p14="http://schemas.microsoft.com/office/powerpoint/2010/main" val="1652692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as.org/content/counte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623A272-8C5E-45C4-9196-9FB26716FF2C}" type="slidenum">
              <a:rPr lang="tr-TR" smtClean="0"/>
              <a:pPr/>
              <a:t>2</a:t>
            </a:fld>
            <a:endParaRPr lang="tr-T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tr-TR" smtClean="0"/>
              <a:t>Hayatımızın her alanında karşımıza çıkan kimyasal maddeler, günlük yaşantımızı kolaylaştırmakta,aynı zamanda yanlış ya da amaç dışı kullanımları sonucu çevreye ve insan sağlığına zarar vermektedir. American Chemical Society’ den alınan verilere göre;</a:t>
            </a:r>
          </a:p>
          <a:p>
            <a:pPr eaLnBrk="1" hangingPunct="1"/>
            <a:r>
              <a:rPr lang="tr-TR" smtClean="0"/>
              <a:t>.72,525,566 Organik ve İnorganik madde (CHEMCATS)</a:t>
            </a:r>
          </a:p>
          <a:p>
            <a:pPr eaLnBrk="1" hangingPunct="1"/>
            <a:r>
              <a:rPr lang="tr-TR" smtClean="0"/>
              <a:t>.64,333,710 (Cremical Abstracts Service -CAS  05.02.2013)</a:t>
            </a:r>
            <a:endParaRPr lang="tr-TR" smtClean="0">
              <a:hlinkClick r:id="rId3"/>
            </a:endParaRPr>
          </a:p>
          <a:p>
            <a:pPr eaLnBrk="1" hangingPunct="1"/>
            <a:r>
              <a:rPr lang="tr-TR" smtClean="0">
                <a:hlinkClick r:id="rId3"/>
              </a:rPr>
              <a:t>http://www.cas.org/content/counter</a:t>
            </a:r>
            <a:endParaRPr lang="tr-TR" smtClean="0"/>
          </a:p>
          <a:p>
            <a:pPr eaLnBrk="1" hangingPunct="1"/>
            <a:r>
              <a:rPr lang="tr-TR" smtClean="0"/>
              <a:t>.Her gün kullanıma giren binlerce yeni kimyasal madde olduğunu söyleyebiliriz.</a:t>
            </a:r>
          </a:p>
        </p:txBody>
      </p:sp>
    </p:spTree>
    <p:extLst>
      <p:ext uri="{BB962C8B-B14F-4D97-AF65-F5344CB8AC3E}">
        <p14:creationId xmlns:p14="http://schemas.microsoft.com/office/powerpoint/2010/main" val="307799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a:ln/>
        </p:spPr>
      </p:sp>
      <p:sp>
        <p:nvSpPr>
          <p:cNvPr id="39939" name="2 Not Yer Tutucusu"/>
          <p:cNvSpPr>
            <a:spLocks noGrp="1"/>
          </p:cNvSpPr>
          <p:nvPr>
            <p:ph type="body" idx="1"/>
          </p:nvPr>
        </p:nvSpPr>
        <p:spPr>
          <a:noFill/>
          <a:ln/>
        </p:spPr>
        <p:txBody>
          <a:bodyPr/>
          <a:lstStyle/>
          <a:p>
            <a:pPr eaLnBrk="1" hangingPunct="1"/>
            <a:r>
              <a:rPr lang="tr-TR" smtClean="0"/>
              <a:t>BU ZAMANA KADAR KİMYASALLARDAN BAHSETTİK ŞİMDİDEN KİMYASAL YANIKTAN BAHSEDELİM</a:t>
            </a:r>
          </a:p>
        </p:txBody>
      </p:sp>
      <p:sp>
        <p:nvSpPr>
          <p:cNvPr id="39940" name="3 Slayt Numarası Yer Tutucusu"/>
          <p:cNvSpPr>
            <a:spLocks noGrp="1"/>
          </p:cNvSpPr>
          <p:nvPr>
            <p:ph type="sldNum" sz="quarter" idx="5"/>
          </p:nvPr>
        </p:nvSpPr>
        <p:spPr>
          <a:noFill/>
        </p:spPr>
        <p:txBody>
          <a:bodyPr/>
          <a:lstStyle/>
          <a:p>
            <a:fld id="{77978D22-5E6A-43B1-BDC9-3751A9DE6770}" type="slidenum">
              <a:rPr lang="tr-TR" smtClean="0"/>
              <a:pPr/>
              <a:t>14</a:t>
            </a:fld>
            <a:endParaRPr lang="tr-TR" smtClean="0"/>
          </a:p>
        </p:txBody>
      </p:sp>
    </p:spTree>
    <p:extLst>
      <p:ext uri="{BB962C8B-B14F-4D97-AF65-F5344CB8AC3E}">
        <p14:creationId xmlns:p14="http://schemas.microsoft.com/office/powerpoint/2010/main" val="1679938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a:ln/>
        </p:spPr>
      </p:sp>
      <p:sp>
        <p:nvSpPr>
          <p:cNvPr id="40963" name="2 Not Yer Tutucusu"/>
          <p:cNvSpPr>
            <a:spLocks noGrp="1"/>
          </p:cNvSpPr>
          <p:nvPr>
            <p:ph type="body" idx="1"/>
          </p:nvPr>
        </p:nvSpPr>
        <p:spPr>
          <a:noFill/>
          <a:ln/>
        </p:spPr>
        <p:txBody>
          <a:bodyPr/>
          <a:lstStyle/>
          <a:p>
            <a:pPr eaLnBrk="1" hangingPunct="1"/>
            <a:r>
              <a:rPr lang="tr-TR" smtClean="0"/>
              <a:t>YAZILI KÜÇÜLT</a:t>
            </a:r>
          </a:p>
          <a:p>
            <a:pPr eaLnBrk="1" hangingPunct="1"/>
            <a:endParaRPr lang="tr-TR" smtClean="0"/>
          </a:p>
        </p:txBody>
      </p:sp>
      <p:sp>
        <p:nvSpPr>
          <p:cNvPr id="40964" name="3 Slayt Numarası Yer Tutucusu"/>
          <p:cNvSpPr>
            <a:spLocks noGrp="1"/>
          </p:cNvSpPr>
          <p:nvPr>
            <p:ph type="sldNum" sz="quarter" idx="5"/>
          </p:nvPr>
        </p:nvSpPr>
        <p:spPr>
          <a:noFill/>
        </p:spPr>
        <p:txBody>
          <a:bodyPr/>
          <a:lstStyle/>
          <a:p>
            <a:fld id="{B8E487A8-8E75-45EA-8442-336738FA21F5}" type="slidenum">
              <a:rPr lang="tr-TR" smtClean="0"/>
              <a:pPr/>
              <a:t>17</a:t>
            </a:fld>
            <a:endParaRPr lang="tr-TR" smtClean="0"/>
          </a:p>
        </p:txBody>
      </p:sp>
    </p:spTree>
    <p:extLst>
      <p:ext uri="{BB962C8B-B14F-4D97-AF65-F5344CB8AC3E}">
        <p14:creationId xmlns:p14="http://schemas.microsoft.com/office/powerpoint/2010/main" val="85525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a:ln/>
        </p:spPr>
      </p:sp>
      <p:sp>
        <p:nvSpPr>
          <p:cNvPr id="41987" name="2 Not Yer Tutucusu"/>
          <p:cNvSpPr>
            <a:spLocks noGrp="1"/>
          </p:cNvSpPr>
          <p:nvPr>
            <p:ph type="body" idx="1"/>
          </p:nvPr>
        </p:nvSpPr>
        <p:spPr>
          <a:noFill/>
          <a:ln/>
        </p:spPr>
        <p:txBody>
          <a:bodyPr/>
          <a:lstStyle/>
          <a:p>
            <a:pPr eaLnBrk="1" hangingPunct="1"/>
            <a:r>
              <a:rPr lang="tr-TR" smtClean="0"/>
              <a:t>Resim? </a:t>
            </a:r>
          </a:p>
        </p:txBody>
      </p:sp>
      <p:sp>
        <p:nvSpPr>
          <p:cNvPr id="41988" name="3 Slayt Numarası Yer Tutucusu"/>
          <p:cNvSpPr>
            <a:spLocks noGrp="1"/>
          </p:cNvSpPr>
          <p:nvPr>
            <p:ph type="sldNum" sz="quarter" idx="5"/>
          </p:nvPr>
        </p:nvSpPr>
        <p:spPr>
          <a:noFill/>
        </p:spPr>
        <p:txBody>
          <a:bodyPr/>
          <a:lstStyle/>
          <a:p>
            <a:fld id="{2CCE0C3B-B398-4922-A219-752F5FCC9658}" type="slidenum">
              <a:rPr lang="tr-TR" smtClean="0"/>
              <a:pPr/>
              <a:t>18</a:t>
            </a:fld>
            <a:endParaRPr lang="tr-TR" smtClean="0"/>
          </a:p>
        </p:txBody>
      </p:sp>
    </p:spTree>
    <p:extLst>
      <p:ext uri="{BB962C8B-B14F-4D97-AF65-F5344CB8AC3E}">
        <p14:creationId xmlns:p14="http://schemas.microsoft.com/office/powerpoint/2010/main" val="1101987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a:ln/>
        </p:spPr>
      </p:sp>
      <p:sp>
        <p:nvSpPr>
          <p:cNvPr id="43011" name="2 Not Yer Tutucusu"/>
          <p:cNvSpPr>
            <a:spLocks noGrp="1"/>
          </p:cNvSpPr>
          <p:nvPr>
            <p:ph type="body" idx="1"/>
          </p:nvPr>
        </p:nvSpPr>
        <p:spPr>
          <a:noFill/>
          <a:ln/>
        </p:spPr>
        <p:txBody>
          <a:bodyPr/>
          <a:lstStyle/>
          <a:p>
            <a:pPr eaLnBrk="1" hangingPunct="1"/>
            <a:r>
              <a:rPr lang="tr-TR" smtClean="0"/>
              <a:t>Osmotik basıncı sözlü anlatabilirsin</a:t>
            </a:r>
          </a:p>
        </p:txBody>
      </p:sp>
      <p:sp>
        <p:nvSpPr>
          <p:cNvPr id="43012" name="3 Slayt Numarası Yer Tutucusu"/>
          <p:cNvSpPr>
            <a:spLocks noGrp="1"/>
          </p:cNvSpPr>
          <p:nvPr>
            <p:ph type="sldNum" sz="quarter" idx="5"/>
          </p:nvPr>
        </p:nvSpPr>
        <p:spPr>
          <a:noFill/>
        </p:spPr>
        <p:txBody>
          <a:bodyPr/>
          <a:lstStyle/>
          <a:p>
            <a:fld id="{19D07F1C-9701-443E-9067-2A3F1B849DFD}" type="slidenum">
              <a:rPr lang="tr-TR" smtClean="0"/>
              <a:pPr/>
              <a:t>20</a:t>
            </a:fld>
            <a:endParaRPr lang="tr-TR" smtClean="0"/>
          </a:p>
        </p:txBody>
      </p:sp>
    </p:spTree>
    <p:extLst>
      <p:ext uri="{BB962C8B-B14F-4D97-AF65-F5344CB8AC3E}">
        <p14:creationId xmlns:p14="http://schemas.microsoft.com/office/powerpoint/2010/main" val="1042310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a:ln/>
        </p:spPr>
      </p:sp>
      <p:sp>
        <p:nvSpPr>
          <p:cNvPr id="44035" name="2 Not Yer Tutucusu"/>
          <p:cNvSpPr>
            <a:spLocks noGrp="1"/>
          </p:cNvSpPr>
          <p:nvPr>
            <p:ph type="body" idx="1"/>
          </p:nvPr>
        </p:nvSpPr>
        <p:spPr>
          <a:noFill/>
          <a:ln/>
        </p:spPr>
        <p:txBody>
          <a:bodyPr/>
          <a:lstStyle/>
          <a:p>
            <a:pPr eaLnBrk="1" hangingPunct="1"/>
            <a:endParaRPr lang="tr-TR" smtClean="0"/>
          </a:p>
        </p:txBody>
      </p:sp>
      <p:sp>
        <p:nvSpPr>
          <p:cNvPr id="44036" name="3 Slayt Numarası Yer Tutucusu"/>
          <p:cNvSpPr>
            <a:spLocks noGrp="1"/>
          </p:cNvSpPr>
          <p:nvPr>
            <p:ph type="sldNum" sz="quarter" idx="5"/>
          </p:nvPr>
        </p:nvSpPr>
        <p:spPr>
          <a:noFill/>
        </p:spPr>
        <p:txBody>
          <a:bodyPr/>
          <a:lstStyle/>
          <a:p>
            <a:fld id="{E67FF4E5-16BB-4D44-9575-99D6121382EB}" type="slidenum">
              <a:rPr lang="tr-TR" smtClean="0"/>
              <a:pPr/>
              <a:t>21</a:t>
            </a:fld>
            <a:endParaRPr lang="tr-TR" smtClean="0"/>
          </a:p>
        </p:txBody>
      </p:sp>
    </p:spTree>
    <p:extLst>
      <p:ext uri="{BB962C8B-B14F-4D97-AF65-F5344CB8AC3E}">
        <p14:creationId xmlns:p14="http://schemas.microsoft.com/office/powerpoint/2010/main" val="904771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a:ln/>
        </p:spPr>
      </p:sp>
      <p:sp>
        <p:nvSpPr>
          <p:cNvPr id="45059" name="2 Not Yer Tutucusu"/>
          <p:cNvSpPr>
            <a:spLocks noGrp="1"/>
          </p:cNvSpPr>
          <p:nvPr>
            <p:ph type="body" idx="1"/>
          </p:nvPr>
        </p:nvSpPr>
        <p:spPr>
          <a:noFill/>
          <a:ln/>
        </p:spPr>
        <p:txBody>
          <a:bodyPr/>
          <a:lstStyle/>
          <a:p>
            <a:pPr eaLnBrk="1" hangingPunct="1"/>
            <a:endParaRPr lang="tr-TR" smtClean="0"/>
          </a:p>
        </p:txBody>
      </p:sp>
      <p:sp>
        <p:nvSpPr>
          <p:cNvPr id="45060" name="3 Slayt Numarası Yer Tutucusu"/>
          <p:cNvSpPr>
            <a:spLocks noGrp="1"/>
          </p:cNvSpPr>
          <p:nvPr>
            <p:ph type="sldNum" sz="quarter" idx="5"/>
          </p:nvPr>
        </p:nvSpPr>
        <p:spPr>
          <a:noFill/>
        </p:spPr>
        <p:txBody>
          <a:bodyPr/>
          <a:lstStyle/>
          <a:p>
            <a:fld id="{32CDB174-866C-4FB0-9340-E23A88C8FB8E}" type="slidenum">
              <a:rPr lang="tr-TR" smtClean="0"/>
              <a:pPr/>
              <a:t>23</a:t>
            </a:fld>
            <a:endParaRPr lang="tr-TR" smtClean="0"/>
          </a:p>
        </p:txBody>
      </p:sp>
    </p:spTree>
    <p:extLst>
      <p:ext uri="{BB962C8B-B14F-4D97-AF65-F5344CB8AC3E}">
        <p14:creationId xmlns:p14="http://schemas.microsoft.com/office/powerpoint/2010/main" val="209357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a:ln/>
        </p:spPr>
      </p:sp>
      <p:sp>
        <p:nvSpPr>
          <p:cNvPr id="46083" name="2 Not Yer Tutucusu"/>
          <p:cNvSpPr>
            <a:spLocks noGrp="1"/>
          </p:cNvSpPr>
          <p:nvPr>
            <p:ph type="body" idx="1"/>
          </p:nvPr>
        </p:nvSpPr>
        <p:spPr>
          <a:noFill/>
          <a:ln/>
        </p:spPr>
        <p:txBody>
          <a:bodyPr/>
          <a:lstStyle/>
          <a:p>
            <a:pPr eaLnBrk="1" hangingPunct="1"/>
            <a:endParaRPr lang="tr-TR" smtClean="0"/>
          </a:p>
        </p:txBody>
      </p:sp>
      <p:sp>
        <p:nvSpPr>
          <p:cNvPr id="46084" name="3 Slayt Numarası Yer Tutucusu"/>
          <p:cNvSpPr>
            <a:spLocks noGrp="1"/>
          </p:cNvSpPr>
          <p:nvPr>
            <p:ph type="sldNum" sz="quarter" idx="5"/>
          </p:nvPr>
        </p:nvSpPr>
        <p:spPr>
          <a:noFill/>
        </p:spPr>
        <p:txBody>
          <a:bodyPr/>
          <a:lstStyle/>
          <a:p>
            <a:fld id="{D0B43645-655F-4315-820E-33EAAB1DE587}" type="slidenum">
              <a:rPr lang="tr-TR" smtClean="0"/>
              <a:pPr/>
              <a:t>26</a:t>
            </a:fld>
            <a:endParaRPr lang="tr-TR" smtClean="0"/>
          </a:p>
        </p:txBody>
      </p:sp>
    </p:spTree>
    <p:extLst>
      <p:ext uri="{BB962C8B-B14F-4D97-AF65-F5344CB8AC3E}">
        <p14:creationId xmlns:p14="http://schemas.microsoft.com/office/powerpoint/2010/main" val="36023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DE747B4-8192-4522-8A8C-F520AB934159}" type="slidenum">
              <a:rPr lang="tr-TR" smtClean="0"/>
              <a:pPr/>
              <a:t>3</a:t>
            </a:fld>
            <a:endParaRPr lang="tr-T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tr-TR" smtClean="0"/>
              <a:t>Peki bu kimyasal maddeler hangi alanlarda kulllanılıyor. Bakmak gerekirse;  ilaçın resmii değiştir</a:t>
            </a:r>
          </a:p>
        </p:txBody>
      </p:sp>
    </p:spTree>
    <p:extLst>
      <p:ext uri="{BB962C8B-B14F-4D97-AF65-F5344CB8AC3E}">
        <p14:creationId xmlns:p14="http://schemas.microsoft.com/office/powerpoint/2010/main" val="205430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C1F002A-1D85-4A3D-B965-0B6E76763A3E}" type="slidenum">
              <a:rPr lang="tr-TR" smtClean="0"/>
              <a:pPr/>
              <a:t>4</a:t>
            </a:fld>
            <a:endParaRPr lang="tr-T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tr-TR" smtClean="0"/>
              <a:t>Sanayinin bir çok alanında kullanılan bu kimyasal maddeleri maalesef ki tanımıyoruz. Günümüzde gerek iş yaşantımızda gerekse de özel yaşantımızda  kimyasallar ile sürekli karşı karşıya gelmekteyiz.</a:t>
            </a:r>
          </a:p>
          <a:p>
            <a:pPr eaLnBrk="1" hangingPunct="1"/>
            <a:r>
              <a:rPr lang="tr-TR" smtClean="0"/>
              <a:t>Özellikle de iş hayatında  pek çok kişi kimyasal maddelerin ne derece tehlikeli olabileceğini bilmeden çalışmaktadırlar.</a:t>
            </a:r>
          </a:p>
          <a:p>
            <a:pPr eaLnBrk="1" hangingPunct="1"/>
            <a:r>
              <a:rPr lang="tr-TR" smtClean="0"/>
              <a:t>Birçoğu da herhangi bir kaza yaşamadığı için kimyasalların risklerini önemsemez.  ‘</a:t>
            </a:r>
            <a:r>
              <a:rPr lang="tr-TR" b="1" smtClean="0"/>
              <a:t>’BANA BİR ŞEY OLMAZ DEMEK</a:t>
            </a:r>
            <a:r>
              <a:rPr lang="tr-TR" smtClean="0"/>
              <a:t>’’ çalışanlara arasında yangın kullanılan bir tabirdir. </a:t>
            </a:r>
          </a:p>
          <a:p>
            <a:pPr eaLnBrk="1" hangingPunct="1"/>
            <a:endParaRPr lang="tr-TR" smtClean="0"/>
          </a:p>
        </p:txBody>
      </p:sp>
    </p:spTree>
    <p:extLst>
      <p:ext uri="{BB962C8B-B14F-4D97-AF65-F5344CB8AC3E}">
        <p14:creationId xmlns:p14="http://schemas.microsoft.com/office/powerpoint/2010/main" val="196742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698409F-85FC-49A9-B267-4BAFDBB10514}" type="slidenum">
              <a:rPr lang="tr-TR" smtClean="0"/>
              <a:pPr/>
              <a:t>5</a:t>
            </a:fld>
            <a:endParaRPr lang="tr-TR"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tr-TR" smtClean="0"/>
              <a:t>Ve bu kullandığımız kimyasal maddelerin yaygın sınıflandırma işaretlerinin resimlerini görmekteyiz. Patlayıcı,aşındırıcı,yanıcı,zararlı ve çevre için olanın kimyasalın resmini koy.hepsini koyma resmileri ayrı ayrı dağıtarak yap diğer slayt ile birleştir</a:t>
            </a:r>
          </a:p>
        </p:txBody>
      </p:sp>
    </p:spTree>
    <p:extLst>
      <p:ext uri="{BB962C8B-B14F-4D97-AF65-F5344CB8AC3E}">
        <p14:creationId xmlns:p14="http://schemas.microsoft.com/office/powerpoint/2010/main" val="228378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7DDB9EF-A0DD-42CD-8C70-B73CD228C8C3}" type="slidenum">
              <a:rPr lang="tr-TR" smtClean="0"/>
              <a:pPr/>
              <a:t>6</a:t>
            </a:fld>
            <a:endParaRPr lang="tr-T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tr-TR" smtClean="0"/>
              <a:t>Bu kadar çok kimyasal madde kullanımının zararlı etkileri vardır. insan, çevre vb.</a:t>
            </a:r>
          </a:p>
        </p:txBody>
      </p:sp>
    </p:spTree>
    <p:extLst>
      <p:ext uri="{BB962C8B-B14F-4D97-AF65-F5344CB8AC3E}">
        <p14:creationId xmlns:p14="http://schemas.microsoft.com/office/powerpoint/2010/main" val="86834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a:ln/>
        </p:spPr>
      </p:sp>
      <p:sp>
        <p:nvSpPr>
          <p:cNvPr id="35843" name="2 Not Yer Tutucusu"/>
          <p:cNvSpPr>
            <a:spLocks noGrp="1"/>
          </p:cNvSpPr>
          <p:nvPr>
            <p:ph type="body" idx="1"/>
          </p:nvPr>
        </p:nvSpPr>
        <p:spPr>
          <a:noFill/>
          <a:ln/>
        </p:spPr>
        <p:txBody>
          <a:bodyPr/>
          <a:lstStyle/>
          <a:p>
            <a:pPr eaLnBrk="1" hangingPunct="1"/>
            <a:endParaRPr lang="tr-TR" smtClean="0"/>
          </a:p>
        </p:txBody>
      </p:sp>
      <p:sp>
        <p:nvSpPr>
          <p:cNvPr id="35844" name="3 Slayt Numarası Yer Tutucusu"/>
          <p:cNvSpPr>
            <a:spLocks noGrp="1"/>
          </p:cNvSpPr>
          <p:nvPr>
            <p:ph type="sldNum" sz="quarter" idx="5"/>
          </p:nvPr>
        </p:nvSpPr>
        <p:spPr>
          <a:noFill/>
        </p:spPr>
        <p:txBody>
          <a:bodyPr/>
          <a:lstStyle/>
          <a:p>
            <a:fld id="{5D627780-A7BD-460E-9CC4-3AF51212EBC7}" type="slidenum">
              <a:rPr lang="tr-TR" smtClean="0"/>
              <a:pPr/>
              <a:t>8</a:t>
            </a:fld>
            <a:endParaRPr lang="tr-TR" smtClean="0"/>
          </a:p>
        </p:txBody>
      </p:sp>
    </p:spTree>
    <p:extLst>
      <p:ext uri="{BB962C8B-B14F-4D97-AF65-F5344CB8AC3E}">
        <p14:creationId xmlns:p14="http://schemas.microsoft.com/office/powerpoint/2010/main" val="130804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a:ln/>
        </p:spPr>
      </p:sp>
      <p:sp>
        <p:nvSpPr>
          <p:cNvPr id="36867" name="2 Not Yer Tutucusu"/>
          <p:cNvSpPr>
            <a:spLocks noGrp="1"/>
          </p:cNvSpPr>
          <p:nvPr>
            <p:ph type="body" idx="1"/>
          </p:nvPr>
        </p:nvSpPr>
        <p:spPr>
          <a:noFill/>
          <a:ln/>
        </p:spPr>
        <p:txBody>
          <a:bodyPr/>
          <a:lstStyle/>
          <a:p>
            <a:pPr eaLnBrk="1" hangingPunct="1"/>
            <a:endParaRPr lang="tr-TR" smtClean="0"/>
          </a:p>
        </p:txBody>
      </p:sp>
      <p:sp>
        <p:nvSpPr>
          <p:cNvPr id="36868" name="3 Slayt Numarası Yer Tutucusu"/>
          <p:cNvSpPr>
            <a:spLocks noGrp="1"/>
          </p:cNvSpPr>
          <p:nvPr>
            <p:ph type="sldNum" sz="quarter" idx="5"/>
          </p:nvPr>
        </p:nvSpPr>
        <p:spPr>
          <a:noFill/>
        </p:spPr>
        <p:txBody>
          <a:bodyPr/>
          <a:lstStyle/>
          <a:p>
            <a:fld id="{3417C8C0-53EB-411D-BAFC-0E80EAF7FE7F}" type="slidenum">
              <a:rPr lang="tr-TR" smtClean="0"/>
              <a:pPr/>
              <a:t>9</a:t>
            </a:fld>
            <a:endParaRPr lang="tr-TR" smtClean="0"/>
          </a:p>
        </p:txBody>
      </p:sp>
    </p:spTree>
    <p:extLst>
      <p:ext uri="{BB962C8B-B14F-4D97-AF65-F5344CB8AC3E}">
        <p14:creationId xmlns:p14="http://schemas.microsoft.com/office/powerpoint/2010/main" val="426554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a:ln/>
        </p:spPr>
      </p:sp>
      <p:sp>
        <p:nvSpPr>
          <p:cNvPr id="37891" name="2 Not Yer Tutucusu"/>
          <p:cNvSpPr>
            <a:spLocks noGrp="1"/>
          </p:cNvSpPr>
          <p:nvPr>
            <p:ph type="body" idx="1"/>
          </p:nvPr>
        </p:nvSpPr>
        <p:spPr>
          <a:noFill/>
          <a:ln/>
        </p:spPr>
        <p:txBody>
          <a:bodyPr/>
          <a:lstStyle/>
          <a:p>
            <a:pPr eaLnBrk="1" hangingPunct="1"/>
            <a:endParaRPr lang="tr-TR" smtClean="0"/>
          </a:p>
        </p:txBody>
      </p:sp>
      <p:sp>
        <p:nvSpPr>
          <p:cNvPr id="37892" name="3 Slayt Numarası Yer Tutucusu"/>
          <p:cNvSpPr>
            <a:spLocks noGrp="1"/>
          </p:cNvSpPr>
          <p:nvPr>
            <p:ph type="sldNum" sz="quarter" idx="5"/>
          </p:nvPr>
        </p:nvSpPr>
        <p:spPr>
          <a:noFill/>
        </p:spPr>
        <p:txBody>
          <a:bodyPr/>
          <a:lstStyle/>
          <a:p>
            <a:fld id="{4A8A1294-B780-4C58-B469-B4302AD56E45}" type="slidenum">
              <a:rPr lang="tr-TR" smtClean="0"/>
              <a:pPr/>
              <a:t>11</a:t>
            </a:fld>
            <a:endParaRPr lang="tr-TR" smtClean="0"/>
          </a:p>
        </p:txBody>
      </p:sp>
    </p:spTree>
    <p:extLst>
      <p:ext uri="{BB962C8B-B14F-4D97-AF65-F5344CB8AC3E}">
        <p14:creationId xmlns:p14="http://schemas.microsoft.com/office/powerpoint/2010/main" val="219774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a:ln/>
        </p:spPr>
      </p:sp>
      <p:sp>
        <p:nvSpPr>
          <p:cNvPr id="38915" name="2 Not Yer Tutucusu"/>
          <p:cNvSpPr>
            <a:spLocks noGrp="1"/>
          </p:cNvSpPr>
          <p:nvPr>
            <p:ph type="body" idx="1"/>
          </p:nvPr>
        </p:nvSpPr>
        <p:spPr>
          <a:noFill/>
          <a:ln/>
        </p:spPr>
        <p:txBody>
          <a:bodyPr/>
          <a:lstStyle/>
          <a:p>
            <a:pPr eaLnBrk="1" hangingPunct="1"/>
            <a:r>
              <a:rPr lang="tr-TR" smtClean="0"/>
              <a:t>BAŞKA BİR RESİM DAHA KOY. NAOHI  FORMÜLÜ YAZ</a:t>
            </a:r>
          </a:p>
        </p:txBody>
      </p:sp>
      <p:sp>
        <p:nvSpPr>
          <p:cNvPr id="38916" name="3 Slayt Numarası Yer Tutucusu"/>
          <p:cNvSpPr>
            <a:spLocks noGrp="1"/>
          </p:cNvSpPr>
          <p:nvPr>
            <p:ph type="sldNum" sz="quarter" idx="5"/>
          </p:nvPr>
        </p:nvSpPr>
        <p:spPr>
          <a:noFill/>
        </p:spPr>
        <p:txBody>
          <a:bodyPr/>
          <a:lstStyle/>
          <a:p>
            <a:fld id="{3920D0A7-28CF-4B01-9E1A-5E7B153BEF17}" type="slidenum">
              <a:rPr lang="tr-TR" smtClean="0"/>
              <a:pPr/>
              <a:t>12</a:t>
            </a:fld>
            <a:endParaRPr lang="tr-TR" smtClean="0"/>
          </a:p>
        </p:txBody>
      </p:sp>
    </p:spTree>
    <p:extLst>
      <p:ext uri="{BB962C8B-B14F-4D97-AF65-F5344CB8AC3E}">
        <p14:creationId xmlns:p14="http://schemas.microsoft.com/office/powerpoint/2010/main" val="36941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5F931294-F4F0-41C4-AF5F-B5E6C83313B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6A7E389-2F2E-4708-BB53-383999218EF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7A43272-DCB0-4D27-B24B-2385148F91D4}"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FE49653-E699-4E4F-ABC7-9AFBCF7FF47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EC483B56-E34A-4489-A34C-E8DC85610974}"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CBAF026-E601-4C16-ADE2-8B1B72D1558F}"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157B07E4-770C-4377-9C24-C19208EA3735}"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B74DF3DA-3533-4A19-85C6-65A45C43005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46A79ABF-6F42-4CB7-A47B-029EE7C828FC}"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75647CA-048F-4A4C-A8B1-AA7F3DFFF625}"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1A84B58C-6942-401C-A08F-961373DC7499}"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E8E196-CBDC-42C9-8BD1-7ED5515F8A1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wmf"/><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google.com.tr/url?sa=i&amp;rct=j&amp;q=&amp;esrc=s&amp;frm=1&amp;source=images&amp;cd=&amp;cad=rja&amp;docid=O4F38cWyM6u7aM&amp;tbnid=s5Gt5k3osOTieM:&amp;ved=0CAUQjRw&amp;url=http://www.kimyamio.com/&amp;ei=QgdMUaLjC4S_O8efgYAC&amp;bvm=bv.44158598,d.ZGU&amp;psig=AFQjCNGl5btqIWRHjXAWzCBgX_ygOuoSiw&amp;ust=1364023470175297" TargetMode="External"/><Relationship Id="rId4" Type="http://schemas.openxmlformats.org/officeDocument/2006/relationships/hyperlink" Target="http://www.cas.org/content/count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ansi.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com.tr/url?sa=i&amp;rct=j&amp;q=&amp;esrc=s&amp;frm=1&amp;source=images&amp;cd=&amp;cad=rja&amp;docid=HHYi022lFr9EvM&amp;tbnid=WgcBzeOlirsz1M:&amp;ved=0CAUQjRw&amp;url=http://www.istanbulajansi.com/2/1/12/16885/Kanserlilerin-bekledigi-ilac.html&amp;ei=05FmUcCRBMGqO-jkgIAE&amp;bvm=bv.45107431,d.bGE&amp;psig=AFQjCNFJtlR_lx9RAO8pmZWkFnm5Lh8zDw&amp;ust=1365762878303030"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m.tr/url?sa=i&amp;rct=j&amp;q=&amp;esrc=s&amp;frm=1&amp;source=images&amp;cd=&amp;cad=rja&amp;docid=wQMVYj-QOwnR-M&amp;tbnid=WyMSqDkLvl3P3M:&amp;ved=0CAUQjRw&amp;url=http://www.gemlikbirey.com/index.php?option=com_content&amp;view=section&amp;layout=blog&amp;id=7&amp;Itemid=97&amp;ei=lZ5mUfO7OMT1OcfigIAM&amp;bvm=bv.45107431,d.bGE&amp;psig=AFQjCNF6VCXK29tN2PfxoGiq0TGDJA02Rw&amp;ust=136576612168732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gMjg0X8FIJM-jM&amp;tbnid=s9s5flkyXneM4M:&amp;ved=0CAUQjRw&amp;url=http://www.yeniulus.com/akdeniz-bolgesi/adanada-kimyasal-yangin-h24531.html&amp;ei=8XRMUbilE4eRO5OtgaAM&amp;bvm=bv.44158598,d.Yms&amp;psig=AFQjCNF3SIDdVl93Eo5b47JmCc-DzLOHJg&amp;ust=136405152729585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838200" y="1371600"/>
            <a:ext cx="7388225" cy="1452563"/>
          </a:xfrm>
          <a:prstGeom prst="rect">
            <a:avLst/>
          </a:prstGeom>
          <a:noFill/>
          <a:ln w="9525">
            <a:noFill/>
            <a:miter lim="800000"/>
            <a:headEnd/>
            <a:tailEnd/>
          </a:ln>
        </p:spPr>
        <p:txBody>
          <a:bodyPr wrap="none"/>
          <a:lstStyle/>
          <a:p>
            <a:pPr algn="ctr" defTabSz="457200">
              <a:spcAft>
                <a:spcPts val="2400"/>
              </a:spcAft>
            </a:pPr>
            <a:r>
              <a:rPr lang="tr-TR" sz="2800" dirty="0">
                <a:solidFill>
                  <a:srgbClr val="0000FF"/>
                </a:solidFill>
                <a:latin typeface="Trebuchet MS" pitchFamily="34" charset="0"/>
              </a:rPr>
              <a:t>TEHLİKELİ KİMYASALLARLA ÇALIŞMALARDA </a:t>
            </a:r>
          </a:p>
          <a:p>
            <a:pPr algn="ctr" defTabSz="457200">
              <a:spcAft>
                <a:spcPts val="2400"/>
              </a:spcAft>
            </a:pPr>
            <a:r>
              <a:rPr lang="tr-TR" sz="2800" dirty="0">
                <a:solidFill>
                  <a:srgbClr val="0000FF"/>
                </a:solidFill>
                <a:latin typeface="Trebuchet MS" pitchFamily="34" charset="0"/>
              </a:rPr>
              <a:t>İŞÇİ SAĞLIĞI VE GÜVENLİĞİ</a:t>
            </a:r>
          </a:p>
          <a:p>
            <a:pPr algn="ctr" defTabSz="457200">
              <a:spcAft>
                <a:spcPts val="2400"/>
              </a:spcAft>
            </a:pPr>
            <a:endParaRPr lang="tr-TR" sz="2800" dirty="0">
              <a:latin typeface="Trebuchet MS" pitchFamily="34" charset="0"/>
            </a:endParaRPr>
          </a:p>
          <a:p>
            <a:pPr algn="ctr" defTabSz="457200">
              <a:spcAft>
                <a:spcPts val="2400"/>
              </a:spcAft>
            </a:pPr>
            <a:endParaRPr lang="tr-TR" sz="2800" dirty="0">
              <a:latin typeface="Trebuchet MS" pitchFamily="34" charset="0"/>
            </a:endParaRPr>
          </a:p>
          <a:p>
            <a:pPr algn="ctr" defTabSz="457200">
              <a:spcAft>
                <a:spcPts val="2400"/>
              </a:spcAft>
            </a:pPr>
            <a:endParaRPr lang="tr-TR" sz="2400" dirty="0">
              <a:latin typeface="Trebuchet MS" pitchFamily="34" charset="0"/>
            </a:endParaRPr>
          </a:p>
        </p:txBody>
      </p:sp>
      <p:sp>
        <p:nvSpPr>
          <p:cNvPr id="2051" name="AutoShape 1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
        <p:nvSpPr>
          <p:cNvPr id="2052" name="AutoShape 1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pic>
        <p:nvPicPr>
          <p:cNvPr id="2053" name="Picture 14" descr="ANd9GcQljIEmNxGKelHoUO4WTagTi_weqUMC5MXIAMF4X2WmxRibzMg8Ew"/>
          <p:cNvPicPr>
            <a:picLocks noChangeAspect="1" noChangeArrowheads="1"/>
          </p:cNvPicPr>
          <p:nvPr/>
        </p:nvPicPr>
        <p:blipFill>
          <a:blip r:embed="rId2"/>
          <a:srcRect/>
          <a:stretch>
            <a:fillRect/>
          </a:stretch>
        </p:blipFill>
        <p:spPr bwMode="auto">
          <a:xfrm>
            <a:off x="3505200" y="2895600"/>
            <a:ext cx="1752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p:cNvSpPr>
          <p:nvPr>
            <p:ph type="title"/>
          </p:nvPr>
        </p:nvSpPr>
        <p:spPr>
          <a:xfrm>
            <a:off x="685800" y="381000"/>
            <a:ext cx="7962900" cy="579438"/>
          </a:xfrm>
        </p:spPr>
        <p:txBody>
          <a:bodyPr/>
          <a:lstStyle/>
          <a:p>
            <a:pPr eaLnBrk="1" hangingPunct="1">
              <a:defRPr/>
            </a:pPr>
            <a:r>
              <a:rPr lang="tr-TR" sz="3200" smtClean="0">
                <a:solidFill>
                  <a:srgbClr val="EA2440"/>
                </a:solidFill>
                <a:effectLst>
                  <a:outerShdw blurRad="38100" dist="38100" dir="2700000" algn="tl">
                    <a:srgbClr val="C0C0C0"/>
                  </a:outerShdw>
                </a:effectLst>
                <a:latin typeface="Arial Unicode MS" pitchFamily="34" charset="-128"/>
              </a:rPr>
              <a:t/>
            </a:r>
            <a:br>
              <a:rPr lang="tr-TR" sz="3200" smtClean="0">
                <a:solidFill>
                  <a:srgbClr val="EA2440"/>
                </a:solidFill>
                <a:effectLst>
                  <a:outerShdw blurRad="38100" dist="38100" dir="2700000" algn="tl">
                    <a:srgbClr val="C0C0C0"/>
                  </a:outerShdw>
                </a:effectLst>
                <a:latin typeface="Arial Unicode MS" pitchFamily="34" charset="-128"/>
              </a:rPr>
            </a:br>
            <a:r>
              <a:rPr lang="tr-TR" sz="3200" smtClean="0">
                <a:solidFill>
                  <a:srgbClr val="CC3300"/>
                </a:solidFill>
                <a:effectLst>
                  <a:outerShdw blurRad="38100" dist="38100" dir="2700000" algn="tl">
                    <a:srgbClr val="C0C0C0"/>
                  </a:outerShdw>
                </a:effectLst>
              </a:rPr>
              <a:t>Aşındırıcı ve Tahriş</a:t>
            </a:r>
            <a:r>
              <a:rPr lang="tr-TR" sz="3200" smtClean="0">
                <a:solidFill>
                  <a:srgbClr val="EA2440"/>
                </a:solidFill>
                <a:effectLst>
                  <a:outerShdw blurRad="38100" dist="38100" dir="2700000" algn="tl">
                    <a:srgbClr val="C0C0C0"/>
                  </a:outerShdw>
                </a:effectLst>
                <a:latin typeface="Arial Unicode MS" pitchFamily="34" charset="-128"/>
              </a:rPr>
              <a:t> Edici Kimyasallar</a:t>
            </a:r>
          </a:p>
        </p:txBody>
      </p:sp>
      <p:pic>
        <p:nvPicPr>
          <p:cNvPr id="11267" name="Picture 5" descr="adsız2"/>
          <p:cNvPicPr>
            <a:picLocks noGrp="1" noChangeAspect="1" noChangeArrowheads="1"/>
          </p:cNvPicPr>
          <p:nvPr>
            <p:ph type="body" idx="1"/>
          </p:nvPr>
        </p:nvPicPr>
        <p:blipFill>
          <a:blip r:embed="rId2"/>
          <a:srcRect/>
          <a:stretch>
            <a:fillRect/>
          </a:stretch>
        </p:blipFill>
        <p:spPr>
          <a:xfrm>
            <a:off x="685800" y="1219200"/>
            <a:ext cx="7924800" cy="5005388"/>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3"/>
          <a:srcRect/>
          <a:stretch>
            <a:fillRect/>
          </a:stretch>
        </p:blipFill>
        <p:spPr bwMode="auto">
          <a:xfrm>
            <a:off x="304800" y="304800"/>
            <a:ext cx="4191000" cy="1082675"/>
          </a:xfrm>
          <a:prstGeom prst="rect">
            <a:avLst/>
          </a:prstGeom>
          <a:noFill/>
          <a:ln w="9525">
            <a:noFill/>
            <a:miter lim="800000"/>
            <a:headEnd/>
            <a:tailEnd/>
          </a:ln>
        </p:spPr>
      </p:pic>
      <p:pic>
        <p:nvPicPr>
          <p:cNvPr id="12291" name="Picture 6"/>
          <p:cNvPicPr>
            <a:picLocks noChangeAspect="1" noChangeArrowheads="1"/>
          </p:cNvPicPr>
          <p:nvPr/>
        </p:nvPicPr>
        <p:blipFill>
          <a:blip r:embed="rId4"/>
          <a:srcRect/>
          <a:stretch>
            <a:fillRect/>
          </a:stretch>
        </p:blipFill>
        <p:spPr bwMode="auto">
          <a:xfrm>
            <a:off x="5562600" y="515938"/>
            <a:ext cx="3276600" cy="728662"/>
          </a:xfrm>
          <a:prstGeom prst="rect">
            <a:avLst/>
          </a:prstGeom>
          <a:noFill/>
          <a:ln w="9525">
            <a:noFill/>
            <a:miter lim="800000"/>
            <a:headEnd/>
            <a:tailEnd/>
          </a:ln>
        </p:spPr>
      </p:pic>
      <p:pic>
        <p:nvPicPr>
          <p:cNvPr id="12292" name="Picture 7"/>
          <p:cNvPicPr>
            <a:picLocks noChangeAspect="1" noChangeArrowheads="1"/>
          </p:cNvPicPr>
          <p:nvPr/>
        </p:nvPicPr>
        <p:blipFill>
          <a:blip r:embed="rId5"/>
          <a:srcRect/>
          <a:stretch>
            <a:fillRect/>
          </a:stretch>
        </p:blipFill>
        <p:spPr bwMode="auto">
          <a:xfrm>
            <a:off x="7010400" y="1981200"/>
            <a:ext cx="2133600" cy="2179638"/>
          </a:xfrm>
          <a:prstGeom prst="rect">
            <a:avLst/>
          </a:prstGeom>
          <a:noFill/>
          <a:ln w="9525" algn="ctr">
            <a:noFill/>
            <a:miter lim="800000"/>
            <a:headEnd/>
            <a:tailEnd/>
          </a:ln>
        </p:spPr>
      </p:pic>
      <p:sp>
        <p:nvSpPr>
          <p:cNvPr id="12293" name="Rectangle 9"/>
          <p:cNvSpPr>
            <a:spLocks noGrp="1"/>
          </p:cNvSpPr>
          <p:nvPr>
            <p:ph type="body" idx="1"/>
          </p:nvPr>
        </p:nvSpPr>
        <p:spPr>
          <a:xfrm>
            <a:off x="228600" y="1600200"/>
            <a:ext cx="6629400" cy="4525963"/>
          </a:xfrm>
          <a:noFill/>
        </p:spPr>
        <p:txBody>
          <a:bodyPr/>
          <a:lstStyle/>
          <a:p>
            <a:pPr algn="just" eaLnBrk="1" hangingPunct="1">
              <a:lnSpc>
                <a:spcPct val="90000"/>
              </a:lnSpc>
            </a:pPr>
            <a:r>
              <a:rPr lang="tr-TR" sz="1600" smtClean="0">
                <a:latin typeface="Arial Unicode MS" pitchFamily="34" charset="-128"/>
              </a:rPr>
              <a:t>Her konsantrasyonda çok tehlikedir.</a:t>
            </a:r>
          </a:p>
          <a:p>
            <a:pPr algn="just" eaLnBrk="1" hangingPunct="1">
              <a:lnSpc>
                <a:spcPct val="90000"/>
              </a:lnSpc>
              <a:buFontTx/>
              <a:buNone/>
            </a:pPr>
            <a:endParaRPr lang="tr-TR" sz="1600" smtClean="0">
              <a:latin typeface="Arial Unicode MS" pitchFamily="34" charset="-128"/>
            </a:endParaRPr>
          </a:p>
          <a:p>
            <a:pPr algn="just" eaLnBrk="1" hangingPunct="1">
              <a:lnSpc>
                <a:spcPct val="90000"/>
              </a:lnSpc>
            </a:pPr>
            <a:r>
              <a:rPr lang="tr-TR" sz="1600" smtClean="0">
                <a:latin typeface="Arial Unicode MS" pitchFamily="34" charset="-128"/>
              </a:rPr>
              <a:t>Çözündüğünde çok yüksek ısı çıkar. Konsantre sülfürik asit, kütlece %96-98 oranında</a:t>
            </a:r>
            <a:r>
              <a:rPr lang="tr-TR" sz="1600" smtClean="0"/>
              <a:t> H2SO4</a:t>
            </a:r>
            <a:r>
              <a:rPr lang="tr-TR" sz="1600" smtClean="0">
                <a:latin typeface="Arial Unicode MS" pitchFamily="34" charset="-128"/>
              </a:rPr>
              <a:t> bulunur.</a:t>
            </a:r>
          </a:p>
          <a:p>
            <a:pPr algn="just" eaLnBrk="1" hangingPunct="1">
              <a:lnSpc>
                <a:spcPct val="90000"/>
              </a:lnSpc>
            </a:pPr>
            <a:endParaRPr lang="tr-TR" sz="1600" smtClean="0">
              <a:latin typeface="Arial Unicode MS" pitchFamily="34" charset="-128"/>
            </a:endParaRPr>
          </a:p>
          <a:p>
            <a:pPr algn="just" eaLnBrk="1" hangingPunct="1">
              <a:lnSpc>
                <a:spcPct val="90000"/>
              </a:lnSpc>
            </a:pPr>
            <a:r>
              <a:rPr lang="tr-TR" sz="1600" smtClean="0">
                <a:latin typeface="Arial Unicode MS" pitchFamily="34" charset="-128"/>
              </a:rPr>
              <a:t>Derişik sülfürik asit kaşındırıcı olup, deride ve gözde ciddi yanıklar oluşturur. Su ile yıkandığında ısı açığa çıkar ve asıl yanmayı bu olay meydana getirir.</a:t>
            </a:r>
          </a:p>
          <a:p>
            <a:pPr algn="just" eaLnBrk="1" hangingPunct="1">
              <a:lnSpc>
                <a:spcPct val="90000"/>
              </a:lnSpc>
            </a:pPr>
            <a:endParaRPr lang="tr-TR" sz="1600" smtClean="0">
              <a:latin typeface="Arial Unicode MS" pitchFamily="34" charset="-128"/>
            </a:endParaRPr>
          </a:p>
          <a:p>
            <a:pPr algn="just" eaLnBrk="1" hangingPunct="1">
              <a:lnSpc>
                <a:spcPct val="90000"/>
              </a:lnSpc>
            </a:pPr>
            <a:r>
              <a:rPr lang="tr-TR" sz="1600" smtClean="0">
                <a:latin typeface="Arial Unicode MS" pitchFamily="34" charset="-128"/>
              </a:rPr>
              <a:t>Gübre, pigment, boyar madde, patlayıcı madde, ilaçlama, inorganik tuz ve petrol arıtım ve metalurji işlemlerinde kullanılır. Ayrıca çeşitli pillerin yapımında da sülfürik asitten yararlanılır(akü asidi)</a:t>
            </a:r>
          </a:p>
          <a:p>
            <a:pPr algn="just" eaLnBrk="1" hangingPunct="1">
              <a:lnSpc>
                <a:spcPct val="90000"/>
              </a:lnSpc>
            </a:pPr>
            <a:endParaRPr lang="tr-TR" sz="1600" smtClean="0">
              <a:latin typeface="Arial Unicode MS" pitchFamily="34" charset="-128"/>
            </a:endParaRPr>
          </a:p>
          <a:p>
            <a:pPr algn="just" eaLnBrk="1" hangingPunct="1">
              <a:lnSpc>
                <a:spcPct val="90000"/>
              </a:lnSpc>
            </a:pPr>
            <a:r>
              <a:rPr lang="tr-TR" sz="1600" smtClean="0">
                <a:latin typeface="Arial Unicode MS" pitchFamily="34" charset="-128"/>
              </a:rPr>
              <a:t>1 mol sülfürik asit bol miktarda suya eklendiğinde, yaklaşık 880 kJ ısı açığa çıkar. Konsantre sülfürik asitin içine su eklemek çok tehlikelidir. Çünkü su, yüksek ekzotermik tepkimeden dolayı asi</a:t>
            </a:r>
            <a:r>
              <a:rPr lang="tr-TR" sz="1600" smtClean="0"/>
              <a:t>d</a:t>
            </a:r>
            <a:r>
              <a:rPr lang="tr-TR" sz="1600" smtClean="0">
                <a:latin typeface="Arial Unicode MS" pitchFamily="34" charset="-128"/>
              </a:rPr>
              <a:t>in üstünde kabarcıklar oluşturarak, çok ani bir şekilde kaynar.</a:t>
            </a:r>
          </a:p>
          <a:p>
            <a:pPr algn="just" eaLnBrk="1" hangingPunct="1">
              <a:lnSpc>
                <a:spcPct val="90000"/>
              </a:lnSpc>
            </a:pPr>
            <a:endParaRPr lang="tr-TR" sz="1600" smtClean="0">
              <a:latin typeface="Arial Unicode MS" pitchFamily="34" charset="-128"/>
            </a:endParaRPr>
          </a:p>
          <a:p>
            <a:pPr algn="just" eaLnBrk="1" hangingPunct="1">
              <a:lnSpc>
                <a:spcPct val="90000"/>
              </a:lnSpc>
            </a:pPr>
            <a:endParaRPr lang="tr-TR" sz="1600" smtClean="0">
              <a:latin typeface="Arial Unicode MS" pitchFamily="34" charset="-128"/>
            </a:endParaRPr>
          </a:p>
        </p:txBody>
      </p:sp>
      <p:sp>
        <p:nvSpPr>
          <p:cNvPr id="12294" name="Text Box 7"/>
          <p:cNvSpPr txBox="1">
            <a:spLocks noChangeArrowheads="1"/>
          </p:cNvSpPr>
          <p:nvPr/>
        </p:nvSpPr>
        <p:spPr bwMode="auto">
          <a:xfrm>
            <a:off x="7239000" y="4191000"/>
            <a:ext cx="1676400" cy="641350"/>
          </a:xfrm>
          <a:prstGeom prst="rect">
            <a:avLst/>
          </a:prstGeom>
          <a:noFill/>
          <a:ln w="9525">
            <a:noFill/>
            <a:miter lim="800000"/>
            <a:headEnd/>
            <a:tailEnd/>
          </a:ln>
        </p:spPr>
        <p:txBody>
          <a:bodyPr>
            <a:spAutoFit/>
          </a:bodyPr>
          <a:lstStyle/>
          <a:p>
            <a:pPr algn="ctr"/>
            <a:r>
              <a:rPr lang="tr-TR" b="1"/>
              <a:t>%98’lik H</a:t>
            </a:r>
            <a:r>
              <a:rPr lang="tr-TR" b="1" baseline="-25000"/>
              <a:t>2</a:t>
            </a:r>
            <a:r>
              <a:rPr lang="tr-TR" b="1"/>
              <a:t>SO</a:t>
            </a:r>
            <a:r>
              <a:rPr lang="tr-TR" b="1" baseline="-25000"/>
              <a:t>4 </a:t>
            </a:r>
            <a:r>
              <a:rPr lang="tr-TR" b="1"/>
              <a:t>Yanığı</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a:srcRect/>
          <a:stretch>
            <a:fillRect/>
          </a:stretch>
        </p:blipFill>
        <p:spPr bwMode="auto">
          <a:xfrm>
            <a:off x="304800" y="381000"/>
            <a:ext cx="3975100" cy="968375"/>
          </a:xfrm>
          <a:prstGeom prst="rect">
            <a:avLst/>
          </a:prstGeom>
          <a:noFill/>
          <a:ln w="9525">
            <a:noFill/>
            <a:miter lim="800000"/>
            <a:headEnd/>
            <a:tailEnd/>
          </a:ln>
        </p:spPr>
      </p:pic>
      <p:pic>
        <p:nvPicPr>
          <p:cNvPr id="13315" name="Picture 6"/>
          <p:cNvPicPr>
            <a:picLocks noChangeAspect="1" noChangeArrowheads="1"/>
          </p:cNvPicPr>
          <p:nvPr/>
        </p:nvPicPr>
        <p:blipFill>
          <a:blip r:embed="rId4"/>
          <a:srcRect/>
          <a:stretch>
            <a:fillRect/>
          </a:stretch>
        </p:blipFill>
        <p:spPr bwMode="auto">
          <a:xfrm>
            <a:off x="5257800" y="473075"/>
            <a:ext cx="3352800" cy="668338"/>
          </a:xfrm>
          <a:prstGeom prst="rect">
            <a:avLst/>
          </a:prstGeom>
          <a:noFill/>
          <a:ln w="9525">
            <a:noFill/>
            <a:miter lim="800000"/>
            <a:headEnd/>
            <a:tailEnd/>
          </a:ln>
        </p:spPr>
      </p:pic>
      <p:sp>
        <p:nvSpPr>
          <p:cNvPr id="13316" name="Rectangle 9"/>
          <p:cNvSpPr>
            <a:spLocks noGrp="1"/>
          </p:cNvSpPr>
          <p:nvPr>
            <p:ph type="body" idx="1"/>
          </p:nvPr>
        </p:nvSpPr>
        <p:spPr>
          <a:xfrm>
            <a:off x="304800" y="2057400"/>
            <a:ext cx="5956300" cy="4525963"/>
          </a:xfrm>
          <a:noFill/>
        </p:spPr>
        <p:txBody>
          <a:bodyPr/>
          <a:lstStyle/>
          <a:p>
            <a:pPr algn="just" eaLnBrk="1" hangingPunct="1"/>
            <a:r>
              <a:rPr lang="tr-TR" sz="1600" smtClean="0">
                <a:latin typeface="Arial Unicode MS" pitchFamily="34" charset="-128"/>
              </a:rPr>
              <a:t>Beyaz renkte,</a:t>
            </a:r>
            <a:r>
              <a:rPr lang="tr-TR" sz="1600" smtClean="0"/>
              <a:t> </a:t>
            </a:r>
            <a:r>
              <a:rPr lang="tr-TR" sz="1600" smtClean="0">
                <a:latin typeface="Arial Unicode MS" pitchFamily="34" charset="-128"/>
              </a:rPr>
              <a:t>nem çekici bir maddedir. Suda kolaylıkla çözünür ve yumuşak kaygan ve sabun hissi veren bir çözelti oluşturur. </a:t>
            </a:r>
            <a:endParaRPr lang="tr-TR" sz="1600" smtClean="0"/>
          </a:p>
          <a:p>
            <a:pPr algn="just" eaLnBrk="1" hangingPunct="1">
              <a:buFontTx/>
              <a:buNone/>
            </a:pPr>
            <a:endParaRPr lang="tr-TR" sz="1600" smtClean="0"/>
          </a:p>
          <a:p>
            <a:pPr algn="just" eaLnBrk="1" hangingPunct="1"/>
            <a:r>
              <a:rPr lang="tr-TR" sz="1600" smtClean="0"/>
              <a:t>K</a:t>
            </a:r>
            <a:r>
              <a:rPr lang="tr-TR" sz="1600" smtClean="0">
                <a:latin typeface="Arial Unicode MS" pitchFamily="34" charset="-128"/>
              </a:rPr>
              <a:t>aşındırıcı bir etkisi vardır. Sodyum hidroksit</a:t>
            </a:r>
            <a:r>
              <a:rPr lang="tr-TR" sz="1600" smtClean="0"/>
              <a:t> (NaOH); </a:t>
            </a:r>
            <a:r>
              <a:rPr lang="tr-TR" sz="1600" smtClean="0">
                <a:latin typeface="Arial Unicode MS" pitchFamily="34" charset="-128"/>
              </a:rPr>
              <a:t>kostik soda veya payet kostik olarak </a:t>
            </a:r>
            <a:r>
              <a:rPr lang="tr-TR" sz="1600" smtClean="0"/>
              <a:t>da </a:t>
            </a:r>
            <a:r>
              <a:rPr lang="tr-TR" sz="1600" smtClean="0">
                <a:latin typeface="Arial Unicode MS" pitchFamily="34" charset="-128"/>
              </a:rPr>
              <a:t>bilinir</a:t>
            </a:r>
            <a:r>
              <a:rPr lang="tr-TR" sz="1600" smtClean="0"/>
              <a:t>.</a:t>
            </a:r>
          </a:p>
          <a:p>
            <a:pPr algn="just" eaLnBrk="1" hangingPunct="1">
              <a:buFontTx/>
              <a:buNone/>
            </a:pPr>
            <a:endParaRPr lang="tr-TR" sz="1600" smtClean="0"/>
          </a:p>
          <a:p>
            <a:pPr algn="just" eaLnBrk="1" hangingPunct="1"/>
            <a:r>
              <a:rPr lang="tr-TR" sz="1600" smtClean="0">
                <a:latin typeface="Arial Unicode MS" pitchFamily="34" charset="-128"/>
              </a:rPr>
              <a:t>Endüstride bir çok kimyasal maddenin yapımında, sabun, kâğıt, boya, deterjan endüstrisinde ve petrol rafinelerinde kullanılır. </a:t>
            </a:r>
            <a:endParaRPr lang="tr-TR" sz="1600" smtClean="0"/>
          </a:p>
          <a:p>
            <a:pPr algn="just" eaLnBrk="1" hangingPunct="1"/>
            <a:endParaRPr lang="tr-TR" sz="1600" smtClean="0"/>
          </a:p>
          <a:p>
            <a:pPr algn="just" eaLnBrk="1" hangingPunct="1"/>
            <a:r>
              <a:rPr lang="tr-TR" sz="1600" smtClean="0">
                <a:latin typeface="Arial Unicode MS" pitchFamily="34" charset="-128"/>
              </a:rPr>
              <a:t>Su ile tepkimeye girdiğinde yaklaşık 5 dakika içinde sıcaklığı </a:t>
            </a:r>
            <a:r>
              <a:rPr lang="tr-TR" sz="1600" smtClean="0"/>
              <a:t>50 </a:t>
            </a:r>
            <a:r>
              <a:rPr lang="tr-TR" sz="1600" baseline="30000" smtClean="0"/>
              <a:t>0 </a:t>
            </a:r>
            <a:r>
              <a:rPr lang="tr-TR" sz="1600" smtClean="0"/>
              <a:t>C </a:t>
            </a:r>
            <a:r>
              <a:rPr lang="tr-TR" sz="1600" smtClean="0">
                <a:latin typeface="Arial Unicode MS" pitchFamily="34" charset="-128"/>
              </a:rPr>
              <a:t>çıkar ve yaklaşık 15 dakika sıcak kalır.</a:t>
            </a:r>
          </a:p>
          <a:p>
            <a:pPr algn="just" eaLnBrk="1" hangingPunct="1"/>
            <a:endParaRPr lang="tr-TR" sz="1600" smtClean="0">
              <a:latin typeface="Arial Unicode MS" pitchFamily="34" charset="-128"/>
            </a:endParaRPr>
          </a:p>
        </p:txBody>
      </p:sp>
      <p:pic>
        <p:nvPicPr>
          <p:cNvPr id="13317" name="Picture 6" descr="DSC01143"/>
          <p:cNvPicPr>
            <a:picLocks noChangeAspect="1" noChangeArrowheads="1"/>
          </p:cNvPicPr>
          <p:nvPr/>
        </p:nvPicPr>
        <p:blipFill>
          <a:blip r:embed="rId5"/>
          <a:srcRect/>
          <a:stretch>
            <a:fillRect/>
          </a:stretch>
        </p:blipFill>
        <p:spPr bwMode="auto">
          <a:xfrm>
            <a:off x="6934200" y="4572000"/>
            <a:ext cx="1676400" cy="1363663"/>
          </a:xfrm>
          <a:prstGeom prst="rect">
            <a:avLst/>
          </a:prstGeom>
          <a:noFill/>
          <a:ln w="19050" algn="ctr">
            <a:solidFill>
              <a:schemeClr val="tx1"/>
            </a:solidFill>
            <a:miter lim="800000"/>
            <a:headEnd/>
            <a:tailEnd/>
          </a:ln>
        </p:spPr>
      </p:pic>
      <p:sp>
        <p:nvSpPr>
          <p:cNvPr id="13318" name="Text Box 8"/>
          <p:cNvSpPr txBox="1">
            <a:spLocks noChangeArrowheads="1"/>
          </p:cNvSpPr>
          <p:nvPr/>
        </p:nvSpPr>
        <p:spPr bwMode="auto">
          <a:xfrm>
            <a:off x="6858000" y="6019800"/>
            <a:ext cx="1784350" cy="641350"/>
          </a:xfrm>
          <a:prstGeom prst="rect">
            <a:avLst/>
          </a:prstGeom>
          <a:noFill/>
          <a:ln w="9525">
            <a:noFill/>
            <a:miter lim="800000"/>
            <a:headEnd/>
            <a:tailEnd/>
          </a:ln>
        </p:spPr>
        <p:txBody>
          <a:bodyPr wrap="none">
            <a:spAutoFit/>
          </a:bodyPr>
          <a:lstStyle/>
          <a:p>
            <a:pPr algn="ctr"/>
            <a:r>
              <a:rPr lang="tr-TR" b="1"/>
              <a:t>% 15’lik NaOH </a:t>
            </a:r>
          </a:p>
          <a:p>
            <a:pPr algn="ctr"/>
            <a:r>
              <a:rPr lang="tr-TR" b="1"/>
              <a:t>yanığı</a:t>
            </a:r>
          </a:p>
        </p:txBody>
      </p:sp>
      <p:pic>
        <p:nvPicPr>
          <p:cNvPr id="13319" name="Picture 49" descr="Resim 444"/>
          <p:cNvPicPr>
            <a:picLocks noChangeAspect="1" noChangeArrowheads="1"/>
          </p:cNvPicPr>
          <p:nvPr/>
        </p:nvPicPr>
        <p:blipFill>
          <a:blip r:embed="rId6"/>
          <a:srcRect/>
          <a:stretch>
            <a:fillRect/>
          </a:stretch>
        </p:blipFill>
        <p:spPr bwMode="auto">
          <a:xfrm>
            <a:off x="6934200" y="1828800"/>
            <a:ext cx="1687513" cy="1266825"/>
          </a:xfrm>
          <a:prstGeom prst="rect">
            <a:avLst/>
          </a:prstGeom>
          <a:noFill/>
          <a:ln w="19050" algn="ctr">
            <a:solidFill>
              <a:schemeClr val="tx1"/>
            </a:solidFill>
            <a:miter lim="800000"/>
            <a:headEnd/>
            <a:tailEnd/>
          </a:ln>
        </p:spPr>
      </p:pic>
      <p:pic>
        <p:nvPicPr>
          <p:cNvPr id="13320" name="Picture 50" descr="Resim 450"/>
          <p:cNvPicPr>
            <a:picLocks noChangeAspect="1" noChangeArrowheads="1"/>
          </p:cNvPicPr>
          <p:nvPr/>
        </p:nvPicPr>
        <p:blipFill>
          <a:blip r:embed="rId7"/>
          <a:srcRect/>
          <a:stretch>
            <a:fillRect/>
          </a:stretch>
        </p:blipFill>
        <p:spPr bwMode="auto">
          <a:xfrm>
            <a:off x="6934200" y="3200400"/>
            <a:ext cx="1663700" cy="1247775"/>
          </a:xfrm>
          <a:prstGeom prst="rect">
            <a:avLst/>
          </a:prstGeom>
          <a:noFill/>
          <a:ln w="19050" algn="ctr">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Image 4" descr="PALLIN Lopez 24-04-2006  3.JPG"/>
          <p:cNvPicPr>
            <a:picLocks noChangeAspect="1"/>
          </p:cNvPicPr>
          <p:nvPr/>
        </p:nvPicPr>
        <p:blipFill>
          <a:blip r:embed="rId2"/>
          <a:srcRect b="8989"/>
          <a:stretch>
            <a:fillRect/>
          </a:stretch>
        </p:blipFill>
        <p:spPr bwMode="auto">
          <a:xfrm>
            <a:off x="6629400" y="2057400"/>
            <a:ext cx="2057400" cy="1374775"/>
          </a:xfrm>
          <a:prstGeom prst="rect">
            <a:avLst/>
          </a:prstGeom>
          <a:noFill/>
          <a:ln w="19050" algn="ctr">
            <a:solidFill>
              <a:srgbClr val="3366FF"/>
            </a:solidFill>
            <a:miter lim="800000"/>
            <a:headEnd/>
            <a:tailEnd/>
          </a:ln>
        </p:spPr>
      </p:pic>
      <p:pic>
        <p:nvPicPr>
          <p:cNvPr id="17414" name="Picture 15" descr="r"/>
          <p:cNvPicPr>
            <a:picLocks noChangeAspect="1" noChangeArrowheads="1"/>
          </p:cNvPicPr>
          <p:nvPr/>
        </p:nvPicPr>
        <p:blipFill>
          <a:blip r:embed="rId3"/>
          <a:srcRect b="-2"/>
          <a:stretch>
            <a:fillRect/>
          </a:stretch>
        </p:blipFill>
        <p:spPr bwMode="auto">
          <a:xfrm>
            <a:off x="6629400" y="3657600"/>
            <a:ext cx="2057400" cy="1444625"/>
          </a:xfrm>
          <a:prstGeom prst="rect">
            <a:avLst/>
          </a:prstGeom>
          <a:noFill/>
          <a:ln w="19050" algn="ctr">
            <a:solidFill>
              <a:srgbClr val="3366FF"/>
            </a:solidFill>
            <a:miter lim="800000"/>
            <a:headEnd/>
            <a:tailEnd/>
          </a:ln>
        </p:spPr>
      </p:pic>
      <p:pic>
        <p:nvPicPr>
          <p:cNvPr id="14340" name="Picture 7"/>
          <p:cNvPicPr>
            <a:picLocks noChangeAspect="1" noChangeArrowheads="1"/>
          </p:cNvPicPr>
          <p:nvPr/>
        </p:nvPicPr>
        <p:blipFill>
          <a:blip r:embed="rId4"/>
          <a:srcRect/>
          <a:stretch>
            <a:fillRect/>
          </a:stretch>
        </p:blipFill>
        <p:spPr bwMode="auto">
          <a:xfrm>
            <a:off x="6934200" y="381000"/>
            <a:ext cx="1752600" cy="1001713"/>
          </a:xfrm>
          <a:prstGeom prst="rect">
            <a:avLst/>
          </a:prstGeom>
          <a:noFill/>
          <a:ln w="9525">
            <a:noFill/>
            <a:miter lim="800000"/>
            <a:headEnd/>
            <a:tailEnd/>
          </a:ln>
        </p:spPr>
      </p:pic>
      <p:pic>
        <p:nvPicPr>
          <p:cNvPr id="14341" name="Picture 8"/>
          <p:cNvPicPr>
            <a:picLocks noChangeAspect="1" noChangeArrowheads="1"/>
          </p:cNvPicPr>
          <p:nvPr/>
        </p:nvPicPr>
        <p:blipFill>
          <a:blip r:embed="rId5"/>
          <a:srcRect/>
          <a:stretch>
            <a:fillRect/>
          </a:stretch>
        </p:blipFill>
        <p:spPr bwMode="auto">
          <a:xfrm>
            <a:off x="228600" y="304800"/>
            <a:ext cx="5346700" cy="981075"/>
          </a:xfrm>
          <a:prstGeom prst="rect">
            <a:avLst/>
          </a:prstGeom>
          <a:noFill/>
          <a:ln w="9525">
            <a:noFill/>
            <a:miter lim="800000"/>
            <a:headEnd/>
            <a:tailEnd/>
          </a:ln>
        </p:spPr>
      </p:pic>
      <p:sp>
        <p:nvSpPr>
          <p:cNvPr id="14342" name="Rectangle 9"/>
          <p:cNvSpPr>
            <a:spLocks noGrp="1"/>
          </p:cNvSpPr>
          <p:nvPr>
            <p:ph type="body" idx="1"/>
          </p:nvPr>
        </p:nvSpPr>
        <p:spPr>
          <a:xfrm>
            <a:off x="304800" y="2209800"/>
            <a:ext cx="5651500" cy="3124200"/>
          </a:xfrm>
          <a:noFill/>
        </p:spPr>
        <p:txBody>
          <a:bodyPr/>
          <a:lstStyle/>
          <a:p>
            <a:pPr algn="just" eaLnBrk="1" hangingPunct="1"/>
            <a:r>
              <a:rPr lang="tr-TR" sz="1600" smtClean="0">
                <a:latin typeface="Arial Unicode MS" pitchFamily="34" charset="-128"/>
              </a:rPr>
              <a:t>HF </a:t>
            </a:r>
            <a:r>
              <a:rPr lang="tr-TR" sz="1600" smtClean="0"/>
              <a:t>g</a:t>
            </a:r>
            <a:r>
              <a:rPr lang="tr-TR" sz="1600" smtClean="0">
                <a:latin typeface="Arial Unicode MS" pitchFamily="34" charset="-128"/>
              </a:rPr>
              <a:t>üçlü bir organik asittir. 2 türlü etkisi vardır. </a:t>
            </a:r>
            <a:endParaRPr lang="tr-TR" sz="1600" smtClean="0"/>
          </a:p>
          <a:p>
            <a:pPr algn="just" eaLnBrk="1" hangingPunct="1"/>
            <a:endParaRPr lang="tr-TR" sz="1600" b="1" smtClean="0"/>
          </a:p>
          <a:p>
            <a:pPr algn="just" eaLnBrk="1" hangingPunct="1"/>
            <a:r>
              <a:rPr lang="tr-TR" sz="1600" b="1" smtClean="0">
                <a:latin typeface="Arial Unicode MS" pitchFamily="34" charset="-128"/>
              </a:rPr>
              <a:t>HF</a:t>
            </a:r>
            <a:r>
              <a:rPr lang="tr-TR" sz="1600" b="1" smtClean="0"/>
              <a:t> ‘</a:t>
            </a:r>
            <a:r>
              <a:rPr lang="tr-TR" sz="1600" smtClean="0"/>
              <a:t>in</a:t>
            </a:r>
            <a:r>
              <a:rPr lang="tr-TR" sz="1600" b="1" smtClean="0"/>
              <a:t> </a:t>
            </a:r>
            <a:r>
              <a:rPr lang="tr-TR" sz="1600" smtClean="0">
                <a:latin typeface="Arial Unicode MS" pitchFamily="34" charset="-128"/>
              </a:rPr>
              <a:t> faaliyet mekanizması aşındırıcı olduğu gibi aynı zamanda toksiktir.</a:t>
            </a:r>
            <a:endParaRPr lang="tr-TR" sz="1600" smtClean="0"/>
          </a:p>
          <a:p>
            <a:pPr algn="just" eaLnBrk="1" hangingPunct="1"/>
            <a:endParaRPr lang="tr-TR" sz="1600" smtClean="0"/>
          </a:p>
          <a:p>
            <a:pPr algn="just" eaLnBrk="1" hangingPunct="1"/>
            <a:r>
              <a:rPr lang="tr-TR" sz="1600" smtClean="0">
                <a:latin typeface="Arial Unicode MS" pitchFamily="34" charset="-128"/>
              </a:rPr>
              <a:t> HF ciltten hızlıca geçer ve kemik gibi kalsiyum bakımından zengin  dokuya ulaşana kadar doku hasarı devam eder. </a:t>
            </a:r>
            <a:endParaRPr lang="tr-TR" sz="1600" smtClean="0"/>
          </a:p>
          <a:p>
            <a:pPr algn="just" eaLnBrk="1" hangingPunct="1"/>
            <a:endParaRPr lang="tr-TR" sz="1600" smtClean="0"/>
          </a:p>
          <a:p>
            <a:pPr algn="just" eaLnBrk="1" hangingPunct="1"/>
            <a:r>
              <a:rPr lang="tr-TR" sz="1600" smtClean="0">
                <a:latin typeface="Arial Unicode MS" pitchFamily="34" charset="-128"/>
              </a:rPr>
              <a:t>Küçük </a:t>
            </a:r>
            <a:r>
              <a:rPr lang="tr-TR" sz="1600" smtClean="0"/>
              <a:t>bir </a:t>
            </a:r>
            <a:r>
              <a:rPr lang="tr-TR" sz="1600" smtClean="0">
                <a:latin typeface="Arial Unicode MS" pitchFamily="34" charset="-128"/>
              </a:rPr>
              <a:t>HF yanığı bile olsa, hipokalsemi (kalsiyum eksikliği) gelişebilir ve bu da kardiak etkilerin oluşması için yeterlidir. </a:t>
            </a:r>
            <a:endParaRPr lang="tr-TR" sz="1600" smtClean="0"/>
          </a:p>
          <a:p>
            <a:pPr algn="just" eaLnBrk="1" hangingPunct="1"/>
            <a:endParaRPr lang="tr-TR" sz="1600" smtClean="0"/>
          </a:p>
          <a:p>
            <a:pPr algn="just" eaLnBrk="1" hangingPunct="1"/>
            <a:r>
              <a:rPr lang="tr-TR" sz="1600" smtClean="0">
                <a:latin typeface="Arial Unicode MS" pitchFamily="34" charset="-128"/>
              </a:rPr>
              <a:t>%10’dan fazla HF yanığı ölümcül olabilir.</a:t>
            </a:r>
          </a:p>
        </p:txBody>
      </p:sp>
      <p:sp>
        <p:nvSpPr>
          <p:cNvPr id="14343" name="Text Box 8"/>
          <p:cNvSpPr txBox="1">
            <a:spLocks noChangeArrowheads="1"/>
          </p:cNvSpPr>
          <p:nvPr/>
        </p:nvSpPr>
        <p:spPr bwMode="auto">
          <a:xfrm>
            <a:off x="6705600" y="5410200"/>
            <a:ext cx="2114550" cy="366713"/>
          </a:xfrm>
          <a:prstGeom prst="rect">
            <a:avLst/>
          </a:prstGeom>
          <a:noFill/>
          <a:ln w="9525">
            <a:noFill/>
            <a:miter lim="800000"/>
            <a:headEnd/>
            <a:tailEnd/>
          </a:ln>
        </p:spPr>
        <p:txBody>
          <a:bodyPr wrap="none">
            <a:spAutoFit/>
          </a:bodyPr>
          <a:lstStyle/>
          <a:p>
            <a:r>
              <a:rPr lang="tr-TR" b="1"/>
              <a:t>% 70’lik HF yanığı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linds(horizontal)">
                                      <p:cBhvr>
                                        <p:cTn id="7" dur="500"/>
                                        <p:tgtEl>
                                          <p:spTgt spid="174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7414"/>
                                        </p:tgtEl>
                                        <p:attrNameLst>
                                          <p:attrName>style.visibility</p:attrName>
                                        </p:attrNameLst>
                                      </p:cBhvr>
                                      <p:to>
                                        <p:strVal val="visible"/>
                                      </p:to>
                                    </p:set>
                                    <p:animEffect transition="in" filter="blinds(horizontal)">
                                      <p:cBhvr>
                                        <p:cTn id="11"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p:cNvSpPr>
          <p:nvPr>
            <p:ph type="title"/>
          </p:nvPr>
        </p:nvSpPr>
        <p:spPr>
          <a:xfrm>
            <a:off x="304800" y="457200"/>
            <a:ext cx="8229600" cy="503238"/>
          </a:xfrm>
        </p:spPr>
        <p:txBody>
          <a:bodyPr/>
          <a:lstStyle/>
          <a:p>
            <a:pPr eaLnBrk="1" hangingPunct="1">
              <a:defRPr/>
            </a:pPr>
            <a:r>
              <a:rPr lang="tr-TR" sz="3200" b="1" smtClean="0">
                <a:solidFill>
                  <a:srgbClr val="EA2440"/>
                </a:solidFill>
                <a:effectLst>
                  <a:outerShdw blurRad="38100" dist="38100" dir="2700000" algn="tl">
                    <a:srgbClr val="C0C0C0"/>
                  </a:outerShdw>
                </a:effectLst>
                <a:latin typeface="Arial Unicode MS" pitchFamily="34" charset="-128"/>
              </a:rPr>
              <a:t>Kimyasal Yanık</a:t>
            </a:r>
            <a:r>
              <a:rPr lang="tr-TR" smtClean="0"/>
              <a:t> </a:t>
            </a:r>
          </a:p>
        </p:txBody>
      </p:sp>
      <p:sp>
        <p:nvSpPr>
          <p:cNvPr id="15363" name="Rectangle 5"/>
          <p:cNvSpPr>
            <a:spLocks noGrp="1"/>
          </p:cNvSpPr>
          <p:nvPr>
            <p:ph type="body" idx="1"/>
          </p:nvPr>
        </p:nvSpPr>
        <p:spPr>
          <a:xfrm>
            <a:off x="304800" y="1143000"/>
            <a:ext cx="8229600" cy="2006600"/>
          </a:xfrm>
          <a:noFill/>
        </p:spPr>
        <p:txBody>
          <a:bodyPr/>
          <a:lstStyle/>
          <a:p>
            <a:pPr algn="just" eaLnBrk="1" hangingPunct="1">
              <a:buFontTx/>
              <a:buNone/>
            </a:pPr>
            <a:r>
              <a:rPr lang="tr-TR" sz="2000" smtClean="0"/>
              <a:t>	</a:t>
            </a:r>
            <a:r>
              <a:rPr lang="tr-TR" sz="2000" smtClean="0">
                <a:latin typeface="Arial Unicode MS" pitchFamily="34" charset="-128"/>
              </a:rPr>
              <a:t>Kimyasal yanıklar sık görülen kaza tipleri değildir. </a:t>
            </a:r>
            <a:r>
              <a:rPr lang="tr-TR" sz="2000" smtClean="0"/>
              <a:t>Ç</a:t>
            </a:r>
            <a:r>
              <a:rPr lang="tr-TR" sz="2000" smtClean="0">
                <a:latin typeface="Arial Unicode MS" pitchFamily="34" charset="-128"/>
              </a:rPr>
              <a:t>oğunlukla hem çalışanlar hem de firmalar için önemli ve zararlı sonuçlara sebep olur;</a:t>
            </a:r>
          </a:p>
          <a:p>
            <a:pPr algn="ctr" eaLnBrk="1" hangingPunct="1">
              <a:buFontTx/>
              <a:buNone/>
            </a:pPr>
            <a:r>
              <a:rPr lang="tr-TR" sz="2000" smtClean="0"/>
              <a:t>		</a:t>
            </a:r>
            <a:r>
              <a:rPr lang="tr-TR" sz="2400" b="1" smtClean="0">
                <a:latin typeface="Arial Unicode MS" pitchFamily="34" charset="-128"/>
              </a:rPr>
              <a:t>Fiziksel etkiler ve iş günü kayıpları meydana getirir.</a:t>
            </a:r>
          </a:p>
          <a:p>
            <a:pPr algn="ctr" eaLnBrk="1" hangingPunct="1">
              <a:buFontTx/>
              <a:buNone/>
            </a:pPr>
            <a:r>
              <a:rPr lang="tr-TR" sz="2400" b="1" smtClean="0">
                <a:latin typeface="Arial Unicode MS" pitchFamily="34" charset="-128"/>
              </a:rPr>
              <a:t>		Psikolojik etkiler doğurur.</a:t>
            </a:r>
          </a:p>
        </p:txBody>
      </p:sp>
      <p:pic>
        <p:nvPicPr>
          <p:cNvPr id="15364" name="Picture 20" descr="img0056"/>
          <p:cNvPicPr>
            <a:picLocks noChangeAspect="1" noChangeArrowheads="1"/>
          </p:cNvPicPr>
          <p:nvPr/>
        </p:nvPicPr>
        <p:blipFill>
          <a:blip r:embed="rId3"/>
          <a:srcRect l="4865" t="2519" r="2260" b="14352"/>
          <a:stretch>
            <a:fillRect/>
          </a:stretch>
        </p:blipFill>
        <p:spPr bwMode="auto">
          <a:xfrm>
            <a:off x="6248400" y="5105400"/>
            <a:ext cx="2486025" cy="1474788"/>
          </a:xfrm>
          <a:prstGeom prst="rect">
            <a:avLst/>
          </a:prstGeom>
          <a:noFill/>
          <a:ln w="19050">
            <a:solidFill>
              <a:srgbClr val="3366FF"/>
            </a:solidFill>
            <a:miter lim="800000"/>
            <a:headEnd/>
            <a:tailEnd/>
          </a:ln>
        </p:spPr>
      </p:pic>
      <p:pic>
        <p:nvPicPr>
          <p:cNvPr id="15365" name="Picture 18"/>
          <p:cNvPicPr>
            <a:picLocks noChangeAspect="1" noChangeArrowheads="1"/>
          </p:cNvPicPr>
          <p:nvPr/>
        </p:nvPicPr>
        <p:blipFill>
          <a:blip r:embed="rId4"/>
          <a:srcRect l="23320" t="58281" r="53061" b="21573"/>
          <a:stretch>
            <a:fillRect/>
          </a:stretch>
        </p:blipFill>
        <p:spPr bwMode="auto">
          <a:xfrm>
            <a:off x="3276600" y="4114800"/>
            <a:ext cx="2486025" cy="1374775"/>
          </a:xfrm>
          <a:prstGeom prst="rect">
            <a:avLst/>
          </a:prstGeom>
          <a:noFill/>
          <a:ln w="19050" algn="ctr">
            <a:solidFill>
              <a:srgbClr val="3366FF"/>
            </a:solidFill>
            <a:miter lim="800000"/>
            <a:headEnd/>
            <a:tailEnd/>
          </a:ln>
        </p:spPr>
      </p:pic>
      <p:pic>
        <p:nvPicPr>
          <p:cNvPr id="15366" name="Picture 11"/>
          <p:cNvPicPr>
            <a:picLocks noChangeAspect="1" noChangeArrowheads="1"/>
          </p:cNvPicPr>
          <p:nvPr/>
        </p:nvPicPr>
        <p:blipFill>
          <a:blip r:embed="rId5"/>
          <a:srcRect/>
          <a:stretch>
            <a:fillRect/>
          </a:stretch>
        </p:blipFill>
        <p:spPr bwMode="auto">
          <a:xfrm>
            <a:off x="685800" y="4724400"/>
            <a:ext cx="1700213" cy="1895475"/>
          </a:xfrm>
          <a:prstGeom prst="rect">
            <a:avLst/>
          </a:prstGeom>
          <a:noFill/>
          <a:ln w="9525">
            <a:noFill/>
            <a:miter lim="800000"/>
            <a:headEnd/>
            <a:tailEnd/>
          </a:ln>
        </p:spPr>
      </p:pic>
      <p:pic>
        <p:nvPicPr>
          <p:cNvPr id="15367" name="Picture 12" descr="\\Tolkimsrv\dosyalar\SUNUCU\Primakür Katalog Eksik Resimler\Primaku¦êr Katalog Eksik Resimler\go¦êz.tif"/>
          <p:cNvPicPr>
            <a:picLocks noChangeAspect="1" noChangeArrowheads="1"/>
          </p:cNvPicPr>
          <p:nvPr/>
        </p:nvPicPr>
        <p:blipFill>
          <a:blip r:embed="rId6"/>
          <a:srcRect/>
          <a:stretch>
            <a:fillRect/>
          </a:stretch>
        </p:blipFill>
        <p:spPr bwMode="auto">
          <a:xfrm>
            <a:off x="6324600" y="3200400"/>
            <a:ext cx="2362200" cy="1500188"/>
          </a:xfrm>
          <a:prstGeom prst="rect">
            <a:avLst/>
          </a:prstGeom>
          <a:noFill/>
          <a:ln w="9525">
            <a:noFill/>
            <a:miter lim="800000"/>
            <a:headEnd/>
            <a:tailEnd/>
          </a:ln>
        </p:spPr>
      </p:pic>
      <p:pic>
        <p:nvPicPr>
          <p:cNvPr id="45061" name="Picture 5"/>
          <p:cNvPicPr>
            <a:picLocks noChangeAspect="1" noChangeArrowheads="1"/>
          </p:cNvPicPr>
          <p:nvPr/>
        </p:nvPicPr>
        <p:blipFill>
          <a:blip r:embed="rId7"/>
          <a:srcRect l="67606" t="23308" r="7465" b="53606"/>
          <a:stretch>
            <a:fillRect/>
          </a:stretch>
        </p:blipFill>
        <p:spPr bwMode="auto">
          <a:xfrm>
            <a:off x="609600" y="3217863"/>
            <a:ext cx="1892300" cy="1314450"/>
          </a:xfrm>
          <a:prstGeom prst="rect">
            <a:avLst/>
          </a:prstGeom>
          <a:noFill/>
          <a:ln w="158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205923104" fill="hold" nodeType="afterEffect">
                                  <p:stCondLst>
                                    <p:cond delay="0"/>
                                  </p:stCondLst>
                                  <p:childTnLst>
                                    <p:set>
                                      <p:cBhvr>
                                        <p:cTn id="6" dur="1" fill="hold">
                                          <p:stCondLst>
                                            <p:cond delay="499"/>
                                          </p:stCondLst>
                                        </p:cTn>
                                        <p:tgtEl>
                                          <p:spTgt spid="4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p:cNvSpPr>
          <p:nvPr>
            <p:ph type="title"/>
          </p:nvPr>
        </p:nvSpPr>
        <p:spPr>
          <a:xfrm>
            <a:off x="228600" y="617538"/>
            <a:ext cx="8229600" cy="1143000"/>
          </a:xfrm>
        </p:spPr>
        <p:txBody>
          <a:bodyPr/>
          <a:lstStyle/>
          <a:p>
            <a:pPr eaLnBrk="1" hangingPunct="1">
              <a:defRPr/>
            </a:pPr>
            <a:r>
              <a:rPr lang="tr-TR" sz="3200" b="1" smtClean="0">
                <a:solidFill>
                  <a:srgbClr val="EA2440"/>
                </a:solidFill>
                <a:effectLst>
                  <a:outerShdw blurRad="38100" dist="38100" dir="2700000" algn="tl">
                    <a:srgbClr val="C0C0C0"/>
                  </a:outerShdw>
                </a:effectLst>
                <a:latin typeface="Arial Unicode MS" pitchFamily="34" charset="-128"/>
              </a:rPr>
              <a:t>Kimyasal Yanık Mekanizması</a:t>
            </a:r>
          </a:p>
        </p:txBody>
      </p:sp>
      <p:sp>
        <p:nvSpPr>
          <p:cNvPr id="16387" name="Rectangle 5"/>
          <p:cNvSpPr>
            <a:spLocks noGrp="1"/>
          </p:cNvSpPr>
          <p:nvPr>
            <p:ph type="body" idx="1"/>
          </p:nvPr>
        </p:nvSpPr>
        <p:spPr>
          <a:noFill/>
        </p:spPr>
        <p:txBody>
          <a:bodyPr/>
          <a:lstStyle/>
          <a:p>
            <a:pPr algn="just" eaLnBrk="1" hangingPunct="1"/>
            <a:r>
              <a:rPr lang="tr-TR" sz="2000" smtClean="0">
                <a:latin typeface="Arial Unicode MS" pitchFamily="34" charset="-128"/>
              </a:rPr>
              <a:t>Kimyasal yanıklar, aşındırıcı ve tahriş edici maddelerin cilde ve göze teması sonucu hücrelerin kısmen ya da tamamen tahrip olmasıdır. </a:t>
            </a:r>
          </a:p>
          <a:p>
            <a:pPr algn="just" eaLnBrk="1" hangingPunct="1"/>
            <a:r>
              <a:rPr lang="tr-TR" sz="2000" smtClean="0">
                <a:latin typeface="Arial Unicode MS" pitchFamily="34" charset="-128"/>
              </a:rPr>
              <a:t>Kimyasal yanıklar bir verici ve alıcı arasındaki alışveriş sonucu oluşur; </a:t>
            </a:r>
          </a:p>
          <a:p>
            <a:pPr algn="just" eaLnBrk="1" hangingPunct="1"/>
            <a:r>
              <a:rPr lang="tr-TR" sz="2000" smtClean="0">
                <a:latin typeface="Arial Unicode MS" pitchFamily="34" charset="-128"/>
              </a:rPr>
              <a:t>İnsan dokuları (aminoasitler, proteinler, mineral tuzlar)   ile iyon,elektron,protonlar yer değiştirirler.</a:t>
            </a:r>
          </a:p>
        </p:txBody>
      </p:sp>
      <p:pic>
        <p:nvPicPr>
          <p:cNvPr id="16388" name="Picture 9"/>
          <p:cNvPicPr>
            <a:picLocks noChangeAspect="1" noChangeArrowheads="1"/>
          </p:cNvPicPr>
          <p:nvPr/>
        </p:nvPicPr>
        <p:blipFill>
          <a:blip r:embed="rId2"/>
          <a:srcRect r="2158"/>
          <a:stretch>
            <a:fillRect/>
          </a:stretch>
        </p:blipFill>
        <p:spPr bwMode="auto">
          <a:xfrm>
            <a:off x="1828800" y="4117975"/>
            <a:ext cx="5327650" cy="274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p:cNvSpPr>
          <p:nvPr>
            <p:ph type="title"/>
          </p:nvPr>
        </p:nvSpPr>
        <p:spPr>
          <a:xfrm>
            <a:off x="457200" y="858838"/>
            <a:ext cx="8229600" cy="1143000"/>
          </a:xfrm>
        </p:spPr>
        <p:txBody>
          <a:bodyPr/>
          <a:lstStyle/>
          <a:p>
            <a:pPr eaLnBrk="1" hangingPunct="1">
              <a:defRPr/>
            </a:pPr>
            <a:r>
              <a:rPr lang="tr-TR" sz="3200" b="1" smtClean="0">
                <a:solidFill>
                  <a:srgbClr val="EA2440"/>
                </a:solidFill>
                <a:effectLst>
                  <a:outerShdw blurRad="38100" dist="38100" dir="2700000" algn="tl">
                    <a:srgbClr val="C0C0C0"/>
                  </a:outerShdw>
                </a:effectLst>
                <a:latin typeface="Arial Unicode MS" pitchFamily="34" charset="-128"/>
              </a:rPr>
              <a:t>Yanığın Ciddiyetini Belirleyen Faktörler</a:t>
            </a:r>
            <a:r>
              <a:rPr lang="fr-FR" sz="3200" b="1" smtClean="0">
                <a:effectLst>
                  <a:outerShdw blurRad="38100" dist="38100" dir="2700000" algn="tl">
                    <a:srgbClr val="C0C0C0"/>
                  </a:outerShdw>
                </a:effectLst>
                <a:latin typeface="Arial Unicode MS" pitchFamily="34" charset="-128"/>
              </a:rPr>
              <a:t/>
            </a:r>
            <a:br>
              <a:rPr lang="fr-FR" sz="3200" b="1" smtClean="0">
                <a:effectLst>
                  <a:outerShdw blurRad="38100" dist="38100" dir="2700000" algn="tl">
                    <a:srgbClr val="C0C0C0"/>
                  </a:outerShdw>
                </a:effectLst>
                <a:latin typeface="Arial Unicode MS" pitchFamily="34" charset="-128"/>
              </a:rPr>
            </a:br>
            <a:endParaRPr lang="tr-TR" sz="3200" b="1" smtClean="0">
              <a:effectLst>
                <a:outerShdw blurRad="38100" dist="38100" dir="2700000" algn="tl">
                  <a:srgbClr val="C0C0C0"/>
                </a:outerShdw>
              </a:effectLst>
              <a:latin typeface="Arial Unicode MS" pitchFamily="34" charset="-128"/>
            </a:endParaRPr>
          </a:p>
        </p:txBody>
      </p:sp>
      <p:pic>
        <p:nvPicPr>
          <p:cNvPr id="21509" name="Picture 10"/>
          <p:cNvPicPr>
            <a:picLocks noGrp="1" noChangeAspect="1" noChangeArrowheads="1"/>
          </p:cNvPicPr>
          <p:nvPr>
            <p:ph type="body" idx="1"/>
          </p:nvPr>
        </p:nvPicPr>
        <p:blipFill>
          <a:blip r:embed="rId2"/>
          <a:srcRect/>
          <a:stretch>
            <a:fillRect/>
          </a:stretch>
        </p:blipFill>
        <p:spPr>
          <a:xfrm>
            <a:off x="703263" y="2001838"/>
            <a:ext cx="2024062" cy="2160587"/>
          </a:xfrm>
          <a:noFill/>
        </p:spPr>
      </p:pic>
      <p:pic>
        <p:nvPicPr>
          <p:cNvPr id="21510" name="Picture 9"/>
          <p:cNvPicPr>
            <a:picLocks noChangeAspect="1" noChangeArrowheads="1"/>
          </p:cNvPicPr>
          <p:nvPr/>
        </p:nvPicPr>
        <p:blipFill>
          <a:blip r:embed="rId3"/>
          <a:srcRect/>
          <a:stretch>
            <a:fillRect/>
          </a:stretch>
        </p:blipFill>
        <p:spPr bwMode="auto">
          <a:xfrm>
            <a:off x="3429000" y="1981200"/>
            <a:ext cx="2066925" cy="2160588"/>
          </a:xfrm>
          <a:prstGeom prst="rect">
            <a:avLst/>
          </a:prstGeom>
          <a:noFill/>
          <a:ln w="9525">
            <a:noFill/>
            <a:miter lim="800000"/>
            <a:headEnd/>
            <a:tailEnd/>
          </a:ln>
        </p:spPr>
      </p:pic>
      <p:pic>
        <p:nvPicPr>
          <p:cNvPr id="21511" name="Picture 8"/>
          <p:cNvPicPr>
            <a:picLocks noChangeAspect="1" noChangeArrowheads="1"/>
          </p:cNvPicPr>
          <p:nvPr/>
        </p:nvPicPr>
        <p:blipFill>
          <a:blip r:embed="rId4"/>
          <a:srcRect/>
          <a:stretch>
            <a:fillRect/>
          </a:stretch>
        </p:blipFill>
        <p:spPr bwMode="auto">
          <a:xfrm>
            <a:off x="5943600" y="1981200"/>
            <a:ext cx="2238375" cy="2181225"/>
          </a:xfrm>
          <a:prstGeom prst="rect">
            <a:avLst/>
          </a:prstGeom>
          <a:noFill/>
          <a:ln w="9525">
            <a:noFill/>
            <a:miter lim="800000"/>
            <a:headEnd/>
            <a:tailEnd/>
          </a:ln>
        </p:spPr>
      </p:pic>
      <p:sp>
        <p:nvSpPr>
          <p:cNvPr id="17414" name="Rectangle 8"/>
          <p:cNvSpPr>
            <a:spLocks noChangeArrowheads="1"/>
          </p:cNvSpPr>
          <p:nvPr/>
        </p:nvSpPr>
        <p:spPr bwMode="auto">
          <a:xfrm>
            <a:off x="284163" y="4573588"/>
            <a:ext cx="2916237" cy="701675"/>
          </a:xfrm>
          <a:prstGeom prst="rect">
            <a:avLst/>
          </a:prstGeom>
          <a:noFill/>
          <a:ln w="9525">
            <a:noFill/>
            <a:miter lim="800000"/>
            <a:headEnd/>
            <a:tailEnd/>
          </a:ln>
        </p:spPr>
        <p:txBody>
          <a:bodyPr>
            <a:spAutoFit/>
          </a:bodyPr>
          <a:lstStyle/>
          <a:p>
            <a:pPr algn="ctr"/>
            <a:r>
              <a:rPr lang="tr-TR" sz="2000" b="1"/>
              <a:t>Kimyasalın Türü ve Konsantrasyonu</a:t>
            </a:r>
          </a:p>
        </p:txBody>
      </p:sp>
      <p:sp>
        <p:nvSpPr>
          <p:cNvPr id="17415" name="Rectangle 9"/>
          <p:cNvSpPr>
            <a:spLocks noChangeArrowheads="1"/>
          </p:cNvSpPr>
          <p:nvPr/>
        </p:nvSpPr>
        <p:spPr bwMode="auto">
          <a:xfrm>
            <a:off x="3810000" y="4572000"/>
            <a:ext cx="1128713" cy="396875"/>
          </a:xfrm>
          <a:prstGeom prst="rect">
            <a:avLst/>
          </a:prstGeom>
          <a:noFill/>
          <a:ln w="9525">
            <a:noFill/>
            <a:miter lim="800000"/>
            <a:headEnd/>
            <a:tailEnd/>
          </a:ln>
        </p:spPr>
        <p:txBody>
          <a:bodyPr wrap="none">
            <a:spAutoFit/>
          </a:bodyPr>
          <a:lstStyle/>
          <a:p>
            <a:r>
              <a:rPr lang="tr-TR" sz="2000" b="1"/>
              <a:t>Sıcaklık</a:t>
            </a:r>
          </a:p>
        </p:txBody>
      </p:sp>
      <p:sp>
        <p:nvSpPr>
          <p:cNvPr id="17416" name="Rectangle 10"/>
          <p:cNvSpPr>
            <a:spLocks noChangeArrowheads="1"/>
          </p:cNvSpPr>
          <p:nvPr/>
        </p:nvSpPr>
        <p:spPr bwMode="auto">
          <a:xfrm>
            <a:off x="6229350" y="4560888"/>
            <a:ext cx="1835150" cy="396875"/>
          </a:xfrm>
          <a:prstGeom prst="rect">
            <a:avLst/>
          </a:prstGeom>
          <a:noFill/>
          <a:ln w="9525">
            <a:noFill/>
            <a:miter lim="800000"/>
            <a:headEnd/>
            <a:tailEnd/>
          </a:ln>
        </p:spPr>
        <p:txBody>
          <a:bodyPr wrap="none">
            <a:spAutoFit/>
          </a:bodyPr>
          <a:lstStyle/>
          <a:p>
            <a:r>
              <a:rPr lang="tr-TR" sz="2000" b="1"/>
              <a:t>Temas Süresi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linds(vertical)">
                                      <p:cBhvr>
                                        <p:cTn id="7" dur="500"/>
                                        <p:tgtEl>
                                          <p:spTgt spid="21509"/>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21510"/>
                                        </p:tgtEl>
                                        <p:attrNameLst>
                                          <p:attrName>style.visibility</p:attrName>
                                        </p:attrNameLst>
                                      </p:cBhvr>
                                      <p:to>
                                        <p:strVal val="visible"/>
                                      </p:to>
                                    </p:set>
                                    <p:animEffect transition="in" filter="blinds(vertical)">
                                      <p:cBhvr>
                                        <p:cTn id="11" dur="500"/>
                                        <p:tgtEl>
                                          <p:spTgt spid="21510"/>
                                        </p:tgtEl>
                                      </p:cBhvr>
                                    </p:animEffect>
                                  </p:childTnLst>
                                </p:cTn>
                              </p:par>
                            </p:childTnLst>
                          </p:cTn>
                        </p:par>
                        <p:par>
                          <p:cTn id="12" fill="hold">
                            <p:stCondLst>
                              <p:cond delay="1000"/>
                            </p:stCondLst>
                            <p:childTnLst>
                              <p:par>
                                <p:cTn id="13" presetID="3" presetClass="entr" presetSubtype="5" fill="hold" nodeType="afterEffect">
                                  <p:stCondLst>
                                    <p:cond delay="0"/>
                                  </p:stCondLst>
                                  <p:childTnLst>
                                    <p:set>
                                      <p:cBhvr>
                                        <p:cTn id="14" dur="1" fill="hold">
                                          <p:stCondLst>
                                            <p:cond delay="0"/>
                                          </p:stCondLst>
                                        </p:cTn>
                                        <p:tgtEl>
                                          <p:spTgt spid="21511"/>
                                        </p:tgtEl>
                                        <p:attrNameLst>
                                          <p:attrName>style.visibility</p:attrName>
                                        </p:attrNameLst>
                                      </p:cBhvr>
                                      <p:to>
                                        <p:strVal val="visible"/>
                                      </p:to>
                                    </p:set>
                                    <p:animEffect transition="in" filter="blinds(vertical)">
                                      <p:cBhvr>
                                        <p:cTn id="15"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p:cNvSpPr>
          <p:nvPr>
            <p:ph type="title"/>
          </p:nvPr>
        </p:nvSpPr>
        <p:spPr>
          <a:xfrm>
            <a:off x="457200" y="0"/>
            <a:ext cx="8229600" cy="923925"/>
          </a:xfrm>
        </p:spPr>
        <p:txBody>
          <a:bodyPr/>
          <a:lstStyle/>
          <a:p>
            <a:pPr eaLnBrk="1" hangingPunct="1">
              <a:defRPr/>
            </a:pPr>
            <a:r>
              <a:rPr lang="tr-TR" sz="3200" b="1" smtClean="0">
                <a:solidFill>
                  <a:srgbClr val="EA2440"/>
                </a:solidFill>
                <a:effectLst>
                  <a:outerShdw blurRad="38100" dist="38100" dir="2700000" algn="tl">
                    <a:srgbClr val="C0C0C0"/>
                  </a:outerShdw>
                </a:effectLst>
                <a:latin typeface="Arial Unicode MS" pitchFamily="34" charset="-128"/>
              </a:rPr>
              <a:t>Kimyasal Yanığın Gelişim Süreci</a:t>
            </a:r>
            <a:r>
              <a:rPr lang="tr-TR" smtClean="0"/>
              <a:t> </a:t>
            </a:r>
          </a:p>
        </p:txBody>
      </p:sp>
      <p:sp>
        <p:nvSpPr>
          <p:cNvPr id="18435" name="Rectangle 5"/>
          <p:cNvSpPr>
            <a:spLocks noChangeArrowheads="1"/>
          </p:cNvSpPr>
          <p:nvPr/>
        </p:nvSpPr>
        <p:spPr bwMode="auto">
          <a:xfrm>
            <a:off x="0" y="2667000"/>
            <a:ext cx="8610600" cy="3937000"/>
          </a:xfrm>
          <a:prstGeom prst="rect">
            <a:avLst/>
          </a:prstGeom>
          <a:noFill/>
          <a:ln w="9525">
            <a:noFill/>
            <a:miter lim="800000"/>
            <a:headEnd/>
            <a:tailEnd/>
          </a:ln>
        </p:spPr>
        <p:txBody>
          <a:bodyPr anchor="ctr">
            <a:spAutoFit/>
          </a:bodyPr>
          <a:lstStyle/>
          <a:p>
            <a:pPr marL="742950" lvl="1" indent="-285750" algn="just">
              <a:buFontTx/>
              <a:buChar char="•"/>
            </a:pPr>
            <a:r>
              <a:rPr lang="tr-TR">
                <a:latin typeface="Arial Unicode MS" pitchFamily="34" charset="-128"/>
              </a:rPr>
              <a:t>Kimyasal yanık saldırgan ürün ile doku arasındaki temas ile başlar. </a:t>
            </a:r>
            <a:r>
              <a:rPr lang="tr-TR"/>
              <a:t>    </a:t>
            </a:r>
            <a:r>
              <a:rPr lang="tr-TR">
                <a:latin typeface="Arial Unicode MS" pitchFamily="34" charset="-128"/>
              </a:rPr>
              <a:t>Temas sonrasında saldırgan kimyasal dokulara nüfuz eder ve dokuları tahrip eder.</a:t>
            </a:r>
            <a:endParaRPr lang="tr-TR"/>
          </a:p>
          <a:p>
            <a:pPr marL="742950" lvl="1" indent="-285750" algn="just"/>
            <a:endParaRPr lang="tr-TR"/>
          </a:p>
          <a:p>
            <a:pPr marL="742950" lvl="1" indent="-285750" algn="just">
              <a:buFontTx/>
              <a:buChar char="•"/>
            </a:pPr>
            <a:r>
              <a:rPr lang="tr-TR">
                <a:latin typeface="Arial Unicode MS" pitchFamily="34" charset="-128"/>
              </a:rPr>
              <a:t>Kimyasal yanığı durdurabilmek için, sadece kimyasal ürünü vücut yüzeyinde bertaraf etmek ye</a:t>
            </a:r>
            <a:r>
              <a:rPr lang="tr-TR"/>
              <a:t>tmez</a:t>
            </a:r>
            <a:r>
              <a:rPr lang="tr-TR">
                <a:latin typeface="Arial Unicode MS" pitchFamily="34" charset="-128"/>
              </a:rPr>
              <a:t>, aynı zamanda dokulara nüfuz edişini kontrol etmek </a:t>
            </a:r>
            <a:r>
              <a:rPr lang="tr-TR"/>
              <a:t>gerekir.</a:t>
            </a:r>
          </a:p>
          <a:p>
            <a:pPr marL="742950" lvl="1" indent="-285750" algn="just"/>
            <a:endParaRPr lang="tr-TR"/>
          </a:p>
          <a:p>
            <a:pPr marL="742950" lvl="1" indent="-285750" algn="just">
              <a:buFontTx/>
              <a:buChar char="•"/>
            </a:pPr>
            <a:r>
              <a:rPr lang="tr-TR">
                <a:latin typeface="Arial Unicode MS" pitchFamily="34" charset="-128"/>
              </a:rPr>
              <a:t>Bu sürecin tümünün oluşumu kimyasalın konsatrasyonuna bağlı olarak birkaç saniye ile birkaç dakika arasında değişir. </a:t>
            </a:r>
            <a:endParaRPr lang="tr-TR"/>
          </a:p>
          <a:p>
            <a:pPr marL="742950" lvl="1" indent="-285750" algn="just">
              <a:buFontTx/>
              <a:buChar char="•"/>
            </a:pPr>
            <a:endParaRPr lang="tr-TR"/>
          </a:p>
          <a:p>
            <a:pPr marL="742950" lvl="1" indent="-285750" algn="just">
              <a:buFontTx/>
              <a:buChar char="•"/>
            </a:pPr>
            <a:r>
              <a:rPr lang="tr-TR">
                <a:latin typeface="Arial Unicode MS" pitchFamily="34" charset="-128"/>
              </a:rPr>
              <a:t>Dolayısıyla etkili bir ilk yardım sağlamak için kimyasala çok kısa sürede müdahale etmek gerekmektedir.</a:t>
            </a:r>
          </a:p>
          <a:p>
            <a:pPr algn="just" eaLnBrk="0" hangingPunct="0"/>
            <a:endParaRPr lang="tr-TR">
              <a:latin typeface="Arial Unicode MS" pitchFamily="34" charset="-128"/>
            </a:endParaRPr>
          </a:p>
        </p:txBody>
      </p:sp>
      <p:pic>
        <p:nvPicPr>
          <p:cNvPr id="18436" name="Picture 6"/>
          <p:cNvPicPr>
            <a:picLocks noChangeAspect="1" noChangeArrowheads="1"/>
          </p:cNvPicPr>
          <p:nvPr/>
        </p:nvPicPr>
        <p:blipFill>
          <a:blip r:embed="rId3"/>
          <a:srcRect/>
          <a:stretch>
            <a:fillRect/>
          </a:stretch>
        </p:blipFill>
        <p:spPr bwMode="auto">
          <a:xfrm>
            <a:off x="457200" y="838200"/>
            <a:ext cx="8370888" cy="152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609600" y="2057400"/>
            <a:ext cx="8229600" cy="2771775"/>
          </a:xfrm>
          <a:prstGeom prst="rect">
            <a:avLst/>
          </a:prstGeom>
          <a:noFill/>
          <a:ln w="9525">
            <a:noFill/>
            <a:miter lim="800000"/>
            <a:headEnd/>
            <a:tailEnd/>
          </a:ln>
          <a:effectLst/>
        </p:spPr>
        <p:txBody>
          <a:bodyPr>
            <a:spAutoFit/>
          </a:bodyPr>
          <a:lstStyle/>
          <a:p>
            <a:pPr algn="ctr">
              <a:defRPr/>
            </a:pPr>
            <a:r>
              <a:rPr lang="tr-TR" sz="4400" b="1">
                <a:solidFill>
                  <a:srgbClr val="EA2440"/>
                </a:solidFill>
                <a:effectLst>
                  <a:outerShdw blurRad="38100" dist="38100" dir="2700000" algn="tl">
                    <a:srgbClr val="C0C0C0"/>
                  </a:outerShdw>
                </a:effectLst>
                <a:latin typeface="Calibri" pitchFamily="34" charset="0"/>
              </a:rPr>
              <a:t>Kimyasal Yanıklarda</a:t>
            </a:r>
          </a:p>
          <a:p>
            <a:pPr algn="ctr">
              <a:defRPr/>
            </a:pPr>
            <a:r>
              <a:rPr lang="tr-TR" sz="4400" b="1">
                <a:solidFill>
                  <a:srgbClr val="EA2440"/>
                </a:solidFill>
                <a:effectLst>
                  <a:outerShdw blurRad="38100" dist="38100" dir="2700000" algn="tl">
                    <a:srgbClr val="C0C0C0"/>
                  </a:outerShdw>
                </a:effectLst>
                <a:latin typeface="Calibri" pitchFamily="34" charset="0"/>
              </a:rPr>
              <a:t> </a:t>
            </a:r>
          </a:p>
          <a:p>
            <a:pPr algn="ctr">
              <a:defRPr/>
            </a:pPr>
            <a:r>
              <a:rPr lang="tr-TR" sz="4400" b="1">
                <a:solidFill>
                  <a:srgbClr val="EA2440"/>
                </a:solidFill>
                <a:effectLst>
                  <a:outerShdw blurRad="38100" dist="38100" dir="2700000" algn="tl">
                    <a:srgbClr val="C0C0C0"/>
                  </a:outerShdw>
                </a:effectLst>
                <a:latin typeface="Calibri" pitchFamily="34" charset="0"/>
              </a:rPr>
              <a:t>İlk Yardım </a:t>
            </a:r>
          </a:p>
          <a:p>
            <a:pPr algn="ctr">
              <a:defRPr/>
            </a:pPr>
            <a:endParaRPr lang="tr-TR" sz="4400" b="1">
              <a:solidFill>
                <a:srgbClr val="EA2440"/>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p:cNvSpPr>
          <p:nvPr>
            <p:ph type="title"/>
          </p:nvPr>
        </p:nvSpPr>
        <p:spPr>
          <a:xfrm>
            <a:off x="304800" y="609600"/>
            <a:ext cx="8229600" cy="681038"/>
          </a:xfrm>
        </p:spPr>
        <p:txBody>
          <a:bodyPr/>
          <a:lstStyle/>
          <a:p>
            <a:pPr algn="l" eaLnBrk="1" hangingPunct="1">
              <a:defRPr/>
            </a:pPr>
            <a:r>
              <a:rPr lang="tr-TR" sz="3200" b="1" smtClean="0">
                <a:solidFill>
                  <a:srgbClr val="EA2440"/>
                </a:solidFill>
                <a:effectLst>
                  <a:outerShdw blurRad="38100" dist="38100" dir="2700000" algn="tl">
                    <a:srgbClr val="C0C0C0"/>
                  </a:outerShdw>
                </a:effectLst>
                <a:latin typeface="Arial Unicode MS" pitchFamily="34" charset="-128"/>
              </a:rPr>
              <a:t>Su İle Yıkama Yapmanın Özellikleri</a:t>
            </a:r>
          </a:p>
        </p:txBody>
      </p:sp>
      <p:sp>
        <p:nvSpPr>
          <p:cNvPr id="21507" name="Rectangle 5"/>
          <p:cNvSpPr>
            <a:spLocks noGrp="1"/>
          </p:cNvSpPr>
          <p:nvPr>
            <p:ph type="body" idx="1"/>
          </p:nvPr>
        </p:nvSpPr>
        <p:spPr>
          <a:xfrm>
            <a:off x="381000" y="1524000"/>
            <a:ext cx="8229600" cy="4525963"/>
          </a:xfrm>
        </p:spPr>
        <p:txBody>
          <a:bodyPr/>
          <a:lstStyle/>
          <a:p>
            <a:pPr algn="just" eaLnBrk="1" hangingPunct="1">
              <a:defRPr/>
            </a:pPr>
            <a:r>
              <a:rPr lang="tr-TR" sz="2000" b="1" smtClean="0">
                <a:effectLst>
                  <a:outerShdw blurRad="38100" dist="38100" dir="2700000" algn="tl">
                    <a:srgbClr val="C0C0C0"/>
                  </a:outerShdw>
                </a:effectLst>
                <a:latin typeface="Arial Unicode MS" pitchFamily="34" charset="-128"/>
              </a:rPr>
              <a:t>Mekanik Etki:</a:t>
            </a:r>
            <a:r>
              <a:rPr lang="tr-TR" sz="2000" smtClean="0">
                <a:latin typeface="Arial Unicode MS" pitchFamily="34" charset="-128"/>
              </a:rPr>
              <a:t> Fazla miktarda su kullanımı kimyasalı vücut yüzeyinden uzaklaştırır.</a:t>
            </a:r>
            <a:endParaRPr lang="tr-TR" sz="2000" smtClean="0"/>
          </a:p>
          <a:p>
            <a:pPr algn="just" eaLnBrk="1" hangingPunct="1">
              <a:defRPr/>
            </a:pPr>
            <a:endParaRPr lang="tr-TR" sz="2000" smtClean="0"/>
          </a:p>
          <a:p>
            <a:pPr algn="just" eaLnBrk="1" hangingPunct="1">
              <a:defRPr/>
            </a:pPr>
            <a:r>
              <a:rPr lang="tr-TR" sz="2000" b="1" smtClean="0">
                <a:effectLst>
                  <a:outerShdw blurRad="38100" dist="38100" dir="2700000" algn="tl">
                    <a:srgbClr val="C0C0C0"/>
                  </a:outerShdw>
                </a:effectLst>
                <a:latin typeface="Arial Unicode MS" pitchFamily="34" charset="-128"/>
              </a:rPr>
              <a:t>Seyreltme etkisi:</a:t>
            </a:r>
            <a:r>
              <a:rPr lang="tr-TR" sz="2000" smtClean="0">
                <a:latin typeface="Arial Unicode MS" pitchFamily="34" charset="-128"/>
              </a:rPr>
              <a:t> Fazla miktarda su kullanımı kimyasalın kons</a:t>
            </a:r>
            <a:r>
              <a:rPr lang="tr-TR" sz="2000" smtClean="0"/>
              <a:t>antrasyonunu </a:t>
            </a:r>
            <a:r>
              <a:rPr lang="tr-TR" sz="2000" smtClean="0">
                <a:latin typeface="Arial Unicode MS" pitchFamily="34" charset="-128"/>
              </a:rPr>
              <a:t>azaltarak saldırganlığını azaltabilir.</a:t>
            </a:r>
            <a:endParaRPr lang="tr-TR" sz="2000" smtClean="0"/>
          </a:p>
          <a:p>
            <a:pPr algn="just" eaLnBrk="1" hangingPunct="1">
              <a:defRPr/>
            </a:pPr>
            <a:endParaRPr lang="tr-TR" sz="2000" smtClean="0"/>
          </a:p>
          <a:p>
            <a:pPr algn="just" eaLnBrk="1" hangingPunct="1">
              <a:defRPr/>
            </a:pPr>
            <a:r>
              <a:rPr lang="tr-TR" sz="2000" b="1" smtClean="0">
                <a:effectLst>
                  <a:outerShdw blurRad="38100" dist="38100" dir="2700000" algn="tl">
                    <a:srgbClr val="C0C0C0"/>
                  </a:outerShdw>
                </a:effectLst>
                <a:latin typeface="Arial Unicode MS" pitchFamily="34" charset="-128"/>
              </a:rPr>
              <a:t>Evrensel Ürün:</a:t>
            </a:r>
            <a:r>
              <a:rPr lang="tr-TR" sz="2000" smtClean="0">
                <a:latin typeface="Arial Unicode MS" pitchFamily="34" charset="-128"/>
              </a:rPr>
              <a:t> </a:t>
            </a:r>
            <a:r>
              <a:rPr lang="tr-TR" sz="2000" smtClean="0"/>
              <a:t>T</a:t>
            </a:r>
            <a:r>
              <a:rPr lang="tr-TR" sz="2000" smtClean="0">
                <a:latin typeface="Arial Unicode MS" pitchFamily="34" charset="-128"/>
              </a:rPr>
              <a:t>üm kimy</a:t>
            </a:r>
            <a:r>
              <a:rPr lang="tr-TR" sz="2000" smtClean="0"/>
              <a:t>asallar ü</a:t>
            </a:r>
            <a:r>
              <a:rPr lang="tr-TR" sz="2000" smtClean="0">
                <a:latin typeface="Arial Unicode MS" pitchFamily="34" charset="-128"/>
              </a:rPr>
              <a:t>zerinde aynı şekilde etki gösterecek ve bu sayede acil müdahale yanlış kullanım riskini oluşturmayacaktır.</a:t>
            </a:r>
            <a:endParaRPr lang="tr-TR" sz="2000" smtClean="0"/>
          </a:p>
          <a:p>
            <a:pPr algn="just" eaLnBrk="1" hangingPunct="1">
              <a:defRPr/>
            </a:pPr>
            <a:endParaRPr lang="tr-TR" sz="2000" smtClean="0"/>
          </a:p>
          <a:p>
            <a:pPr algn="just" eaLnBrk="1" hangingPunct="1">
              <a:defRPr/>
            </a:pPr>
            <a:r>
              <a:rPr lang="tr-TR" sz="2000" b="1" smtClean="0">
                <a:effectLst>
                  <a:outerShdw blurRad="38100" dist="38100" dir="2700000" algn="tl">
                    <a:srgbClr val="C0C0C0"/>
                  </a:outerShdw>
                </a:effectLst>
                <a:latin typeface="Arial Unicode MS" pitchFamily="34" charset="-128"/>
              </a:rPr>
              <a:t>Fakat su kullanımı ile ilgili kısıtlamalar vardır.</a:t>
            </a:r>
          </a:p>
          <a:p>
            <a:pPr algn="just" eaLnBrk="1" hangingPunct="1">
              <a:defRPr/>
            </a:pPr>
            <a:endParaRPr lang="tr-TR" sz="2000" b="1" smtClean="0">
              <a:effectLst>
                <a:outerShdw blurRad="38100" dist="38100" dir="2700000" algn="tl">
                  <a:srgbClr val="C0C0C0"/>
                </a:outerShdw>
              </a:effectLst>
              <a:latin typeface="Arial Unicode MS" pitchFamily="34" charset="-128"/>
            </a:endParaRPr>
          </a:p>
          <a:p>
            <a:pPr eaLnBrk="1" hangingPunct="1">
              <a:defRPr/>
            </a:pPr>
            <a:endParaRPr lang="tr-TR" sz="2000" b="1" smtClean="0">
              <a:latin typeface="Arial Unicode MS" pitchFamily="34" charset="-128"/>
            </a:endParaRPr>
          </a:p>
        </p:txBody>
      </p:sp>
      <p:pic>
        <p:nvPicPr>
          <p:cNvPr id="20484" name="Picture 31" descr="su_damlasi"/>
          <p:cNvPicPr>
            <a:picLocks noChangeAspect="1" noChangeArrowheads="1"/>
          </p:cNvPicPr>
          <p:nvPr/>
        </p:nvPicPr>
        <p:blipFill>
          <a:blip r:embed="rId2"/>
          <a:srcRect/>
          <a:stretch>
            <a:fillRect/>
          </a:stretch>
        </p:blipFill>
        <p:spPr bwMode="auto">
          <a:xfrm>
            <a:off x="6019800" y="4572000"/>
            <a:ext cx="2924175" cy="203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p:cNvSpPr>
          <p:nvPr/>
        </p:nvSpPr>
        <p:spPr bwMode="auto">
          <a:xfrm>
            <a:off x="381000" y="762000"/>
            <a:ext cx="8229600" cy="455613"/>
          </a:xfrm>
          <a:prstGeom prst="rect">
            <a:avLst/>
          </a:prstGeom>
          <a:noFill/>
          <a:ln w="9525">
            <a:noFill/>
            <a:miter lim="800000"/>
            <a:headEnd/>
            <a:tailEnd/>
          </a:ln>
        </p:spPr>
        <p:txBody>
          <a:bodyPr anchor="ctr"/>
          <a:lstStyle/>
          <a:p>
            <a:pPr algn="ctr">
              <a:defRPr/>
            </a:pPr>
            <a:r>
              <a:rPr lang="tr-TR" sz="3200">
                <a:solidFill>
                  <a:srgbClr val="EA2440"/>
                </a:solidFill>
                <a:effectLst>
                  <a:outerShdw blurRad="38100" dist="38100" dir="2700000" algn="tl">
                    <a:srgbClr val="C0C0C0"/>
                  </a:outerShdw>
                </a:effectLst>
              </a:rPr>
              <a:t>Kimyasal Maddeler Artıyor !!!</a:t>
            </a:r>
          </a:p>
        </p:txBody>
      </p:sp>
      <p:pic>
        <p:nvPicPr>
          <p:cNvPr id="3075" name="Picture 5"/>
          <p:cNvPicPr>
            <a:picLocks noChangeAspect="1" noChangeArrowheads="1"/>
          </p:cNvPicPr>
          <p:nvPr/>
        </p:nvPicPr>
        <p:blipFill>
          <a:blip r:embed="rId3"/>
          <a:srcRect/>
          <a:stretch>
            <a:fillRect/>
          </a:stretch>
        </p:blipFill>
        <p:spPr bwMode="auto">
          <a:xfrm>
            <a:off x="6781800" y="1524000"/>
            <a:ext cx="2039938" cy="2590800"/>
          </a:xfrm>
          <a:prstGeom prst="rect">
            <a:avLst/>
          </a:prstGeom>
          <a:noFill/>
          <a:ln w="9525">
            <a:noFill/>
            <a:miter lim="800000"/>
            <a:headEnd/>
            <a:tailEnd/>
          </a:ln>
        </p:spPr>
      </p:pic>
      <p:sp>
        <p:nvSpPr>
          <p:cNvPr id="3076" name="Rectangle 6"/>
          <p:cNvSpPr>
            <a:spLocks noChangeArrowheads="1"/>
          </p:cNvSpPr>
          <p:nvPr/>
        </p:nvSpPr>
        <p:spPr bwMode="auto">
          <a:xfrm>
            <a:off x="228600" y="1524000"/>
            <a:ext cx="7010400" cy="3140075"/>
          </a:xfrm>
          <a:prstGeom prst="rect">
            <a:avLst/>
          </a:prstGeom>
          <a:noFill/>
          <a:ln w="9525">
            <a:noFill/>
            <a:miter lim="800000"/>
            <a:headEnd/>
            <a:tailEnd/>
          </a:ln>
        </p:spPr>
        <p:txBody>
          <a:bodyPr>
            <a:spAutoFit/>
          </a:bodyPr>
          <a:lstStyle/>
          <a:p>
            <a:pPr>
              <a:buFontTx/>
              <a:buChar char="•"/>
            </a:pPr>
            <a:r>
              <a:rPr lang="tr-TR" sz="2000" b="1"/>
              <a:t>72.525.566 </a:t>
            </a:r>
            <a:r>
              <a:rPr lang="tr-TR" sz="2000"/>
              <a:t>Organik ve İnorganik Kimyasal Madde (CHEMCATS)</a:t>
            </a:r>
          </a:p>
          <a:p>
            <a:pPr>
              <a:buFontTx/>
              <a:buChar char="•"/>
            </a:pPr>
            <a:endParaRPr lang="tr-TR" sz="2000"/>
          </a:p>
          <a:p>
            <a:r>
              <a:rPr lang="tr-TR" sz="2000"/>
              <a:t>• </a:t>
            </a:r>
            <a:r>
              <a:rPr lang="tr-TR" sz="2000" b="1"/>
              <a:t>64.333.710 (</a:t>
            </a:r>
            <a:r>
              <a:rPr lang="tr-TR" sz="2000"/>
              <a:t>Chemical Abstracts Service (CAS) (05.02.2013)</a:t>
            </a:r>
          </a:p>
          <a:p>
            <a:r>
              <a:rPr lang="tr-TR" sz="2000" b="1">
                <a:solidFill>
                  <a:srgbClr val="0000FF"/>
                </a:solidFill>
                <a:hlinkClick r:id="rId4"/>
              </a:rPr>
              <a:t>http://www.cas.org/content/counter</a:t>
            </a:r>
            <a:r>
              <a:rPr lang="tr-TR" sz="2000" b="1">
                <a:solidFill>
                  <a:srgbClr val="0000FF"/>
                </a:solidFill>
              </a:rPr>
              <a:t> </a:t>
            </a:r>
          </a:p>
          <a:p>
            <a:r>
              <a:rPr lang="tr-TR" sz="2000" b="1"/>
              <a:t>*</a:t>
            </a:r>
            <a:r>
              <a:rPr lang="tr-TR" sz="2000"/>
              <a:t>Amerikan Chemical Society</a:t>
            </a:r>
          </a:p>
          <a:p>
            <a:endParaRPr lang="tr-TR" sz="2000"/>
          </a:p>
          <a:p>
            <a:r>
              <a:rPr lang="tr-TR" sz="2000"/>
              <a:t>• Her gün kullanıma giren binlerce yeni kimyasal  madde (2500/gün)</a:t>
            </a:r>
          </a:p>
        </p:txBody>
      </p:sp>
      <p:pic>
        <p:nvPicPr>
          <p:cNvPr id="3077" name="Picture 7" descr="group_kimyasal">
            <a:hlinkClick r:id="rId5"/>
          </p:cNvPr>
          <p:cNvPicPr>
            <a:picLocks noChangeAspect="1" noChangeArrowheads="1"/>
          </p:cNvPicPr>
          <p:nvPr/>
        </p:nvPicPr>
        <p:blipFill>
          <a:blip r:embed="rId6"/>
          <a:srcRect/>
          <a:stretch>
            <a:fillRect/>
          </a:stretch>
        </p:blipFill>
        <p:spPr bwMode="auto">
          <a:xfrm>
            <a:off x="381000" y="5029200"/>
            <a:ext cx="2171700" cy="159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p:cNvSpPr>
          <p:nvPr>
            <p:ph type="title"/>
          </p:nvPr>
        </p:nvSpPr>
        <p:spPr>
          <a:xfrm>
            <a:off x="304800" y="609600"/>
            <a:ext cx="4953000" cy="592138"/>
          </a:xfrm>
        </p:spPr>
        <p:txBody>
          <a:bodyPr/>
          <a:lstStyle/>
          <a:p>
            <a:pPr eaLnBrk="1" hangingPunct="1">
              <a:defRPr/>
            </a:pPr>
            <a:r>
              <a:rPr lang="tr-TR" sz="3200" b="1" smtClean="0">
                <a:solidFill>
                  <a:srgbClr val="EA2440"/>
                </a:solidFill>
                <a:effectLst>
                  <a:outerShdw blurRad="38100" dist="38100" dir="2700000" algn="tl">
                    <a:srgbClr val="C0C0C0"/>
                  </a:outerShdw>
                </a:effectLst>
                <a:latin typeface="Arial Unicode MS" pitchFamily="34" charset="-128"/>
              </a:rPr>
              <a:t>Suyun Limitli Tarafları</a:t>
            </a:r>
          </a:p>
        </p:txBody>
      </p:sp>
      <p:sp>
        <p:nvSpPr>
          <p:cNvPr id="21507" name="Rectangle 5"/>
          <p:cNvSpPr>
            <a:spLocks noGrp="1"/>
          </p:cNvSpPr>
          <p:nvPr>
            <p:ph type="body" idx="1"/>
          </p:nvPr>
        </p:nvSpPr>
        <p:spPr>
          <a:xfrm>
            <a:off x="609600" y="1219200"/>
            <a:ext cx="6070600" cy="4525963"/>
          </a:xfrm>
          <a:noFill/>
        </p:spPr>
        <p:txBody>
          <a:bodyPr/>
          <a:lstStyle/>
          <a:p>
            <a:pPr eaLnBrk="1" hangingPunct="1">
              <a:buFontTx/>
              <a:buNone/>
            </a:pPr>
            <a:r>
              <a:rPr lang="tr-TR" sz="2400" b="1" smtClean="0"/>
              <a:t>EN 15154-1 Standardına göre</a:t>
            </a:r>
          </a:p>
        </p:txBody>
      </p:sp>
      <p:sp>
        <p:nvSpPr>
          <p:cNvPr id="21508" name="Rectangle 6"/>
          <p:cNvSpPr>
            <a:spLocks noChangeArrowheads="1"/>
          </p:cNvSpPr>
          <p:nvPr/>
        </p:nvSpPr>
        <p:spPr bwMode="auto">
          <a:xfrm>
            <a:off x="533400" y="1981200"/>
            <a:ext cx="6388100" cy="2746375"/>
          </a:xfrm>
          <a:prstGeom prst="rect">
            <a:avLst/>
          </a:prstGeom>
          <a:noFill/>
          <a:ln w="9525">
            <a:noFill/>
            <a:miter lim="800000"/>
            <a:headEnd/>
            <a:tailEnd/>
          </a:ln>
        </p:spPr>
        <p:txBody>
          <a:bodyPr>
            <a:spAutoFit/>
          </a:bodyPr>
          <a:lstStyle/>
          <a:p>
            <a:pPr algn="just">
              <a:lnSpc>
                <a:spcPct val="90000"/>
              </a:lnSpc>
              <a:spcBef>
                <a:spcPct val="50000"/>
              </a:spcBef>
              <a:buFont typeface="Wingdings" pitchFamily="2" charset="2"/>
              <a:buChar char="§"/>
              <a:tabLst>
                <a:tab pos="4211638" algn="l"/>
              </a:tabLst>
            </a:pPr>
            <a:r>
              <a:rPr lang="tr-TR" sz="2000">
                <a:latin typeface="Arial Unicode MS" pitchFamily="34" charset="-128"/>
              </a:rPr>
              <a:t>İlk 10 sn içerisinde en az 15-20 dk boyunca su ile yıkama kolay ve konforlu olmayacaktır</a:t>
            </a:r>
            <a:r>
              <a:rPr lang="tr-TR" sz="2000"/>
              <a:t> </a:t>
            </a:r>
            <a:r>
              <a:rPr lang="tr-TR" sz="2000">
                <a:latin typeface="Arial Unicode MS" pitchFamily="34" charset="-128"/>
              </a:rPr>
              <a:t>(göz</a:t>
            </a:r>
            <a:r>
              <a:rPr lang="tr-TR" sz="2000"/>
              <a:t>ü</a:t>
            </a:r>
            <a:r>
              <a:rPr lang="tr-TR" sz="2000">
                <a:latin typeface="Arial Unicode MS" pitchFamily="34" charset="-128"/>
              </a:rPr>
              <a:t> açma zorluğu gibi) ve hipotermi riski de olaşabilir. </a:t>
            </a:r>
          </a:p>
          <a:p>
            <a:pPr algn="just">
              <a:lnSpc>
                <a:spcPct val="90000"/>
              </a:lnSpc>
              <a:spcBef>
                <a:spcPct val="50000"/>
              </a:spcBef>
              <a:buFont typeface="Wingdings" pitchFamily="2" charset="2"/>
              <a:buChar char="§"/>
              <a:tabLst>
                <a:tab pos="4211638" algn="l"/>
              </a:tabLst>
            </a:pPr>
            <a:endParaRPr lang="tr-TR" sz="2000">
              <a:latin typeface="Arial Unicode MS" pitchFamily="34" charset="-128"/>
            </a:endParaRPr>
          </a:p>
          <a:p>
            <a:pPr algn="just">
              <a:lnSpc>
                <a:spcPct val="90000"/>
              </a:lnSpc>
              <a:spcBef>
                <a:spcPct val="50000"/>
              </a:spcBef>
              <a:buFont typeface="Wingdings" pitchFamily="2" charset="2"/>
              <a:buChar char="§"/>
              <a:tabLst>
                <a:tab pos="4211638" algn="l"/>
              </a:tabLst>
            </a:pPr>
            <a:r>
              <a:rPr lang="tr-TR" sz="2000">
                <a:latin typeface="Arial Unicode MS" pitchFamily="34" charset="-128"/>
              </a:rPr>
              <a:t>Su ile ilgili diğer bir kısıtlamada hipotonikliğidir.</a:t>
            </a:r>
            <a:r>
              <a:rPr lang="tr-TR" sz="2000"/>
              <a:t> </a:t>
            </a:r>
            <a:r>
              <a:rPr lang="tr-TR" sz="2000">
                <a:latin typeface="Arial Unicode MS" pitchFamily="34" charset="-128"/>
              </a:rPr>
              <a:t>Dokuya hızlı nüfuz eder. Kimyasalı da beraberinde alt katmanlara sürükler.</a:t>
            </a:r>
          </a:p>
          <a:p>
            <a:pPr algn="just">
              <a:lnSpc>
                <a:spcPct val="90000"/>
              </a:lnSpc>
              <a:spcBef>
                <a:spcPct val="50000"/>
              </a:spcBef>
              <a:buFont typeface="Wingdings" pitchFamily="2" charset="2"/>
              <a:buChar char="§"/>
              <a:tabLst>
                <a:tab pos="4211638" algn="l"/>
              </a:tabLst>
            </a:pPr>
            <a:endParaRPr lang="tr-TR" sz="2000">
              <a:latin typeface="Arial Unicode MS" pitchFamily="34" charset="-128"/>
            </a:endParaRPr>
          </a:p>
        </p:txBody>
      </p:sp>
      <p:pic>
        <p:nvPicPr>
          <p:cNvPr id="124933" name="Picture 5"/>
          <p:cNvPicPr>
            <a:picLocks noChangeAspect="1" noChangeArrowheads="1"/>
          </p:cNvPicPr>
          <p:nvPr/>
        </p:nvPicPr>
        <p:blipFill>
          <a:blip r:embed="rId3"/>
          <a:srcRect/>
          <a:stretch>
            <a:fillRect/>
          </a:stretch>
        </p:blipFill>
        <p:spPr bwMode="auto">
          <a:xfrm>
            <a:off x="7696200" y="2895600"/>
            <a:ext cx="989013" cy="1292225"/>
          </a:xfrm>
          <a:prstGeom prst="rect">
            <a:avLst/>
          </a:prstGeom>
          <a:noFill/>
          <a:ln w="9525">
            <a:noFill/>
            <a:miter lim="800000"/>
            <a:headEnd/>
            <a:tailEnd/>
          </a:ln>
        </p:spPr>
      </p:pic>
      <p:pic>
        <p:nvPicPr>
          <p:cNvPr id="124936" name="Picture 8"/>
          <p:cNvPicPr>
            <a:picLocks noChangeAspect="1" noChangeArrowheads="1"/>
          </p:cNvPicPr>
          <p:nvPr/>
        </p:nvPicPr>
        <p:blipFill>
          <a:blip r:embed="rId4" cstate="print"/>
          <a:srcRect/>
          <a:stretch>
            <a:fillRect/>
          </a:stretch>
        </p:blipFill>
        <p:spPr bwMode="auto">
          <a:xfrm>
            <a:off x="7696200" y="1981200"/>
            <a:ext cx="974725" cy="739775"/>
          </a:xfrm>
          <a:prstGeom prst="rect">
            <a:avLst/>
          </a:prstGeom>
          <a:noFill/>
          <a:ln w="9525">
            <a:noFill/>
            <a:miter lim="800000"/>
            <a:headEnd/>
            <a:tailEnd/>
          </a:ln>
        </p:spPr>
      </p:pic>
      <p:pic>
        <p:nvPicPr>
          <p:cNvPr id="9" name="Picture 4"/>
          <p:cNvPicPr>
            <a:picLocks noChangeAspect="1" noChangeArrowheads="1"/>
          </p:cNvPicPr>
          <p:nvPr/>
        </p:nvPicPr>
        <p:blipFill>
          <a:blip r:embed="rId5"/>
          <a:srcRect/>
          <a:stretch>
            <a:fillRect/>
          </a:stretch>
        </p:blipFill>
        <p:spPr bwMode="auto">
          <a:xfrm>
            <a:off x="6629400" y="4495800"/>
            <a:ext cx="1962150" cy="1895475"/>
          </a:xfrm>
          <a:prstGeom prst="rect">
            <a:avLst/>
          </a:prstGeom>
          <a:noFill/>
          <a:ln w="9525">
            <a:noFill/>
            <a:miter lim="800000"/>
            <a:headEnd/>
            <a:tailEnd/>
          </a:ln>
        </p:spPr>
      </p:pic>
      <p:sp>
        <p:nvSpPr>
          <p:cNvPr id="21512" name="AutoShape 7"/>
          <p:cNvSpPr>
            <a:spLocks noChangeArrowheads="1"/>
          </p:cNvSpPr>
          <p:nvPr/>
        </p:nvSpPr>
        <p:spPr bwMode="auto">
          <a:xfrm rot="1330763" flipV="1">
            <a:off x="5567363" y="4538663"/>
            <a:ext cx="1081087" cy="236537"/>
          </a:xfrm>
          <a:prstGeom prst="rightArrow">
            <a:avLst>
              <a:gd name="adj1" fmla="val 50000"/>
              <a:gd name="adj2" fmla="val 125350"/>
            </a:avLst>
          </a:prstGeom>
          <a:solidFill>
            <a:srgbClr val="3366FF"/>
          </a:solidFill>
          <a:ln w="15875" algn="ctr">
            <a:solidFill>
              <a:schemeClr val="tx1"/>
            </a:solidFill>
            <a:miter lim="800000"/>
            <a:headEnd/>
            <a:tailEnd/>
          </a:ln>
        </p:spPr>
        <p:txBody>
          <a:bodyPr wrap="none" anchor="ctr"/>
          <a:lstStyle/>
          <a:p>
            <a:pPr algn="ctr"/>
            <a:endParaRPr lang="tr-TR" sz="4400">
              <a:solidFill>
                <a:schemeClr val="tx2"/>
              </a:solidFill>
            </a:endParaRPr>
          </a:p>
        </p:txBody>
      </p:sp>
      <p:sp>
        <p:nvSpPr>
          <p:cNvPr id="21513" name="AutoShape 7"/>
          <p:cNvSpPr>
            <a:spLocks noChangeArrowheads="1"/>
          </p:cNvSpPr>
          <p:nvPr/>
        </p:nvSpPr>
        <p:spPr bwMode="auto">
          <a:xfrm rot="1330763">
            <a:off x="5562600" y="5073650"/>
            <a:ext cx="1081088" cy="215900"/>
          </a:xfrm>
          <a:prstGeom prst="rightArrow">
            <a:avLst>
              <a:gd name="adj1" fmla="val 50000"/>
              <a:gd name="adj2" fmla="val 125184"/>
            </a:avLst>
          </a:prstGeom>
          <a:solidFill>
            <a:srgbClr val="3366FF"/>
          </a:solidFill>
          <a:ln w="15875" algn="ctr">
            <a:solidFill>
              <a:schemeClr val="tx1"/>
            </a:solidFill>
            <a:miter lim="800000"/>
            <a:headEnd/>
            <a:tailEnd/>
          </a:ln>
        </p:spPr>
        <p:txBody>
          <a:bodyPr wrap="none" anchor="ctr"/>
          <a:lstStyle/>
          <a:p>
            <a:pPr algn="ctr"/>
            <a:endParaRPr lang="tr-TR" sz="4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82465516" fill="hold" nodeType="afterEffect">
                                  <p:stCondLst>
                                    <p:cond delay="0"/>
                                  </p:stCondLst>
                                  <p:childTnLst>
                                    <p:set>
                                      <p:cBhvr>
                                        <p:cTn id="6" dur="1" fill="hold">
                                          <p:stCondLst>
                                            <p:cond delay="499"/>
                                          </p:stCondLst>
                                        </p:cTn>
                                        <p:tgtEl>
                                          <p:spTgt spid="12493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24936"/>
                                        </p:tgtEl>
                                        <p:attrNameLst>
                                          <p:attrName>style.visibility</p:attrName>
                                        </p:attrNameLst>
                                      </p:cBhvr>
                                      <p:to>
                                        <p:strVal val="visible"/>
                                      </p:to>
                                    </p:set>
                                  </p:childTnLst>
                                </p:cTn>
                              </p:par>
                            </p:childTnLst>
                          </p:cTn>
                        </p:par>
                        <p:par>
                          <p:cTn id="10" fill="hold">
                            <p:stCondLst>
                              <p:cond delay="1000"/>
                            </p:stCondLst>
                            <p:childTnLst>
                              <p:par>
                                <p:cTn id="11" presetID="0" presetClass="entr" presetSubtype="77940576" fill="hold" nodeType="after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p:cNvSpPr>
          <p:nvPr>
            <p:ph type="title"/>
          </p:nvPr>
        </p:nvSpPr>
        <p:spPr>
          <a:xfrm>
            <a:off x="228600" y="533400"/>
            <a:ext cx="8534400" cy="554038"/>
          </a:xfrm>
        </p:spPr>
        <p:txBody>
          <a:bodyPr/>
          <a:lstStyle/>
          <a:p>
            <a:pPr eaLnBrk="1" hangingPunct="1">
              <a:defRPr/>
            </a:pPr>
            <a:r>
              <a:rPr lang="tr-TR" sz="3200" b="1" smtClean="0">
                <a:solidFill>
                  <a:srgbClr val="EA2440"/>
                </a:solidFill>
                <a:effectLst>
                  <a:outerShdw blurRad="38100" dist="38100" dir="2700000" algn="tl">
                    <a:srgbClr val="C0C0C0"/>
                  </a:outerShdw>
                </a:effectLst>
              </a:rPr>
              <a:t>Yüksek Konsantrasyonlu Ürünler İle İlgili Problem</a:t>
            </a:r>
          </a:p>
        </p:txBody>
      </p:sp>
      <p:sp>
        <p:nvSpPr>
          <p:cNvPr id="22531" name="Rectangle 6"/>
          <p:cNvSpPr>
            <a:spLocks noChangeArrowheads="1"/>
          </p:cNvSpPr>
          <p:nvPr/>
        </p:nvSpPr>
        <p:spPr bwMode="auto">
          <a:xfrm>
            <a:off x="685800" y="1295400"/>
            <a:ext cx="7848600" cy="1311275"/>
          </a:xfrm>
          <a:prstGeom prst="rect">
            <a:avLst/>
          </a:prstGeom>
          <a:noFill/>
          <a:ln w="9525">
            <a:noFill/>
            <a:miter lim="800000"/>
            <a:headEnd/>
            <a:tailEnd/>
          </a:ln>
        </p:spPr>
        <p:txBody>
          <a:bodyPr>
            <a:spAutoFit/>
          </a:bodyPr>
          <a:lstStyle/>
          <a:p>
            <a:r>
              <a:rPr lang="tr-TR" sz="2000">
                <a:latin typeface="Arial Unicode MS" pitchFamily="34" charset="-128"/>
              </a:rPr>
              <a:t>Ürünün nüfuz edişi çok hızlı gerçekleşir ve bu durumda suyun onu yok etmek için yeterli zamanı olmaz.</a:t>
            </a:r>
            <a:endParaRPr lang="tr-TR" sz="2000"/>
          </a:p>
          <a:p>
            <a:endParaRPr lang="tr-TR" sz="2000"/>
          </a:p>
          <a:p>
            <a:r>
              <a:rPr lang="tr-TR" sz="2000">
                <a:solidFill>
                  <a:srgbClr val="EA2440"/>
                </a:solidFill>
                <a:latin typeface="Arial Unicode MS" pitchFamily="34" charset="-128"/>
              </a:rPr>
              <a:t>Örnek;  %98’lik Sülfürik asit			%</a:t>
            </a:r>
            <a:r>
              <a:rPr lang="tr-TR" sz="2000">
                <a:solidFill>
                  <a:srgbClr val="EA2440"/>
                </a:solidFill>
              </a:rPr>
              <a:t>15</a:t>
            </a:r>
            <a:r>
              <a:rPr lang="tr-TR" sz="2000">
                <a:solidFill>
                  <a:srgbClr val="EA2440"/>
                </a:solidFill>
                <a:latin typeface="Arial Unicode MS" pitchFamily="34" charset="-128"/>
              </a:rPr>
              <a:t>’lik kostik soda</a:t>
            </a:r>
          </a:p>
        </p:txBody>
      </p:sp>
      <p:pic>
        <p:nvPicPr>
          <p:cNvPr id="9" name="Picture 9" descr="IMG0056"/>
          <p:cNvPicPr>
            <a:picLocks noChangeAspect="1" noChangeArrowheads="1"/>
          </p:cNvPicPr>
          <p:nvPr/>
        </p:nvPicPr>
        <p:blipFill>
          <a:blip r:embed="rId3"/>
          <a:srcRect/>
          <a:stretch>
            <a:fillRect/>
          </a:stretch>
        </p:blipFill>
        <p:spPr bwMode="auto">
          <a:xfrm>
            <a:off x="1066800" y="2819400"/>
            <a:ext cx="2265363" cy="1511300"/>
          </a:xfrm>
          <a:prstGeom prst="rect">
            <a:avLst/>
          </a:prstGeom>
          <a:noFill/>
          <a:ln w="9525">
            <a:noFill/>
            <a:miter lim="800000"/>
            <a:headEnd/>
            <a:tailEnd/>
          </a:ln>
        </p:spPr>
      </p:pic>
      <p:pic>
        <p:nvPicPr>
          <p:cNvPr id="22533" name="Picture 6" descr="DSC01143"/>
          <p:cNvPicPr>
            <a:picLocks noChangeAspect="1" noChangeArrowheads="1"/>
          </p:cNvPicPr>
          <p:nvPr/>
        </p:nvPicPr>
        <p:blipFill>
          <a:blip r:embed="rId4"/>
          <a:srcRect/>
          <a:stretch>
            <a:fillRect/>
          </a:stretch>
        </p:blipFill>
        <p:spPr bwMode="auto">
          <a:xfrm>
            <a:off x="6324600" y="2743200"/>
            <a:ext cx="2052638" cy="1600200"/>
          </a:xfrm>
          <a:prstGeom prst="rect">
            <a:avLst/>
          </a:prstGeom>
          <a:noFill/>
          <a:ln w="19050" algn="ctr">
            <a:solidFill>
              <a:schemeClr val="tx1"/>
            </a:solidFill>
            <a:miter lim="800000"/>
            <a:headEnd/>
            <a:tailEnd/>
          </a:ln>
        </p:spPr>
      </p:pic>
      <p:sp>
        <p:nvSpPr>
          <p:cNvPr id="22534" name="10 Dikdörtgen"/>
          <p:cNvSpPr>
            <a:spLocks noChangeArrowheads="1"/>
          </p:cNvSpPr>
          <p:nvPr/>
        </p:nvSpPr>
        <p:spPr bwMode="auto">
          <a:xfrm>
            <a:off x="381000" y="4343400"/>
            <a:ext cx="4419600" cy="1431925"/>
          </a:xfrm>
          <a:prstGeom prst="rect">
            <a:avLst/>
          </a:prstGeom>
          <a:noFill/>
          <a:ln w="9525">
            <a:noFill/>
            <a:miter lim="800000"/>
            <a:headEnd/>
            <a:tailEnd/>
          </a:ln>
        </p:spPr>
        <p:txBody>
          <a:bodyPr>
            <a:spAutoFit/>
          </a:bodyPr>
          <a:lstStyle/>
          <a:p>
            <a:pPr marL="342900" indent="-342900">
              <a:spcBef>
                <a:spcPct val="20000"/>
              </a:spcBef>
              <a:buFont typeface="Wingdings" pitchFamily="2" charset="2"/>
              <a:buChar char="§"/>
            </a:pPr>
            <a:r>
              <a:rPr lang="tr-TR" sz="2000">
                <a:latin typeface="Arial Unicode MS" pitchFamily="34" charset="-128"/>
              </a:rPr>
              <a:t>Suyla hemen yıkama</a:t>
            </a:r>
            <a:endParaRPr lang="fr-FR" sz="2000">
              <a:latin typeface="Arial Unicode MS" pitchFamily="34" charset="-128"/>
            </a:endParaRPr>
          </a:p>
          <a:p>
            <a:pPr marL="342900" indent="-342900">
              <a:spcBef>
                <a:spcPct val="20000"/>
              </a:spcBef>
              <a:buFont typeface="Wingdings" pitchFamily="2" charset="2"/>
              <a:buChar char="§"/>
            </a:pPr>
            <a:r>
              <a:rPr lang="fr-FR" sz="2000">
                <a:latin typeface="Arial Unicode MS" pitchFamily="34" charset="-128"/>
              </a:rPr>
              <a:t>3 </a:t>
            </a:r>
            <a:r>
              <a:rPr lang="tr-TR" sz="2000">
                <a:latin typeface="Arial Unicode MS" pitchFamily="34" charset="-128"/>
              </a:rPr>
              <a:t>gün hastanede 45 gün de evde tıbbi bakım</a:t>
            </a:r>
            <a:endParaRPr lang="fr-FR" sz="2000">
              <a:latin typeface="Arial Unicode MS" pitchFamily="34" charset="-128"/>
            </a:endParaRPr>
          </a:p>
          <a:p>
            <a:pPr marL="342900" indent="-342900">
              <a:spcBef>
                <a:spcPct val="20000"/>
              </a:spcBef>
              <a:buFont typeface="Wingdings" pitchFamily="2" charset="2"/>
              <a:buChar char="§"/>
            </a:pPr>
            <a:r>
              <a:rPr lang="tr-TR" sz="2000">
                <a:latin typeface="Arial Unicode MS" pitchFamily="34" charset="-128"/>
              </a:rPr>
              <a:t>6 aydan fazla iş günü kaybı</a:t>
            </a:r>
            <a:endParaRPr lang="fr-FR" sz="2000">
              <a:latin typeface="Arial Unicode MS" pitchFamily="34" charset="-128"/>
            </a:endParaRPr>
          </a:p>
        </p:txBody>
      </p:sp>
      <p:sp>
        <p:nvSpPr>
          <p:cNvPr id="22535" name="Text Box 8"/>
          <p:cNvSpPr txBox="1">
            <a:spLocks noChangeArrowheads="1"/>
          </p:cNvSpPr>
          <p:nvPr/>
        </p:nvSpPr>
        <p:spPr bwMode="auto">
          <a:xfrm>
            <a:off x="6172200" y="4800600"/>
            <a:ext cx="2460625" cy="641350"/>
          </a:xfrm>
          <a:prstGeom prst="rect">
            <a:avLst/>
          </a:prstGeom>
          <a:noFill/>
          <a:ln w="9525">
            <a:noFill/>
            <a:miter lim="800000"/>
            <a:headEnd/>
            <a:tailEnd/>
          </a:ln>
        </p:spPr>
        <p:txBody>
          <a:bodyPr wrap="none">
            <a:spAutoFit/>
          </a:bodyPr>
          <a:lstStyle/>
          <a:p>
            <a:pPr>
              <a:buFontTx/>
              <a:buChar char="•"/>
            </a:pPr>
            <a:r>
              <a:rPr lang="tr-TR"/>
              <a:t> Suyla hemen yıkama</a:t>
            </a:r>
          </a:p>
          <a:p>
            <a:r>
              <a:rPr lang="tr-TR"/>
              <a:t> Kalıcı sekel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82481588"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p:cNvSpPr>
          <p:nvPr>
            <p:ph type="title"/>
          </p:nvPr>
        </p:nvSpPr>
        <p:spPr>
          <a:xfrm>
            <a:off x="533400" y="381000"/>
            <a:ext cx="8229600" cy="782638"/>
          </a:xfrm>
        </p:spPr>
        <p:txBody>
          <a:bodyPr/>
          <a:lstStyle/>
          <a:p>
            <a:pPr eaLnBrk="1" hangingPunct="1">
              <a:defRPr/>
            </a:pPr>
            <a:r>
              <a:rPr lang="tr-TR" sz="3200" b="1" smtClean="0">
                <a:solidFill>
                  <a:srgbClr val="EA2440"/>
                </a:solidFill>
                <a:effectLst>
                  <a:outerShdw blurRad="38100" dist="38100" dir="2700000" algn="tl">
                    <a:srgbClr val="C0C0C0"/>
                  </a:outerShdw>
                </a:effectLst>
                <a:latin typeface="Arial Unicode MS" pitchFamily="34" charset="-128"/>
              </a:rPr>
              <a:t>Uluslararası Norm ve Standartlar</a:t>
            </a:r>
          </a:p>
        </p:txBody>
      </p:sp>
      <p:sp>
        <p:nvSpPr>
          <p:cNvPr id="23555" name="Rectangle 5"/>
          <p:cNvSpPr>
            <a:spLocks noGrp="1"/>
          </p:cNvSpPr>
          <p:nvPr>
            <p:ph type="body" idx="1"/>
          </p:nvPr>
        </p:nvSpPr>
        <p:spPr>
          <a:xfrm>
            <a:off x="457200" y="2514600"/>
            <a:ext cx="8229600" cy="3810000"/>
          </a:xfrm>
          <a:noFill/>
        </p:spPr>
        <p:txBody>
          <a:bodyPr/>
          <a:lstStyle/>
          <a:p>
            <a:pPr defTabSz="457200" eaLnBrk="1" hangingPunct="1">
              <a:buFontTx/>
              <a:buNone/>
            </a:pPr>
            <a:r>
              <a:rPr lang="tr-TR" sz="2000" smtClean="0">
                <a:solidFill>
                  <a:srgbClr val="CC3300"/>
                </a:solidFill>
                <a:latin typeface="Arial Unicode MS" pitchFamily="34" charset="-128"/>
              </a:rPr>
              <a:t>Yıkamanın etkili olabilmesi için</a:t>
            </a:r>
            <a:r>
              <a:rPr lang="tr-TR" sz="2000" smtClean="0">
                <a:solidFill>
                  <a:srgbClr val="CC3300"/>
                </a:solidFill>
              </a:rPr>
              <a:t>;</a:t>
            </a:r>
          </a:p>
          <a:p>
            <a:pPr defTabSz="457200" eaLnBrk="1" hangingPunct="1"/>
            <a:r>
              <a:rPr lang="tr-TR" sz="2000" smtClean="0">
                <a:latin typeface="Arial Unicode MS" pitchFamily="34" charset="-128"/>
              </a:rPr>
              <a:t>Kimyasal madde teması sonrasında 10 sn içerisinde yıkamaya başlanması ve en az 15 dk boyunca yıkama yapılması gereklidir.</a:t>
            </a:r>
            <a:endParaRPr lang="tr-TR" sz="2000" smtClean="0"/>
          </a:p>
          <a:p>
            <a:pPr defTabSz="457200" eaLnBrk="1" hangingPunct="1"/>
            <a:endParaRPr lang="tr-TR" sz="2000" smtClean="0"/>
          </a:p>
          <a:p>
            <a:pPr defTabSz="457200" eaLnBrk="1" hangingPunct="1"/>
            <a:r>
              <a:rPr lang="tr-TR" sz="2000" smtClean="0">
                <a:latin typeface="Arial Unicode MS" pitchFamily="34" charset="-128"/>
              </a:rPr>
              <a:t>Güvenlik duşu altında yaz ve kış aylarında 15 dk, 60 lt/dk yıkama yapmak kişide hipotermi riski oluşturur.</a:t>
            </a:r>
          </a:p>
        </p:txBody>
      </p:sp>
      <p:sp>
        <p:nvSpPr>
          <p:cNvPr id="23556" name="Rectangle 6"/>
          <p:cNvSpPr>
            <a:spLocks noChangeArrowheads="1"/>
          </p:cNvSpPr>
          <p:nvPr/>
        </p:nvSpPr>
        <p:spPr bwMode="auto">
          <a:xfrm>
            <a:off x="457200" y="1250950"/>
            <a:ext cx="8001000" cy="1006475"/>
          </a:xfrm>
          <a:prstGeom prst="rect">
            <a:avLst/>
          </a:prstGeom>
          <a:noFill/>
          <a:ln w="9525">
            <a:noFill/>
            <a:miter lim="800000"/>
            <a:headEnd/>
            <a:tailEnd/>
          </a:ln>
        </p:spPr>
        <p:txBody>
          <a:bodyPr anchor="ctr">
            <a:spAutoFit/>
          </a:bodyPr>
          <a:lstStyle/>
          <a:p>
            <a:r>
              <a:rPr lang="tr-TR" sz="2000">
                <a:solidFill>
                  <a:srgbClr val="0000FF"/>
                </a:solidFill>
              </a:rPr>
              <a:t>(Amerikan National Standards Institute- ANSI/Z 358.1-1998 ) </a:t>
            </a:r>
          </a:p>
          <a:p>
            <a:r>
              <a:rPr lang="tr-TR" sz="2000">
                <a:solidFill>
                  <a:srgbClr val="0000FF"/>
                </a:solidFill>
              </a:rPr>
              <a:t>			ve </a:t>
            </a:r>
          </a:p>
          <a:p>
            <a:r>
              <a:rPr lang="tr-TR" sz="2000">
                <a:solidFill>
                  <a:srgbClr val="0000FF"/>
                </a:solidFill>
              </a:rPr>
              <a:t>EN 15154 Avrupa Standardı (Synthesis of the European Standard) </a:t>
            </a:r>
          </a:p>
        </p:txBody>
      </p:sp>
      <p:pic>
        <p:nvPicPr>
          <p:cNvPr id="23557" name="Picture 7" descr="ANSI - American National Standards Institute">
            <a:hlinkClick r:id="rId2"/>
          </p:cNvPr>
          <p:cNvPicPr>
            <a:picLocks noChangeAspect="1" noChangeArrowheads="1"/>
          </p:cNvPicPr>
          <p:nvPr/>
        </p:nvPicPr>
        <p:blipFill>
          <a:blip r:embed="rId3"/>
          <a:srcRect/>
          <a:stretch>
            <a:fillRect/>
          </a:stretch>
        </p:blipFill>
        <p:spPr bwMode="auto">
          <a:xfrm>
            <a:off x="4618038" y="5257800"/>
            <a:ext cx="4068762"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p:cNvSpPr>
          <p:nvPr>
            <p:ph type="title"/>
          </p:nvPr>
        </p:nvSpPr>
        <p:spPr>
          <a:xfrm>
            <a:off x="304800" y="304800"/>
            <a:ext cx="6934200" cy="1143000"/>
          </a:xfrm>
        </p:spPr>
        <p:txBody>
          <a:bodyPr/>
          <a:lstStyle/>
          <a:p>
            <a:pPr eaLnBrk="1" hangingPunct="1">
              <a:defRPr/>
            </a:pPr>
            <a:r>
              <a:rPr lang="tr-TR" sz="3200" b="1" smtClean="0">
                <a:solidFill>
                  <a:srgbClr val="EA2440"/>
                </a:solidFill>
                <a:effectLst>
                  <a:outerShdw blurRad="38100" dist="38100" dir="2700000" algn="tl">
                    <a:srgbClr val="C0C0C0"/>
                  </a:outerShdw>
                </a:effectLst>
                <a:latin typeface="Calibri" pitchFamily="34" charset="0"/>
              </a:rPr>
              <a:t>EN 15154 Avrupa Standartı </a:t>
            </a:r>
            <a:br>
              <a:rPr lang="tr-TR" sz="3200" b="1" smtClean="0">
                <a:solidFill>
                  <a:srgbClr val="EA2440"/>
                </a:solidFill>
                <a:effectLst>
                  <a:outerShdw blurRad="38100" dist="38100" dir="2700000" algn="tl">
                    <a:srgbClr val="C0C0C0"/>
                  </a:outerShdw>
                </a:effectLst>
                <a:latin typeface="Calibri" pitchFamily="34" charset="0"/>
              </a:rPr>
            </a:br>
            <a:r>
              <a:rPr lang="tr-TR" sz="3200" b="1" smtClean="0">
                <a:solidFill>
                  <a:srgbClr val="EA2440"/>
                </a:solidFill>
                <a:effectLst>
                  <a:outerShdw blurRad="38100" dist="38100" dir="2700000" algn="tl">
                    <a:srgbClr val="C0C0C0"/>
                  </a:outerShdw>
                </a:effectLst>
                <a:latin typeface="Calibri" pitchFamily="34" charset="0"/>
              </a:rPr>
              <a:t>(Synthesis of the European Standard)</a:t>
            </a:r>
          </a:p>
        </p:txBody>
      </p:sp>
      <p:sp>
        <p:nvSpPr>
          <p:cNvPr id="25603" name="Rectangle 5"/>
          <p:cNvSpPr>
            <a:spLocks noGrp="1"/>
          </p:cNvSpPr>
          <p:nvPr>
            <p:ph type="body" idx="1"/>
          </p:nvPr>
        </p:nvSpPr>
        <p:spPr>
          <a:xfrm>
            <a:off x="0" y="1752600"/>
            <a:ext cx="9144000" cy="1516063"/>
          </a:xfrm>
        </p:spPr>
        <p:txBody>
          <a:bodyPr/>
          <a:lstStyle/>
          <a:p>
            <a:pPr eaLnBrk="1" hangingPunct="1">
              <a:lnSpc>
                <a:spcPct val="80000"/>
              </a:lnSpc>
              <a:defRPr/>
            </a:pPr>
            <a:r>
              <a:rPr lang="tr-TR" sz="1800" smtClean="0">
                <a:latin typeface="Arial Unicode MS" pitchFamily="34" charset="-128"/>
              </a:rPr>
              <a:t>15154-1: Laboratuarlarda kullanılan su şebekesine bağlı boy (vücut) duşları</a:t>
            </a:r>
          </a:p>
          <a:p>
            <a:pPr eaLnBrk="1" hangingPunct="1">
              <a:lnSpc>
                <a:spcPct val="80000"/>
              </a:lnSpc>
              <a:defRPr/>
            </a:pPr>
            <a:r>
              <a:rPr lang="tr-TR" sz="1800" smtClean="0">
                <a:latin typeface="Arial Unicode MS" pitchFamily="34" charset="-128"/>
              </a:rPr>
              <a:t>15154-2: Su şebekesine bağlı göz yıkama üniteleri</a:t>
            </a:r>
            <a:endParaRPr lang="tr-TR" sz="1800" smtClean="0"/>
          </a:p>
          <a:p>
            <a:pPr eaLnBrk="1" hangingPunct="1">
              <a:lnSpc>
                <a:spcPct val="80000"/>
              </a:lnSpc>
              <a:buFontTx/>
              <a:buNone/>
              <a:defRPr/>
            </a:pPr>
            <a:endParaRPr lang="tr-TR" sz="1800" smtClean="0"/>
          </a:p>
          <a:p>
            <a:pPr eaLnBrk="1" hangingPunct="1">
              <a:lnSpc>
                <a:spcPct val="80000"/>
              </a:lnSpc>
              <a:defRPr/>
            </a:pPr>
            <a:r>
              <a:rPr lang="tr-TR" sz="1800" b="1" smtClean="0">
                <a:effectLst>
                  <a:outerShdw blurRad="38100" dist="38100" dir="2700000" algn="tl">
                    <a:srgbClr val="C0C0C0"/>
                  </a:outerShdw>
                </a:effectLst>
                <a:latin typeface="Arial Unicode MS" pitchFamily="34" charset="-128"/>
              </a:rPr>
              <a:t>15154-3:</a:t>
            </a:r>
            <a:r>
              <a:rPr lang="tr-TR" sz="1800" b="1" smtClean="0">
                <a:latin typeface="Arial Unicode MS" pitchFamily="34" charset="-128"/>
              </a:rPr>
              <a:t> </a:t>
            </a:r>
            <a:r>
              <a:rPr lang="tr-TR" sz="1800" smtClean="0">
                <a:latin typeface="Arial Unicode MS" pitchFamily="34" charset="-128"/>
              </a:rPr>
              <a:t>Suya bağlı olmayan taşınabilir boy (vücut) duşları</a:t>
            </a:r>
          </a:p>
          <a:p>
            <a:pPr eaLnBrk="1" hangingPunct="1">
              <a:lnSpc>
                <a:spcPct val="80000"/>
              </a:lnSpc>
              <a:defRPr/>
            </a:pPr>
            <a:r>
              <a:rPr lang="tr-TR" sz="1800" b="1" smtClean="0">
                <a:effectLst>
                  <a:outerShdw blurRad="38100" dist="38100" dir="2700000" algn="tl">
                    <a:srgbClr val="C0C0C0"/>
                  </a:outerShdw>
                </a:effectLst>
                <a:latin typeface="Arial Unicode MS" pitchFamily="34" charset="-128"/>
              </a:rPr>
              <a:t>15154-4:</a:t>
            </a:r>
            <a:r>
              <a:rPr lang="tr-TR" sz="1800" b="1" smtClean="0">
                <a:latin typeface="Arial Unicode MS" pitchFamily="34" charset="-128"/>
              </a:rPr>
              <a:t> </a:t>
            </a:r>
            <a:r>
              <a:rPr lang="tr-TR" sz="1800" smtClean="0">
                <a:latin typeface="Arial Unicode MS" pitchFamily="34" charset="-128"/>
              </a:rPr>
              <a:t>Suya bağlı olmayan taşınabilir göz yıkama üniteleri</a:t>
            </a:r>
          </a:p>
        </p:txBody>
      </p:sp>
      <p:sp>
        <p:nvSpPr>
          <p:cNvPr id="24580" name="Rectangle 6"/>
          <p:cNvSpPr>
            <a:spLocks noChangeArrowheads="1"/>
          </p:cNvSpPr>
          <p:nvPr/>
        </p:nvSpPr>
        <p:spPr bwMode="auto">
          <a:xfrm>
            <a:off x="381000" y="3505200"/>
            <a:ext cx="8178800" cy="3140075"/>
          </a:xfrm>
          <a:prstGeom prst="rect">
            <a:avLst/>
          </a:prstGeom>
          <a:noFill/>
          <a:ln w="9525">
            <a:noFill/>
            <a:miter lim="800000"/>
            <a:headEnd/>
            <a:tailEnd/>
          </a:ln>
        </p:spPr>
        <p:txBody>
          <a:bodyPr>
            <a:spAutoFit/>
          </a:bodyPr>
          <a:lstStyle/>
          <a:p>
            <a:pPr algn="just"/>
            <a:r>
              <a:rPr lang="tr-TR" sz="2000">
                <a:solidFill>
                  <a:srgbClr val="EA2440"/>
                </a:solidFill>
                <a:latin typeface="Arial Unicode MS" pitchFamily="34" charset="-128"/>
              </a:rPr>
              <a:t>15154-3/4 standardına göre (Taşınabilir Göz ve Boy Duşları)</a:t>
            </a:r>
          </a:p>
          <a:p>
            <a:pPr algn="just">
              <a:buFont typeface="Arial" charset="0"/>
              <a:buChar char="•"/>
            </a:pPr>
            <a:r>
              <a:rPr lang="tr-TR" sz="2000" b="1">
                <a:latin typeface="Arial Unicode MS" pitchFamily="34" charset="-128"/>
              </a:rPr>
              <a:t>Su şebekesine bağlı olmayan vücut duşları</a:t>
            </a:r>
            <a:r>
              <a:rPr lang="tr-TR" sz="2000">
                <a:latin typeface="Arial Unicode MS" pitchFamily="34" charset="-128"/>
              </a:rPr>
              <a:t> tehlikeli bir alanda çalışan kişilerin hemen yakınında bulundurmaları amacıyla tasarlanmıştır.</a:t>
            </a:r>
            <a:endParaRPr lang="tr-TR" sz="2000"/>
          </a:p>
          <a:p>
            <a:pPr algn="just">
              <a:buFont typeface="Arial" charset="0"/>
              <a:buNone/>
            </a:pPr>
            <a:endParaRPr lang="tr-TR" sz="2000"/>
          </a:p>
          <a:p>
            <a:pPr algn="just">
              <a:buFont typeface="Arial" charset="0"/>
              <a:buChar char="•"/>
            </a:pPr>
            <a:r>
              <a:rPr lang="tr-TR" sz="2000" b="1">
                <a:latin typeface="Arial Unicode MS" pitchFamily="34" charset="-128"/>
              </a:rPr>
              <a:t>Bunların asıl amacı acil durumlarda kazazedeye ilk yardımı hızlı ve kolay bir şekilde gerçekleştirebilmeyi sağlamaktır. </a:t>
            </a:r>
            <a:endParaRPr lang="tr-TR" sz="2000" b="1"/>
          </a:p>
          <a:p>
            <a:pPr algn="just">
              <a:buFont typeface="Arial" charset="0"/>
              <a:buChar char="•"/>
            </a:pPr>
            <a:endParaRPr lang="tr-TR" sz="2000" b="1"/>
          </a:p>
          <a:p>
            <a:pPr algn="just">
              <a:buFont typeface="Arial" charset="0"/>
              <a:buChar char="•"/>
            </a:pPr>
            <a:r>
              <a:rPr lang="tr-TR" sz="2000">
                <a:latin typeface="Arial Unicode MS" pitchFamily="34" charset="-128"/>
              </a:rPr>
              <a:t> Ayrıca su şebekesine bağlı olmayan bu tip solüsyonlar tıbbi müdahaleye sevk edilene kadar</a:t>
            </a:r>
            <a:r>
              <a:rPr lang="tr-TR" sz="2000"/>
              <a:t> </a:t>
            </a:r>
            <a:r>
              <a:rPr lang="tr-TR" sz="2000">
                <a:latin typeface="Arial Unicode MS" pitchFamily="34" charset="-128"/>
              </a:rPr>
              <a:t>ki geçen süre içerisinde yıkama yapılmasını sağlar.</a:t>
            </a:r>
          </a:p>
        </p:txBody>
      </p:sp>
      <p:pic>
        <p:nvPicPr>
          <p:cNvPr id="24581" name="Picture 4"/>
          <p:cNvPicPr>
            <a:picLocks noChangeAspect="1" noChangeArrowheads="1"/>
          </p:cNvPicPr>
          <p:nvPr/>
        </p:nvPicPr>
        <p:blipFill>
          <a:blip r:embed="rId3"/>
          <a:srcRect/>
          <a:stretch>
            <a:fillRect/>
          </a:stretch>
        </p:blipFill>
        <p:spPr bwMode="auto">
          <a:xfrm>
            <a:off x="7670800" y="0"/>
            <a:ext cx="1473200" cy="177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Slayt Numarası Yer Tutucusu"/>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409AFA9-6F88-4482-BB20-9AECF2EDD970}" type="slidenum">
              <a:rPr lang="tr-TR" sz="1400"/>
              <a:pPr algn="r"/>
              <a:t>24</a:t>
            </a:fld>
            <a:endParaRPr lang="tr-TR" sz="1400"/>
          </a:p>
        </p:txBody>
      </p:sp>
      <p:pic>
        <p:nvPicPr>
          <p:cNvPr id="25603" name="Picture 5" descr="C:\Users\Sebahat.TOLKIMDC\Desktop\15154 en.png"/>
          <p:cNvPicPr>
            <a:picLocks noChangeAspect="1" noChangeArrowheads="1"/>
          </p:cNvPicPr>
          <p:nvPr/>
        </p:nvPicPr>
        <p:blipFill>
          <a:blip r:embed="rId2"/>
          <a:srcRect/>
          <a:stretch>
            <a:fillRect/>
          </a:stretch>
        </p:blipFill>
        <p:spPr bwMode="auto">
          <a:xfrm>
            <a:off x="3175" y="0"/>
            <a:ext cx="9137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p:cNvSpPr>
          <p:nvPr>
            <p:ph type="body" idx="1"/>
          </p:nvPr>
        </p:nvSpPr>
        <p:spPr>
          <a:xfrm>
            <a:off x="381000" y="1447800"/>
            <a:ext cx="8305800" cy="4525963"/>
          </a:xfrm>
        </p:spPr>
        <p:txBody>
          <a:bodyPr/>
          <a:lstStyle/>
          <a:p>
            <a:pPr eaLnBrk="1" hangingPunct="1">
              <a:lnSpc>
                <a:spcPct val="80000"/>
              </a:lnSpc>
              <a:buFontTx/>
              <a:buNone/>
              <a:defRPr/>
            </a:pPr>
            <a:r>
              <a:rPr lang="tr-TR" sz="2400" smtClean="0">
                <a:solidFill>
                  <a:srgbClr val="EA2440"/>
                </a:solidFill>
                <a:effectLst>
                  <a:outerShdw blurRad="38100" dist="38100" dir="2700000" algn="tl">
                    <a:srgbClr val="C0C0C0"/>
                  </a:outerShdw>
                </a:effectLst>
                <a:latin typeface="Calibri" pitchFamily="34" charset="0"/>
              </a:rPr>
              <a:t>İDEAL ÜRÜN NASIL OLMALI</a:t>
            </a:r>
          </a:p>
          <a:p>
            <a:pPr eaLnBrk="1" hangingPunct="1">
              <a:lnSpc>
                <a:spcPct val="80000"/>
              </a:lnSpc>
              <a:buFontTx/>
              <a:buNone/>
              <a:defRPr/>
            </a:pPr>
            <a:endParaRPr lang="tr-TR" sz="2400" smtClean="0">
              <a:solidFill>
                <a:srgbClr val="EA2440"/>
              </a:solidFill>
              <a:effectLst>
                <a:outerShdw blurRad="38100" dist="38100" dir="2700000" algn="tl">
                  <a:srgbClr val="C0C0C0"/>
                </a:outerShdw>
              </a:effectLst>
              <a:latin typeface="Calibri" pitchFamily="34" charset="0"/>
            </a:endParaRPr>
          </a:p>
          <a:p>
            <a:pPr algn="just" eaLnBrk="1" hangingPunct="1">
              <a:lnSpc>
                <a:spcPct val="80000"/>
              </a:lnSpc>
              <a:defRPr/>
            </a:pPr>
            <a:r>
              <a:rPr lang="tr-TR" sz="2000" b="1" smtClean="0"/>
              <a:t>Suyun olumlu etkilerini içeren</a:t>
            </a:r>
            <a:r>
              <a:rPr lang="tr-TR" sz="2000" smtClean="0"/>
              <a:t>  (mekanik etki ve tek protokolün kullanılması)  aynı zamanda limitli olan yanlarını bertaraf eden bir solüsyonun kullanılması tavsiye edilmektedir. </a:t>
            </a:r>
          </a:p>
          <a:p>
            <a:pPr algn="just" eaLnBrk="1" hangingPunct="1">
              <a:lnSpc>
                <a:spcPct val="80000"/>
              </a:lnSpc>
              <a:defRPr/>
            </a:pPr>
            <a:endParaRPr lang="tr-TR" sz="2000" smtClean="0"/>
          </a:p>
          <a:p>
            <a:pPr algn="just" eaLnBrk="1" hangingPunct="1">
              <a:lnSpc>
                <a:spcPct val="80000"/>
              </a:lnSpc>
              <a:defRPr/>
            </a:pPr>
            <a:r>
              <a:rPr lang="tr-TR" sz="2000" b="1" smtClean="0"/>
              <a:t>Bu solüsyon amfoterik olmalı</a:t>
            </a:r>
            <a:r>
              <a:rPr lang="tr-TR" sz="2000" smtClean="0"/>
              <a:t>, kimyasal maddenin türü ve konsantrasyonu ne olursa olsun, yıkamanın optimum güvenilirliğini sağlamalı, müdahale süresini arttırmalı ve yıkama konforunu geliştirmelidir.</a:t>
            </a:r>
          </a:p>
          <a:p>
            <a:pPr algn="just" eaLnBrk="1" hangingPunct="1">
              <a:lnSpc>
                <a:spcPct val="80000"/>
              </a:lnSpc>
              <a:defRPr/>
            </a:pPr>
            <a:endParaRPr lang="tr-TR" sz="2000" smtClean="0"/>
          </a:p>
          <a:p>
            <a:pPr algn="just" eaLnBrk="1" hangingPunct="1">
              <a:lnSpc>
                <a:spcPct val="80000"/>
              </a:lnSpc>
              <a:defRPr/>
            </a:pPr>
            <a:r>
              <a:rPr lang="tr-TR" sz="2000" b="1" smtClean="0"/>
              <a:t>Hipertonik olmalı</a:t>
            </a:r>
            <a:r>
              <a:rPr lang="tr-TR" sz="2000" smtClean="0"/>
              <a:t> ve böylece kimyasalın dokuya girişini engelleyen aynı zamanda dokudan çıkarmaya yarayan ters bir akım oluşmasını sağlamayabilmelidir.</a:t>
            </a:r>
          </a:p>
        </p:txBody>
      </p:sp>
      <p:pic>
        <p:nvPicPr>
          <p:cNvPr id="26627" name="Picture 9" descr="great_idea"/>
          <p:cNvPicPr>
            <a:picLocks noChangeAspect="1" noChangeArrowheads="1"/>
          </p:cNvPicPr>
          <p:nvPr/>
        </p:nvPicPr>
        <p:blipFill>
          <a:blip r:embed="rId2"/>
          <a:srcRect/>
          <a:stretch>
            <a:fillRect/>
          </a:stretch>
        </p:blipFill>
        <p:spPr bwMode="auto">
          <a:xfrm>
            <a:off x="7391400" y="381000"/>
            <a:ext cx="1404938"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p:cNvSpPr>
          <p:nvPr/>
        </p:nvSpPr>
        <p:spPr bwMode="auto">
          <a:xfrm>
            <a:off x="533400" y="3810000"/>
            <a:ext cx="8229600" cy="2006600"/>
          </a:xfrm>
          <a:prstGeom prst="rect">
            <a:avLst/>
          </a:prstGeom>
          <a:noFill/>
          <a:ln w="9525">
            <a:noFill/>
            <a:miter lim="800000"/>
            <a:headEnd/>
            <a:tailEnd/>
          </a:ln>
        </p:spPr>
        <p:txBody>
          <a:bodyPr/>
          <a:lstStyle/>
          <a:p>
            <a:pPr marL="609600" indent="-609600" defTabSz="457200">
              <a:spcBef>
                <a:spcPct val="20000"/>
              </a:spcBef>
            </a:pPr>
            <a:r>
              <a:rPr lang="tr-TR" sz="2000" dirty="0">
                <a:solidFill>
                  <a:srgbClr val="EA2440"/>
                </a:solidFill>
                <a:latin typeface="Trebuchet MS" pitchFamily="34" charset="0"/>
              </a:rPr>
              <a:t>	Kimyasallar ile çalışırken;</a:t>
            </a:r>
          </a:p>
          <a:p>
            <a:pPr marL="609600" indent="-609600" defTabSz="457200">
              <a:spcBef>
                <a:spcPct val="20000"/>
              </a:spcBef>
              <a:buFontTx/>
              <a:buAutoNum type="arabicPeriod"/>
            </a:pPr>
            <a:r>
              <a:rPr lang="tr-TR" sz="2000" dirty="0">
                <a:latin typeface="Trebuchet MS" pitchFamily="34" charset="0"/>
              </a:rPr>
              <a:t>İş güvenliği </a:t>
            </a:r>
            <a:r>
              <a:rPr lang="tr-TR" sz="2000" dirty="0" err="1">
                <a:latin typeface="Trebuchet MS" pitchFamily="34" charset="0"/>
              </a:rPr>
              <a:t>önemlidir.Kişisel</a:t>
            </a:r>
            <a:r>
              <a:rPr lang="tr-TR" sz="2000" dirty="0">
                <a:latin typeface="Trebuchet MS" pitchFamily="34" charset="0"/>
              </a:rPr>
              <a:t> koruyucu malzemeler kullanalım</a:t>
            </a:r>
          </a:p>
          <a:p>
            <a:pPr marL="609600" indent="-609600" defTabSz="457200">
              <a:spcBef>
                <a:spcPct val="20000"/>
              </a:spcBef>
              <a:buFontTx/>
              <a:buAutoNum type="arabicPeriod"/>
            </a:pPr>
            <a:r>
              <a:rPr lang="tr-TR" sz="2000" dirty="0">
                <a:latin typeface="Trebuchet MS" pitchFamily="34" charset="0"/>
              </a:rPr>
              <a:t>Kurallara uyalım, </a:t>
            </a:r>
          </a:p>
          <a:p>
            <a:pPr marL="609600" indent="-609600" algn="ctr" defTabSz="457200">
              <a:spcBef>
                <a:spcPct val="20000"/>
              </a:spcBef>
            </a:pPr>
            <a:r>
              <a:rPr lang="tr-TR" sz="2000" dirty="0">
                <a:latin typeface="Trebuchet MS" pitchFamily="34" charset="0"/>
              </a:rPr>
              <a:t>	</a:t>
            </a:r>
            <a:r>
              <a:rPr lang="tr-TR" sz="3200" b="1" dirty="0">
                <a:solidFill>
                  <a:srgbClr val="0000FF"/>
                </a:solidFill>
                <a:latin typeface="Trebuchet MS" pitchFamily="34" charset="0"/>
              </a:rPr>
              <a:t>Bana bir şey olmaz demeyelim !!</a:t>
            </a:r>
          </a:p>
          <a:p>
            <a:pPr marL="609600" indent="-609600" algn="ctr" defTabSz="457200">
              <a:spcBef>
                <a:spcPct val="20000"/>
              </a:spcBef>
              <a:buFontTx/>
              <a:buAutoNum type="arabicPeriod"/>
            </a:pPr>
            <a:endParaRPr lang="tr-TR" sz="3200" b="1" dirty="0">
              <a:solidFill>
                <a:srgbClr val="0000FF"/>
              </a:solidFill>
              <a:latin typeface="Trebuchet MS" pitchFamily="34" charset="0"/>
            </a:endParaRPr>
          </a:p>
        </p:txBody>
      </p:sp>
      <p:pic>
        <p:nvPicPr>
          <p:cNvPr id="27651" name="Picture 4"/>
          <p:cNvPicPr>
            <a:picLocks noChangeAspect="1" noChangeArrowheads="1"/>
          </p:cNvPicPr>
          <p:nvPr/>
        </p:nvPicPr>
        <p:blipFill>
          <a:blip r:embed="rId3"/>
          <a:srcRect/>
          <a:stretch>
            <a:fillRect/>
          </a:stretch>
        </p:blipFill>
        <p:spPr bwMode="auto">
          <a:xfrm>
            <a:off x="533400" y="685800"/>
            <a:ext cx="8001000"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0" y="1219200"/>
            <a:ext cx="5029200" cy="3733800"/>
          </a:xfrm>
          <a:prstGeom prst="rect">
            <a:avLst/>
          </a:prstGeom>
          <a:noFill/>
          <a:ln w="9525">
            <a:noFill/>
            <a:miter lim="800000"/>
            <a:headEnd/>
            <a:tailEnd/>
          </a:ln>
          <a:effectLst>
            <a:outerShdw dist="35921" dir="2700000" algn="ctr" rotWithShape="0">
              <a:schemeClr val="bg2">
                <a:alpha val="50000"/>
              </a:schemeClr>
            </a:outerShdw>
          </a:effectLst>
        </p:spPr>
        <p:txBody>
          <a:bodyPr lIns="92075" tIns="46038" rIns="92075" bIns="46038" anchor="ctr"/>
          <a:lstStyle/>
          <a:p>
            <a:pPr algn="ctr">
              <a:defRPr/>
            </a:pPr>
            <a:endParaRPr lang="tr-TR" sz="4000" b="1" dirty="0">
              <a:solidFill>
                <a:schemeClr val="accent6"/>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nodePh="1">
                                  <p:stCondLst>
                                    <p:cond delay="0"/>
                                  </p:stCondLst>
                                  <p:endCondLst>
                                    <p:cond evt="begin" delay="0">
                                      <p:tn val="5"/>
                                    </p:cond>
                                  </p:endCondLst>
                                  <p:childTnLst>
                                    <p:set>
                                      <p:cBhvr>
                                        <p:cTn id="6" dur="1" fill="hold">
                                          <p:stCondLst>
                                            <p:cond delay="0"/>
                                          </p:stCondLst>
                                        </p:cTn>
                                        <p:tgtEl>
                                          <p:spTgt spid="70660"/>
                                        </p:tgtEl>
                                        <p:attrNameLst>
                                          <p:attrName>style.visibility</p:attrName>
                                        </p:attrNameLst>
                                      </p:cBhvr>
                                      <p:to>
                                        <p:strVal val="visible"/>
                                      </p:to>
                                    </p:set>
                                    <p:anim calcmode="lin" valueType="num">
                                      <p:cBhvr>
                                        <p:cTn id="7" dur="500" fill="hold"/>
                                        <p:tgtEl>
                                          <p:spTgt spid="70660"/>
                                        </p:tgtEl>
                                        <p:attrNameLst>
                                          <p:attrName>ppt_w</p:attrName>
                                        </p:attrNameLst>
                                      </p:cBhvr>
                                      <p:tavLst>
                                        <p:tav tm="0">
                                          <p:val>
                                            <p:fltVal val="0"/>
                                          </p:val>
                                        </p:tav>
                                        <p:tav tm="100000">
                                          <p:val>
                                            <p:strVal val="#ppt_w"/>
                                          </p:val>
                                        </p:tav>
                                      </p:tavLst>
                                    </p:anim>
                                    <p:anim calcmode="lin" valueType="num">
                                      <p:cBhvr>
                                        <p:cTn id="8" dur="500" fill="hold"/>
                                        <p:tgtEl>
                                          <p:spTgt spid="70660"/>
                                        </p:tgtEl>
                                        <p:attrNameLst>
                                          <p:attrName>ppt_h</p:attrName>
                                        </p:attrNameLst>
                                      </p:cBhvr>
                                      <p:tavLst>
                                        <p:tav tm="0">
                                          <p:val>
                                            <p:fltVal val="0"/>
                                          </p:val>
                                        </p:tav>
                                        <p:tav tm="100000">
                                          <p:val>
                                            <p:strVal val="#ppt_h"/>
                                          </p:val>
                                        </p:tav>
                                      </p:tavLst>
                                    </p:anim>
                                    <p:animEffect transition="in" filter="fade">
                                      <p:cBhvr>
                                        <p:cTn id="9"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ANd9GcSa6eryrrXeca_HqeNbSsYWnN83AN5raoftcMLtIv7aiSVxt0Hz"/>
          <p:cNvPicPr>
            <a:picLocks noChangeAspect="1" noChangeArrowheads="1"/>
          </p:cNvPicPr>
          <p:nvPr/>
        </p:nvPicPr>
        <p:blipFill>
          <a:blip r:embed="rId3"/>
          <a:srcRect/>
          <a:stretch>
            <a:fillRect/>
          </a:stretch>
        </p:blipFill>
        <p:spPr bwMode="auto">
          <a:xfrm>
            <a:off x="4419600" y="4419600"/>
            <a:ext cx="2743200" cy="1608138"/>
          </a:xfrm>
          <a:prstGeom prst="rect">
            <a:avLst/>
          </a:prstGeom>
          <a:noFill/>
          <a:ln w="9525">
            <a:noFill/>
            <a:miter lim="800000"/>
            <a:headEnd/>
            <a:tailEnd/>
          </a:ln>
        </p:spPr>
      </p:pic>
      <p:sp>
        <p:nvSpPr>
          <p:cNvPr id="5131" name="Rectangle 11"/>
          <p:cNvSpPr>
            <a:spLocks noGrp="1"/>
          </p:cNvSpPr>
          <p:nvPr>
            <p:ph type="title"/>
          </p:nvPr>
        </p:nvSpPr>
        <p:spPr>
          <a:xfrm>
            <a:off x="304800" y="457200"/>
            <a:ext cx="8229600" cy="652463"/>
          </a:xfrm>
        </p:spPr>
        <p:txBody>
          <a:bodyPr/>
          <a:lstStyle/>
          <a:p>
            <a:pPr eaLnBrk="1" hangingPunct="1">
              <a:defRPr/>
            </a:pPr>
            <a:r>
              <a:rPr lang="tr-TR" sz="3200" smtClean="0">
                <a:solidFill>
                  <a:srgbClr val="CC3300"/>
                </a:solidFill>
                <a:effectLst>
                  <a:outerShdw blurRad="38100" dist="38100" dir="2700000" algn="tl">
                    <a:srgbClr val="C0C0C0"/>
                  </a:outerShdw>
                </a:effectLst>
              </a:rPr>
              <a:t>Kimyasal Maddeler</a:t>
            </a:r>
          </a:p>
        </p:txBody>
      </p:sp>
      <p:sp>
        <p:nvSpPr>
          <p:cNvPr id="4100" name="Rectangle 12"/>
          <p:cNvSpPr>
            <a:spLocks noGrp="1"/>
          </p:cNvSpPr>
          <p:nvPr>
            <p:ph type="body" idx="1"/>
          </p:nvPr>
        </p:nvSpPr>
        <p:spPr>
          <a:xfrm>
            <a:off x="609600" y="1219200"/>
            <a:ext cx="6553200" cy="673100"/>
          </a:xfrm>
          <a:noFill/>
        </p:spPr>
        <p:txBody>
          <a:bodyPr/>
          <a:lstStyle/>
          <a:p>
            <a:pPr marL="0" indent="0" algn="just" eaLnBrk="1" hangingPunct="1"/>
            <a:r>
              <a:rPr lang="tr-TR" sz="2000" smtClean="0"/>
              <a:t>Birçok sanayi alanına nihai ve aran ürün sağlamaktadır</a:t>
            </a:r>
          </a:p>
          <a:p>
            <a:pPr marL="0" indent="0" algn="just" eaLnBrk="1" hangingPunct="1"/>
            <a:r>
              <a:rPr lang="tr-TR" sz="2000" smtClean="0"/>
              <a:t>Bu sanayi dallarından bazıları;</a:t>
            </a:r>
          </a:p>
          <a:p>
            <a:pPr marL="0" indent="0" algn="just" eaLnBrk="1" hangingPunct="1">
              <a:buFontTx/>
              <a:buNone/>
            </a:pPr>
            <a:r>
              <a:rPr lang="tr-TR" sz="2000" smtClean="0"/>
              <a:t>	</a:t>
            </a:r>
          </a:p>
          <a:p>
            <a:pPr marL="0" indent="0" algn="just" eaLnBrk="1" hangingPunct="1">
              <a:buFontTx/>
              <a:buNone/>
            </a:pPr>
            <a:r>
              <a:rPr lang="tr-TR" sz="2000" smtClean="0"/>
              <a:t>Tarım ilaçları, sentetik gübreler, veteriner ilaçları, sabun,  deterjan, temizleyiciler, plastik hammaddeleri, beşeri ilaç sanayi, kozmetik sanayi, boya, yardımcı maddeler, deri, tekstil, yapıştırıcı,derz, dolgu maddeleri, izolasyon malzemeleri,fotoğraf malzemeleri, barut ve patlayıcılar vb.</a:t>
            </a:r>
          </a:p>
        </p:txBody>
      </p:sp>
      <p:pic>
        <p:nvPicPr>
          <p:cNvPr id="4101" name="Picture 10" descr="ANd9GcQKj6t7wJJBFsIDiGmhWnfqksx-KiSlbwQ5OIbSWIUFTcuPf4gJRw"/>
          <p:cNvPicPr>
            <a:picLocks noChangeAspect="1" noChangeArrowheads="1"/>
          </p:cNvPicPr>
          <p:nvPr/>
        </p:nvPicPr>
        <p:blipFill>
          <a:blip r:embed="rId4"/>
          <a:srcRect/>
          <a:stretch>
            <a:fillRect/>
          </a:stretch>
        </p:blipFill>
        <p:spPr bwMode="auto">
          <a:xfrm>
            <a:off x="7239000" y="1447800"/>
            <a:ext cx="1639888" cy="2371725"/>
          </a:xfrm>
          <a:prstGeom prst="rect">
            <a:avLst/>
          </a:prstGeom>
          <a:noFill/>
          <a:ln w="9525">
            <a:noFill/>
            <a:miter lim="800000"/>
            <a:headEnd/>
            <a:tailEnd/>
          </a:ln>
        </p:spPr>
      </p:pic>
      <p:sp>
        <p:nvSpPr>
          <p:cNvPr id="4102" name="AutoShape 1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pic>
        <p:nvPicPr>
          <p:cNvPr id="4103" name="Picture 14" descr="j8c29zzptf6pl1r">
            <a:hlinkClick r:id="rId5"/>
          </p:cNvPr>
          <p:cNvPicPr>
            <a:picLocks noChangeAspect="1" noChangeArrowheads="1"/>
          </p:cNvPicPr>
          <p:nvPr/>
        </p:nvPicPr>
        <p:blipFill>
          <a:blip r:embed="rId6" cstate="print"/>
          <a:srcRect/>
          <a:stretch>
            <a:fillRect/>
          </a:stretch>
        </p:blipFill>
        <p:spPr bwMode="auto">
          <a:xfrm>
            <a:off x="1143000" y="4294188"/>
            <a:ext cx="1981200" cy="174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p:cNvSpPr>
          <p:nvPr>
            <p:ph type="title"/>
          </p:nvPr>
        </p:nvSpPr>
        <p:spPr>
          <a:xfrm>
            <a:off x="228600" y="533400"/>
            <a:ext cx="7315200" cy="652463"/>
          </a:xfrm>
        </p:spPr>
        <p:txBody>
          <a:bodyPr/>
          <a:lstStyle/>
          <a:p>
            <a:pPr eaLnBrk="1" hangingPunct="1">
              <a:defRPr/>
            </a:pPr>
            <a:r>
              <a:rPr lang="tr-TR" sz="3200" smtClean="0">
                <a:solidFill>
                  <a:srgbClr val="CC3300"/>
                </a:solidFill>
                <a:effectLst>
                  <a:outerShdw blurRad="38100" dist="38100" dir="2700000" algn="tl">
                    <a:srgbClr val="C0C0C0"/>
                  </a:outerShdw>
                </a:effectLst>
              </a:rPr>
              <a:t>Kimyasal Maddeleri Tanımıyoruz</a:t>
            </a:r>
            <a:r>
              <a:rPr lang="tr-TR" smtClean="0"/>
              <a:t> </a:t>
            </a:r>
          </a:p>
        </p:txBody>
      </p:sp>
      <p:pic>
        <p:nvPicPr>
          <p:cNvPr id="5123" name="Picture 26" descr="ANd9GcQYIV1kQzBTuJZvDCxuah8Mw1KPAtGc5lMv5L6xxY8HOI3p_xVYTx-spfqj"/>
          <p:cNvPicPr>
            <a:picLocks noChangeAspect="1" noChangeArrowheads="1"/>
          </p:cNvPicPr>
          <p:nvPr/>
        </p:nvPicPr>
        <p:blipFill>
          <a:blip r:embed="rId3"/>
          <a:srcRect/>
          <a:stretch>
            <a:fillRect/>
          </a:stretch>
        </p:blipFill>
        <p:spPr bwMode="auto">
          <a:xfrm>
            <a:off x="7010400" y="457200"/>
            <a:ext cx="447675" cy="992188"/>
          </a:xfrm>
          <a:prstGeom prst="rect">
            <a:avLst/>
          </a:prstGeom>
          <a:noFill/>
          <a:ln w="9525">
            <a:noFill/>
            <a:miter lim="800000"/>
            <a:headEnd/>
            <a:tailEnd/>
          </a:ln>
        </p:spPr>
      </p:pic>
      <p:sp>
        <p:nvSpPr>
          <p:cNvPr id="5124" name="Rectangle 6"/>
          <p:cNvSpPr>
            <a:spLocks noGrp="1"/>
          </p:cNvSpPr>
          <p:nvPr>
            <p:ph type="body" idx="1"/>
          </p:nvPr>
        </p:nvSpPr>
        <p:spPr>
          <a:xfrm>
            <a:off x="304800" y="1447800"/>
            <a:ext cx="5867400" cy="2057400"/>
          </a:xfrm>
          <a:noFill/>
        </p:spPr>
        <p:txBody>
          <a:bodyPr/>
          <a:lstStyle/>
          <a:p>
            <a:pPr algn="just" eaLnBrk="1" hangingPunct="1"/>
            <a:r>
              <a:rPr lang="tr-TR" sz="2000" smtClean="0"/>
              <a:t>Günümüzde gerek iş yaşantımızda gerekse de özel yaşantımızda  kimyasallar ile sürekli karşı karşıya gelmekteyiz.</a:t>
            </a:r>
          </a:p>
          <a:p>
            <a:pPr algn="just" eaLnBrk="1" hangingPunct="1"/>
            <a:endParaRPr lang="tr-TR" sz="2000" smtClean="0"/>
          </a:p>
          <a:p>
            <a:pPr algn="just" eaLnBrk="1" hangingPunct="1"/>
            <a:r>
              <a:rPr lang="tr-TR" sz="2000" smtClean="0"/>
              <a:t>Özellikle de iş hayatında  pek çok kişi kimyasal maddelerin ne derece tehlikeli olabileceğini bilmeden çalışmaktadırlar.</a:t>
            </a:r>
          </a:p>
          <a:p>
            <a:pPr algn="just" eaLnBrk="1" hangingPunct="1"/>
            <a:endParaRPr lang="tr-TR" sz="2000" smtClean="0"/>
          </a:p>
          <a:p>
            <a:pPr algn="just" eaLnBrk="1" hangingPunct="1"/>
            <a:r>
              <a:rPr lang="tr-TR" sz="2000" smtClean="0"/>
              <a:t> Birçoğu da herhangi bir kaza yaşamadığı için kimyasalların risklerini önemsemez.  ‘</a:t>
            </a:r>
            <a:r>
              <a:rPr lang="tr-TR" sz="2000" b="1" smtClean="0"/>
              <a:t>’BANA BİR ŞEY OLMAZ DEMEK</a:t>
            </a:r>
            <a:r>
              <a:rPr lang="tr-TR" sz="2000" smtClean="0"/>
              <a:t>’’ çalışanlar arasında yaygın kullanılan bir tabirdir.</a:t>
            </a:r>
            <a:endParaRPr lang="fr-FR" sz="2000" smtClean="0"/>
          </a:p>
          <a:p>
            <a:pPr algn="just" eaLnBrk="1" hangingPunct="1"/>
            <a:endParaRPr lang="tr-TR" sz="2000" smtClean="0"/>
          </a:p>
          <a:p>
            <a:pPr algn="just" eaLnBrk="1" hangingPunct="1"/>
            <a:endParaRPr lang="tr-TR" sz="2000" smtClean="0"/>
          </a:p>
        </p:txBody>
      </p:sp>
      <p:sp>
        <p:nvSpPr>
          <p:cNvPr id="5125" name="AutoShape 1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pic>
        <p:nvPicPr>
          <p:cNvPr id="5126" name="Picture 14" descr="8280aea5f56e65f4ac089b6615a6cc2d_1270793053">
            <a:hlinkClick r:id="rId4"/>
          </p:cNvPr>
          <p:cNvPicPr>
            <a:picLocks noChangeAspect="1" noChangeArrowheads="1"/>
          </p:cNvPicPr>
          <p:nvPr/>
        </p:nvPicPr>
        <p:blipFill>
          <a:blip r:embed="rId5"/>
          <a:srcRect/>
          <a:stretch>
            <a:fillRect/>
          </a:stretch>
        </p:blipFill>
        <p:spPr bwMode="auto">
          <a:xfrm>
            <a:off x="6381750" y="1600200"/>
            <a:ext cx="2533650"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p:cNvSpPr>
          <p:nvPr>
            <p:ph type="title"/>
          </p:nvPr>
        </p:nvSpPr>
        <p:spPr>
          <a:xfrm>
            <a:off x="304800" y="533400"/>
            <a:ext cx="8839200" cy="503238"/>
          </a:xfrm>
        </p:spPr>
        <p:txBody>
          <a:bodyPr/>
          <a:lstStyle/>
          <a:p>
            <a:pPr eaLnBrk="1" hangingPunct="1">
              <a:defRPr/>
            </a:pPr>
            <a:r>
              <a:rPr lang="tr-TR" sz="3200" smtClean="0">
                <a:solidFill>
                  <a:srgbClr val="CC3300"/>
                </a:solidFill>
                <a:effectLst>
                  <a:outerShdw blurRad="38100" dist="38100" dir="2700000" algn="tl">
                    <a:srgbClr val="C0C0C0"/>
                  </a:outerShdw>
                </a:effectLst>
              </a:rPr>
              <a:t>Kimyasal Maddelerin Sınıflandırılması</a:t>
            </a:r>
          </a:p>
        </p:txBody>
      </p:sp>
      <p:pic>
        <p:nvPicPr>
          <p:cNvPr id="6147" name="Picture 6"/>
          <p:cNvPicPr>
            <a:picLocks noChangeAspect="1" noChangeArrowheads="1"/>
          </p:cNvPicPr>
          <p:nvPr/>
        </p:nvPicPr>
        <p:blipFill>
          <a:blip r:embed="rId3"/>
          <a:srcRect/>
          <a:stretch>
            <a:fillRect/>
          </a:stretch>
        </p:blipFill>
        <p:spPr bwMode="auto">
          <a:xfrm>
            <a:off x="533400" y="1371600"/>
            <a:ext cx="914400" cy="914400"/>
          </a:xfrm>
          <a:prstGeom prst="rect">
            <a:avLst/>
          </a:prstGeom>
          <a:noFill/>
          <a:ln w="9525" algn="ctr">
            <a:noFill/>
            <a:miter lim="800000"/>
            <a:headEnd/>
            <a:tailEnd/>
          </a:ln>
        </p:spPr>
      </p:pic>
      <p:pic>
        <p:nvPicPr>
          <p:cNvPr id="6148" name="Picture 7"/>
          <p:cNvPicPr>
            <a:picLocks noChangeAspect="1" noChangeArrowheads="1"/>
          </p:cNvPicPr>
          <p:nvPr/>
        </p:nvPicPr>
        <p:blipFill>
          <a:blip r:embed="rId4"/>
          <a:srcRect/>
          <a:stretch>
            <a:fillRect/>
          </a:stretch>
        </p:blipFill>
        <p:spPr bwMode="auto">
          <a:xfrm>
            <a:off x="7239000" y="1371600"/>
            <a:ext cx="990600" cy="914400"/>
          </a:xfrm>
          <a:prstGeom prst="rect">
            <a:avLst/>
          </a:prstGeom>
          <a:noFill/>
          <a:ln w="9525" algn="ctr">
            <a:noFill/>
            <a:miter lim="800000"/>
            <a:headEnd/>
            <a:tailEnd/>
          </a:ln>
        </p:spPr>
      </p:pic>
      <p:pic>
        <p:nvPicPr>
          <p:cNvPr id="6149" name="Picture 12"/>
          <p:cNvPicPr>
            <a:picLocks noChangeAspect="1" noChangeArrowheads="1"/>
          </p:cNvPicPr>
          <p:nvPr/>
        </p:nvPicPr>
        <p:blipFill>
          <a:blip r:embed="rId5"/>
          <a:srcRect/>
          <a:stretch>
            <a:fillRect/>
          </a:stretch>
        </p:blipFill>
        <p:spPr bwMode="auto">
          <a:xfrm>
            <a:off x="3962400" y="1371600"/>
            <a:ext cx="927100" cy="962025"/>
          </a:xfrm>
          <a:prstGeom prst="rect">
            <a:avLst/>
          </a:prstGeom>
          <a:noFill/>
          <a:ln w="9525" algn="ctr">
            <a:noFill/>
            <a:miter lim="800000"/>
            <a:headEnd/>
            <a:tailEnd/>
          </a:ln>
        </p:spPr>
      </p:pic>
      <p:sp>
        <p:nvSpPr>
          <p:cNvPr id="6150" name="Text Box 13"/>
          <p:cNvSpPr txBox="1">
            <a:spLocks noChangeArrowheads="1"/>
          </p:cNvSpPr>
          <p:nvPr/>
        </p:nvSpPr>
        <p:spPr bwMode="auto">
          <a:xfrm>
            <a:off x="457200" y="2362200"/>
            <a:ext cx="1219200" cy="641350"/>
          </a:xfrm>
          <a:prstGeom prst="rect">
            <a:avLst/>
          </a:prstGeom>
          <a:noFill/>
          <a:ln w="9525">
            <a:noFill/>
            <a:miter lim="800000"/>
            <a:headEnd/>
            <a:tailEnd/>
          </a:ln>
        </p:spPr>
        <p:txBody>
          <a:bodyPr>
            <a:spAutoFit/>
          </a:bodyPr>
          <a:lstStyle/>
          <a:p>
            <a:r>
              <a:rPr lang="tr-TR"/>
              <a:t>Çevre için tehlikeli</a:t>
            </a:r>
          </a:p>
        </p:txBody>
      </p:sp>
      <p:sp>
        <p:nvSpPr>
          <p:cNvPr id="6151" name="Text Box 14"/>
          <p:cNvSpPr txBox="1">
            <a:spLocks noChangeArrowheads="1"/>
          </p:cNvSpPr>
          <p:nvPr/>
        </p:nvSpPr>
        <p:spPr bwMode="auto">
          <a:xfrm>
            <a:off x="2133600" y="2438400"/>
            <a:ext cx="1352550" cy="366713"/>
          </a:xfrm>
          <a:prstGeom prst="rect">
            <a:avLst/>
          </a:prstGeom>
          <a:noFill/>
          <a:ln w="9525">
            <a:noFill/>
            <a:miter lim="800000"/>
            <a:headEnd/>
            <a:tailEnd/>
          </a:ln>
        </p:spPr>
        <p:txBody>
          <a:bodyPr wrap="none">
            <a:spAutoFit/>
          </a:bodyPr>
          <a:lstStyle/>
          <a:p>
            <a:r>
              <a:rPr lang="tr-TR"/>
              <a:t>Tahriş edici</a:t>
            </a:r>
          </a:p>
        </p:txBody>
      </p:sp>
      <p:sp>
        <p:nvSpPr>
          <p:cNvPr id="6152" name="Text Box 15"/>
          <p:cNvSpPr txBox="1">
            <a:spLocks noChangeArrowheads="1"/>
          </p:cNvSpPr>
          <p:nvPr/>
        </p:nvSpPr>
        <p:spPr bwMode="auto">
          <a:xfrm>
            <a:off x="7315200" y="2438400"/>
            <a:ext cx="1060450" cy="366713"/>
          </a:xfrm>
          <a:prstGeom prst="rect">
            <a:avLst/>
          </a:prstGeom>
          <a:noFill/>
          <a:ln w="9525">
            <a:noFill/>
            <a:miter lim="800000"/>
            <a:headEnd/>
            <a:tailEnd/>
          </a:ln>
        </p:spPr>
        <p:txBody>
          <a:bodyPr wrap="none">
            <a:spAutoFit/>
          </a:bodyPr>
          <a:lstStyle/>
          <a:p>
            <a:r>
              <a:rPr lang="tr-TR"/>
              <a:t>Patlayıcı</a:t>
            </a:r>
          </a:p>
        </p:txBody>
      </p:sp>
      <p:sp>
        <p:nvSpPr>
          <p:cNvPr id="6153" name="Text Box 16"/>
          <p:cNvSpPr txBox="1">
            <a:spLocks noChangeArrowheads="1"/>
          </p:cNvSpPr>
          <p:nvPr/>
        </p:nvSpPr>
        <p:spPr bwMode="auto">
          <a:xfrm>
            <a:off x="4038600" y="2438400"/>
            <a:ext cx="831850" cy="366713"/>
          </a:xfrm>
          <a:prstGeom prst="rect">
            <a:avLst/>
          </a:prstGeom>
          <a:noFill/>
          <a:ln w="9525">
            <a:noFill/>
            <a:miter lim="800000"/>
            <a:headEnd/>
            <a:tailEnd/>
          </a:ln>
        </p:spPr>
        <p:txBody>
          <a:bodyPr>
            <a:spAutoFit/>
          </a:bodyPr>
          <a:lstStyle/>
          <a:p>
            <a:r>
              <a:rPr lang="tr-TR"/>
              <a:t>Yanıcı</a:t>
            </a:r>
          </a:p>
        </p:txBody>
      </p:sp>
      <p:sp>
        <p:nvSpPr>
          <p:cNvPr id="6154" name="Text Box 17"/>
          <p:cNvSpPr txBox="1">
            <a:spLocks noChangeArrowheads="1"/>
          </p:cNvSpPr>
          <p:nvPr/>
        </p:nvSpPr>
        <p:spPr bwMode="auto">
          <a:xfrm>
            <a:off x="5562600" y="2438400"/>
            <a:ext cx="1149350" cy="366713"/>
          </a:xfrm>
          <a:prstGeom prst="rect">
            <a:avLst/>
          </a:prstGeom>
          <a:noFill/>
          <a:ln w="9525">
            <a:noFill/>
            <a:miter lim="800000"/>
            <a:headEnd/>
            <a:tailEnd/>
          </a:ln>
        </p:spPr>
        <p:txBody>
          <a:bodyPr wrap="none">
            <a:spAutoFit/>
          </a:bodyPr>
          <a:lstStyle/>
          <a:p>
            <a:r>
              <a:rPr lang="tr-TR"/>
              <a:t>Aşındırıcı</a:t>
            </a:r>
          </a:p>
        </p:txBody>
      </p:sp>
      <p:sp>
        <p:nvSpPr>
          <p:cNvPr id="6155" name="Rectangle 5"/>
          <p:cNvSpPr>
            <a:spLocks/>
          </p:cNvSpPr>
          <p:nvPr/>
        </p:nvSpPr>
        <p:spPr bwMode="auto">
          <a:xfrm>
            <a:off x="533400" y="3429000"/>
            <a:ext cx="8305800" cy="1401763"/>
          </a:xfrm>
          <a:prstGeom prst="rect">
            <a:avLst/>
          </a:prstGeom>
          <a:noFill/>
          <a:ln w="9525">
            <a:noFill/>
            <a:miter lim="800000"/>
            <a:headEnd/>
            <a:tailEnd/>
          </a:ln>
        </p:spPr>
        <p:txBody>
          <a:bodyPr/>
          <a:lstStyle/>
          <a:p>
            <a:pPr marL="342900" indent="-342900" algn="just">
              <a:spcBef>
                <a:spcPct val="20000"/>
              </a:spcBef>
            </a:pPr>
            <a:r>
              <a:rPr lang="tr-TR" sz="1600" b="1" i="1"/>
              <a:t>Kimyasal Maddelerle Çalışmalarda Sağlık ve Güvenlik Önlemleri Hakkında Yönetmelik (26/12/2003 tarih ve 25328 sayılı R.G)’e göre</a:t>
            </a:r>
          </a:p>
          <a:p>
            <a:pPr marL="342900" indent="-342900" algn="just">
              <a:spcBef>
                <a:spcPct val="20000"/>
              </a:spcBef>
              <a:buFontTx/>
              <a:buChar char="•"/>
            </a:pPr>
            <a:endParaRPr lang="tr-TR" sz="1600" b="1" i="1"/>
          </a:p>
          <a:p>
            <a:pPr marL="342900" indent="-342900" algn="just">
              <a:spcBef>
                <a:spcPct val="20000"/>
              </a:spcBef>
              <a:buFontTx/>
              <a:buChar char="•"/>
            </a:pPr>
            <a:r>
              <a:rPr lang="tr-TR" sz="1600" i="1">
                <a:solidFill>
                  <a:srgbClr val="CC3300"/>
                </a:solidFill>
              </a:rPr>
              <a:t>Kimyasal </a:t>
            </a:r>
            <a:r>
              <a:rPr lang="tr-TR" sz="1600">
                <a:solidFill>
                  <a:srgbClr val="CC3300"/>
                </a:solidFill>
              </a:rPr>
              <a:t>Madde: </a:t>
            </a:r>
            <a:r>
              <a:rPr lang="tr-TR" sz="1600"/>
              <a:t>Doğal halde bulunan veya üretilen, herhangi bir işlem sırasında atık olarak ortaya çıkan, kazara oluşan her türlü element, bileşik veya karışımlardır.</a:t>
            </a:r>
          </a:p>
          <a:p>
            <a:pPr marL="342900" indent="-342900" algn="just">
              <a:spcBef>
                <a:spcPct val="20000"/>
              </a:spcBef>
              <a:buFontTx/>
              <a:buChar char="•"/>
            </a:pPr>
            <a:endParaRPr lang="tr-TR" sz="1600"/>
          </a:p>
          <a:p>
            <a:pPr marL="342900" indent="-342900" algn="just">
              <a:spcBef>
                <a:spcPct val="20000"/>
              </a:spcBef>
              <a:buFontTx/>
              <a:buChar char="•"/>
            </a:pPr>
            <a:r>
              <a:rPr lang="tr-TR" sz="1600" i="1">
                <a:solidFill>
                  <a:srgbClr val="CC3300"/>
                </a:solidFill>
              </a:rPr>
              <a:t>Tehlikeli Kimyasal Madde</a:t>
            </a:r>
            <a:r>
              <a:rPr lang="tr-TR" sz="1600">
                <a:solidFill>
                  <a:srgbClr val="CC3300"/>
                </a:solidFill>
              </a:rPr>
              <a:t>:</a:t>
            </a:r>
            <a:r>
              <a:rPr lang="tr-TR" sz="1600"/>
              <a:t> Patlayıcı, oksitleyici, çok kolay alevlenir, kolay alevlenir, alevlenir, toksik, çok toksik, zararlı, aşındırıcı, tahriş edici, alerjik, kanserojen, mutajen,üreme için toksik ve çevre için tehlikeli özelliklerden bir veya bir kaçına sahip maddelerdir. </a:t>
            </a:r>
          </a:p>
        </p:txBody>
      </p:sp>
      <p:pic>
        <p:nvPicPr>
          <p:cNvPr id="20529" name="Picture 49" descr="E"/>
          <p:cNvPicPr>
            <a:picLocks noChangeAspect="1" noChangeArrowheads="1"/>
          </p:cNvPicPr>
          <p:nvPr/>
        </p:nvPicPr>
        <p:blipFill>
          <a:blip r:embed="rId6"/>
          <a:srcRect l="8641" t="8684" r="10538" b="8900"/>
          <a:stretch>
            <a:fillRect/>
          </a:stretch>
        </p:blipFill>
        <p:spPr bwMode="auto">
          <a:xfrm>
            <a:off x="5638800" y="1371600"/>
            <a:ext cx="925513" cy="915988"/>
          </a:xfrm>
          <a:prstGeom prst="rect">
            <a:avLst/>
          </a:prstGeom>
          <a:noFill/>
          <a:ln w="9525">
            <a:noFill/>
            <a:miter lim="800000"/>
            <a:headEnd/>
            <a:tailEnd/>
          </a:ln>
        </p:spPr>
      </p:pic>
      <p:pic>
        <p:nvPicPr>
          <p:cNvPr id="20532" name="Picture 52" descr="B"/>
          <p:cNvPicPr>
            <a:picLocks noChangeAspect="1" noChangeArrowheads="1"/>
          </p:cNvPicPr>
          <p:nvPr/>
        </p:nvPicPr>
        <p:blipFill>
          <a:blip r:embed="rId7"/>
          <a:srcRect l="12901" t="13051" r="11201" b="10951"/>
          <a:stretch>
            <a:fillRect/>
          </a:stretch>
        </p:blipFill>
        <p:spPr bwMode="auto">
          <a:xfrm>
            <a:off x="2286000" y="1371600"/>
            <a:ext cx="914400" cy="904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219359844" fill="hold" nodeType="afterEffect">
                                  <p:stCondLst>
                                    <p:cond delay="0"/>
                                  </p:stCondLst>
                                  <p:childTnLst>
                                    <p:set>
                                      <p:cBhvr>
                                        <p:cTn id="6" dur="1" fill="hold">
                                          <p:stCondLst>
                                            <p:cond delay="499"/>
                                          </p:stCondLst>
                                        </p:cTn>
                                        <p:tgtEl>
                                          <p:spTgt spid="20529"/>
                                        </p:tgtEl>
                                        <p:attrNameLst>
                                          <p:attrName>style.visibility</p:attrName>
                                        </p:attrNameLst>
                                      </p:cBhvr>
                                      <p:to>
                                        <p:strVal val="visible"/>
                                      </p:to>
                                    </p:set>
                                  </p:childTnLst>
                                </p:cTn>
                              </p:par>
                            </p:childTnLst>
                          </p:cTn>
                        </p:par>
                        <p:par>
                          <p:cTn id="7" fill="hold">
                            <p:stCondLst>
                              <p:cond delay="500"/>
                            </p:stCondLst>
                            <p:childTnLst>
                              <p:par>
                                <p:cTn id="8" presetID="0" presetClass="entr" presetSubtype="219361688" fill="hold" nodeType="afterEffect">
                                  <p:stCondLst>
                                    <p:cond delay="0"/>
                                  </p:stCondLst>
                                  <p:childTnLst>
                                    <p:set>
                                      <p:cBhvr>
                                        <p:cTn id="9" dur="1" fill="hold">
                                          <p:stCondLst>
                                            <p:cond delay="499"/>
                                          </p:stCondLst>
                                        </p:cTn>
                                        <p:tgtEl>
                                          <p:spTgt spid="20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p:cNvSpPr>
          <p:nvPr>
            <p:ph type="title"/>
          </p:nvPr>
        </p:nvSpPr>
        <p:spPr>
          <a:xfrm>
            <a:off x="381000" y="838200"/>
            <a:ext cx="8229600" cy="579438"/>
          </a:xfrm>
        </p:spPr>
        <p:txBody>
          <a:bodyPr/>
          <a:lstStyle/>
          <a:p>
            <a:pPr eaLnBrk="1" hangingPunct="1">
              <a:defRPr/>
            </a:pPr>
            <a:r>
              <a:rPr lang="tr-TR" sz="3200" smtClean="0">
                <a:solidFill>
                  <a:srgbClr val="CC3300"/>
                </a:solidFill>
                <a:effectLst>
                  <a:outerShdw blurRad="38100" dist="38100" dir="2700000" algn="tl">
                    <a:srgbClr val="C0C0C0"/>
                  </a:outerShdw>
                </a:effectLst>
              </a:rPr>
              <a:t>Kimyasal Maddelerin Zararlı Etkileri</a:t>
            </a:r>
          </a:p>
        </p:txBody>
      </p:sp>
      <p:sp>
        <p:nvSpPr>
          <p:cNvPr id="7171" name="Rectangle 5"/>
          <p:cNvSpPr>
            <a:spLocks noGrp="1"/>
          </p:cNvSpPr>
          <p:nvPr>
            <p:ph type="body" idx="1"/>
          </p:nvPr>
        </p:nvSpPr>
        <p:spPr>
          <a:xfrm>
            <a:off x="457200" y="1676400"/>
            <a:ext cx="8229600" cy="4525963"/>
          </a:xfrm>
          <a:noFill/>
        </p:spPr>
        <p:txBody>
          <a:bodyPr/>
          <a:lstStyle/>
          <a:p>
            <a:pPr algn="just" eaLnBrk="1" hangingPunct="1"/>
            <a:r>
              <a:rPr lang="tr-TR" sz="2000" b="1" smtClean="0">
                <a:latin typeface="Arial Unicode MS" pitchFamily="34" charset="-128"/>
              </a:rPr>
              <a:t>İnsan sağlığına olan etkileri;</a:t>
            </a:r>
          </a:p>
          <a:p>
            <a:pPr algn="just" eaLnBrk="1" hangingPunct="1">
              <a:buFontTx/>
              <a:buNone/>
            </a:pPr>
            <a:r>
              <a:rPr lang="tr-TR" sz="2000" b="1" smtClean="0">
                <a:latin typeface="Arial Unicode MS" pitchFamily="34" charset="-128"/>
              </a:rPr>
              <a:t>			</a:t>
            </a:r>
            <a:r>
              <a:rPr lang="tr-TR" sz="2000" smtClean="0">
                <a:latin typeface="Arial Unicode MS" pitchFamily="34" charset="-128"/>
              </a:rPr>
              <a:t>Meslek hastalıkları, iş kazaları, sağlık sorunları(sekel)</a:t>
            </a:r>
          </a:p>
          <a:p>
            <a:pPr algn="just" eaLnBrk="1" hangingPunct="1"/>
            <a:r>
              <a:rPr lang="tr-TR" sz="2000" b="1" smtClean="0">
                <a:latin typeface="Arial Unicode MS" pitchFamily="34" charset="-128"/>
              </a:rPr>
              <a:t>Güvenlik, can ve mal etkileri;</a:t>
            </a:r>
          </a:p>
          <a:p>
            <a:pPr algn="just" eaLnBrk="1" hangingPunct="1">
              <a:buFontTx/>
              <a:buNone/>
            </a:pPr>
            <a:r>
              <a:rPr lang="tr-TR" sz="2000" b="1" smtClean="0">
                <a:latin typeface="Arial Unicode MS" pitchFamily="34" charset="-128"/>
              </a:rPr>
              <a:t>			</a:t>
            </a:r>
            <a:r>
              <a:rPr lang="tr-TR" sz="2000" smtClean="0">
                <a:latin typeface="Arial Unicode MS" pitchFamily="34" charset="-128"/>
              </a:rPr>
              <a:t>Yangın, patlama, parlama</a:t>
            </a:r>
          </a:p>
          <a:p>
            <a:pPr algn="just" eaLnBrk="1" hangingPunct="1"/>
            <a:r>
              <a:rPr lang="tr-TR" sz="2000" b="1" smtClean="0">
                <a:latin typeface="Arial Unicode MS" pitchFamily="34" charset="-128"/>
              </a:rPr>
              <a:t>Çevreye olan etkileri;</a:t>
            </a:r>
          </a:p>
          <a:p>
            <a:pPr algn="just" eaLnBrk="1" hangingPunct="1">
              <a:buFontTx/>
              <a:buNone/>
            </a:pPr>
            <a:r>
              <a:rPr lang="tr-TR" sz="2000" b="1" smtClean="0">
                <a:latin typeface="Arial Unicode MS" pitchFamily="34" charset="-128"/>
              </a:rPr>
              <a:t>			</a:t>
            </a:r>
            <a:r>
              <a:rPr lang="tr-TR" sz="2000" smtClean="0">
                <a:latin typeface="Arial Unicode MS" pitchFamily="34" charset="-128"/>
              </a:rPr>
              <a:t>Ekosistemin dengesini bozma gibi etkileri mevcuttur</a:t>
            </a:r>
            <a:r>
              <a:rPr lang="tr-TR" sz="2000" b="1" smtClean="0">
                <a:latin typeface="Arial Unicode MS" pitchFamily="34" charset="-128"/>
              </a:rPr>
              <a:t>.</a:t>
            </a:r>
          </a:p>
        </p:txBody>
      </p:sp>
      <p:pic>
        <p:nvPicPr>
          <p:cNvPr id="7172" name="Picture 7" descr="ANd9GcTbvN0eXTspJxaxOD65gQceaGv80Z7-8-cqp64i8KG7R0IndR6INw">
            <a:hlinkClick r:id="rId3"/>
          </p:cNvPr>
          <p:cNvPicPr>
            <a:picLocks noChangeAspect="1" noChangeArrowheads="1"/>
          </p:cNvPicPr>
          <p:nvPr/>
        </p:nvPicPr>
        <p:blipFill>
          <a:blip r:embed="rId4"/>
          <a:srcRect/>
          <a:stretch>
            <a:fillRect/>
          </a:stretch>
        </p:blipFill>
        <p:spPr bwMode="auto">
          <a:xfrm>
            <a:off x="3276600" y="4343400"/>
            <a:ext cx="2743200" cy="2187575"/>
          </a:xfrm>
          <a:prstGeom prst="rect">
            <a:avLst/>
          </a:prstGeom>
          <a:noFill/>
          <a:ln w="9525">
            <a:noFill/>
            <a:miter lim="800000"/>
            <a:headEnd/>
            <a:tailEnd/>
          </a:ln>
        </p:spPr>
      </p:pic>
      <p:pic>
        <p:nvPicPr>
          <p:cNvPr id="7173" name="Picture 8" descr="ANd9GcSG6LDWEoEgYO286Gu4uUcRE3OxjtKQzns8cC7o7f6lYXxjjDhy"/>
          <p:cNvPicPr>
            <a:picLocks noChangeAspect="1" noChangeArrowheads="1"/>
          </p:cNvPicPr>
          <p:nvPr/>
        </p:nvPicPr>
        <p:blipFill>
          <a:blip r:embed="rId5"/>
          <a:srcRect/>
          <a:stretch>
            <a:fillRect/>
          </a:stretch>
        </p:blipFill>
        <p:spPr bwMode="auto">
          <a:xfrm>
            <a:off x="6172200" y="4343400"/>
            <a:ext cx="2590800" cy="2187575"/>
          </a:xfrm>
          <a:prstGeom prst="rect">
            <a:avLst/>
          </a:prstGeom>
          <a:noFill/>
          <a:ln w="9525">
            <a:noFill/>
            <a:miter lim="800000"/>
            <a:headEnd/>
            <a:tailEnd/>
          </a:ln>
        </p:spPr>
      </p:pic>
      <p:pic>
        <p:nvPicPr>
          <p:cNvPr id="7174" name="Picture 9" descr="ANd9GcRjdPzCleS7d2hS2IJ0TpFDtD_8UTDjNF7GvxHqSq-9BYkIOBPL"/>
          <p:cNvPicPr>
            <a:picLocks noChangeAspect="1" noChangeArrowheads="1"/>
          </p:cNvPicPr>
          <p:nvPr/>
        </p:nvPicPr>
        <p:blipFill>
          <a:blip r:embed="rId6"/>
          <a:srcRect/>
          <a:stretch>
            <a:fillRect/>
          </a:stretch>
        </p:blipFill>
        <p:spPr bwMode="auto">
          <a:xfrm>
            <a:off x="304800" y="4343400"/>
            <a:ext cx="2819400" cy="219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838200" y="2209800"/>
            <a:ext cx="7315200" cy="2312988"/>
          </a:xfrm>
          <a:prstGeom prst="rect">
            <a:avLst/>
          </a:prstGeom>
          <a:noFill/>
          <a:ln w="9525">
            <a:noFill/>
            <a:miter lim="800000"/>
            <a:headEnd/>
            <a:tailEnd/>
          </a:ln>
        </p:spPr>
        <p:txBody>
          <a:bodyPr>
            <a:spAutoFit/>
          </a:bodyPr>
          <a:lstStyle/>
          <a:p>
            <a:pPr algn="ctr">
              <a:spcBef>
                <a:spcPct val="20000"/>
              </a:spcBef>
            </a:pPr>
            <a:r>
              <a:rPr lang="tr-TR" sz="2800" smtClean="0"/>
              <a:t>12.08.2013 </a:t>
            </a:r>
            <a:r>
              <a:rPr lang="tr-TR" sz="2800" dirty="0"/>
              <a:t>tarihli Çalışma ve Sosyal Güvenlik Bakanlığı tarafından  </a:t>
            </a:r>
          </a:p>
          <a:p>
            <a:pPr algn="ctr">
              <a:spcBef>
                <a:spcPct val="20000"/>
              </a:spcBef>
            </a:pPr>
            <a:r>
              <a:rPr lang="tr-TR" sz="2800" dirty="0"/>
              <a:t>“</a:t>
            </a:r>
            <a:r>
              <a:rPr lang="tr-TR" sz="2800" b="1" dirty="0"/>
              <a:t>Kimyasal maddelerle çalışmalarda sağlık ve güvenlik önlemleri yönetmeliği’</a:t>
            </a:r>
            <a:r>
              <a:rPr lang="tr-TR" sz="2800" dirty="0"/>
              <a:t> yayınlanmıştır.</a:t>
            </a:r>
          </a:p>
        </p:txBody>
      </p:sp>
      <p:sp>
        <p:nvSpPr>
          <p:cNvPr id="67589" name="Text Box 5"/>
          <p:cNvSpPr txBox="1">
            <a:spLocks noChangeArrowheads="1"/>
          </p:cNvSpPr>
          <p:nvPr/>
        </p:nvSpPr>
        <p:spPr bwMode="auto">
          <a:xfrm>
            <a:off x="685800" y="762000"/>
            <a:ext cx="8001000" cy="1066800"/>
          </a:xfrm>
          <a:prstGeom prst="rect">
            <a:avLst/>
          </a:prstGeom>
          <a:noFill/>
          <a:ln w="9525">
            <a:noFill/>
            <a:miter lim="800000"/>
            <a:headEnd/>
            <a:tailEnd/>
          </a:ln>
          <a:effectLst/>
        </p:spPr>
        <p:txBody>
          <a:bodyPr>
            <a:spAutoFit/>
          </a:bodyPr>
          <a:lstStyle/>
          <a:p>
            <a:pPr>
              <a:defRPr/>
            </a:pPr>
            <a:r>
              <a:rPr lang="tr-TR" sz="3200">
                <a:solidFill>
                  <a:srgbClr val="CC3300"/>
                </a:solidFill>
                <a:effectLst>
                  <a:outerShdw blurRad="38100" dist="38100" dir="2700000" algn="tl">
                    <a:srgbClr val="C0C0C0"/>
                  </a:outerShdw>
                </a:effectLst>
              </a:rPr>
              <a:t>Kimyasalların Zararlı Etkilerinden Korunmaya Yönelik;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p:cNvSpPr>
          <p:nvPr>
            <p:ph type="body" idx="1"/>
          </p:nvPr>
        </p:nvSpPr>
        <p:spPr>
          <a:xfrm>
            <a:off x="0" y="0"/>
            <a:ext cx="8305800" cy="304800"/>
          </a:xfrm>
          <a:noFill/>
        </p:spPr>
        <p:txBody>
          <a:bodyPr/>
          <a:lstStyle/>
          <a:p>
            <a:pPr algn="ctr" eaLnBrk="1" hangingPunct="1">
              <a:buFontTx/>
              <a:buNone/>
            </a:pPr>
            <a:r>
              <a:rPr lang="tr-TR" sz="1800" smtClean="0">
                <a:solidFill>
                  <a:srgbClr val="EA2440"/>
                </a:solidFill>
                <a:latin typeface="Trebuchet MS" pitchFamily="34" charset="0"/>
              </a:rPr>
              <a:t>	</a:t>
            </a:r>
          </a:p>
          <a:p>
            <a:pPr algn="just" eaLnBrk="1" hangingPunct="1">
              <a:buFontTx/>
              <a:buNone/>
            </a:pPr>
            <a:r>
              <a:rPr lang="tr-TR" sz="2000" smtClean="0">
                <a:solidFill>
                  <a:srgbClr val="CC3300"/>
                </a:solidFill>
              </a:rPr>
              <a:t>	</a:t>
            </a:r>
            <a:endParaRPr lang="tr-TR" sz="1800" smtClean="0">
              <a:solidFill>
                <a:srgbClr val="CC3300"/>
              </a:solidFill>
              <a:latin typeface="Trebuchet MS" pitchFamily="34" charset="0"/>
            </a:endParaRPr>
          </a:p>
        </p:txBody>
      </p:sp>
      <p:sp>
        <p:nvSpPr>
          <p:cNvPr id="9219" name="Rectangle 5"/>
          <p:cNvSpPr>
            <a:spLocks noChangeArrowheads="1"/>
          </p:cNvSpPr>
          <p:nvPr/>
        </p:nvSpPr>
        <p:spPr bwMode="auto">
          <a:xfrm>
            <a:off x="304800" y="381000"/>
            <a:ext cx="8382000" cy="5959475"/>
          </a:xfrm>
          <a:prstGeom prst="rect">
            <a:avLst/>
          </a:prstGeom>
          <a:noFill/>
          <a:ln w="9525">
            <a:noFill/>
            <a:miter lim="800000"/>
            <a:headEnd/>
            <a:tailEnd/>
          </a:ln>
        </p:spPr>
        <p:txBody>
          <a:bodyPr anchor="ctr">
            <a:spAutoFit/>
          </a:bodyPr>
          <a:lstStyle/>
          <a:p>
            <a:pPr algn="just"/>
            <a:r>
              <a:rPr lang="tr-TR" sz="1600" dirty="0">
                <a:solidFill>
                  <a:srgbClr val="CC3300"/>
                </a:solidFill>
              </a:rPr>
              <a:t>Amaç: Madde 1</a:t>
            </a:r>
          </a:p>
          <a:p>
            <a:pPr algn="just"/>
            <a:r>
              <a:rPr lang="tr-TR" sz="1600" dirty="0"/>
              <a:t>İşyerinde bulunan, kullanılan veya herhangi bir şekilde işlem gören kimyasal maddelerin tehlikelerinden ve zararlı etkilerinden işçilerin sağlığını korumak ve güvenli bir çalışma ortamı sağlamak için asgari şartları belirlemektir.</a:t>
            </a:r>
          </a:p>
          <a:p>
            <a:pPr algn="just"/>
            <a:r>
              <a:rPr lang="tr-TR" sz="1600" dirty="0" err="1">
                <a:solidFill>
                  <a:srgbClr val="CC3300"/>
                </a:solidFill>
              </a:rPr>
              <a:t>Kapsam:Madde</a:t>
            </a:r>
            <a:r>
              <a:rPr lang="tr-TR" sz="1600" dirty="0">
                <a:solidFill>
                  <a:srgbClr val="CC3300"/>
                </a:solidFill>
              </a:rPr>
              <a:t> 2</a:t>
            </a:r>
          </a:p>
          <a:p>
            <a:pPr algn="just"/>
            <a:r>
              <a:rPr lang="tr-TR" sz="1600" dirty="0"/>
              <a:t>Yönetmelik </a:t>
            </a:r>
            <a:r>
              <a:rPr lang="tr-TR" sz="1600" dirty="0" smtClean="0"/>
              <a:t>12.08.2013 </a:t>
            </a:r>
            <a:r>
              <a:rPr lang="tr-TR" sz="1600" dirty="0"/>
              <a:t>tarihli ve </a:t>
            </a:r>
            <a:r>
              <a:rPr lang="tr-TR" sz="1600" dirty="0" smtClean="0"/>
              <a:t>6331 </a:t>
            </a:r>
            <a:r>
              <a:rPr lang="tr-TR" sz="1600" dirty="0"/>
              <a:t>sayılı İş kanunu kapsamına giren tüm iş yerlerini kapsar.</a:t>
            </a:r>
          </a:p>
          <a:p>
            <a:pPr algn="just"/>
            <a:r>
              <a:rPr lang="tr-TR" sz="1600" dirty="0"/>
              <a:t>Sağlık ve güvenlik önlemleri özel mevzuatla düzenlenen; kimyasal </a:t>
            </a:r>
            <a:r>
              <a:rPr lang="tr-TR" sz="1600" dirty="0" err="1"/>
              <a:t>maddelerle,radyoaktif</a:t>
            </a:r>
            <a:r>
              <a:rPr lang="tr-TR" sz="1600" dirty="0"/>
              <a:t> maddelerle çalışmalarda, zararlı kimyasal maddelerin işyeri dışında taşınmasına, sözü edilen özel mevzuatta belirtilen önlemler ile birlikte bu yönetmeliğin uygulama kabiliyeti olan hükümleri de uygulanır.</a:t>
            </a:r>
          </a:p>
          <a:p>
            <a:pPr algn="just"/>
            <a:r>
              <a:rPr lang="tr-TR" sz="1600" dirty="0">
                <a:solidFill>
                  <a:srgbClr val="CC3300"/>
                </a:solidFill>
              </a:rPr>
              <a:t>Genel </a:t>
            </a:r>
            <a:r>
              <a:rPr lang="tr-TR" sz="1600" dirty="0" err="1">
                <a:solidFill>
                  <a:srgbClr val="CC3300"/>
                </a:solidFill>
              </a:rPr>
              <a:t>Yükümlülük:Madde</a:t>
            </a:r>
            <a:r>
              <a:rPr lang="tr-TR" sz="1600" dirty="0">
                <a:solidFill>
                  <a:srgbClr val="CC3300"/>
                </a:solidFill>
              </a:rPr>
              <a:t> 5</a:t>
            </a:r>
          </a:p>
          <a:p>
            <a:pPr algn="just"/>
            <a:r>
              <a:rPr lang="tr-TR" sz="1600" dirty="0"/>
              <a:t>İşveren kimyasal maddelerle çalışmalarda, işçilerin bu maddelere </a:t>
            </a:r>
            <a:r>
              <a:rPr lang="tr-TR" sz="1600" dirty="0" err="1"/>
              <a:t>maruziyetini</a:t>
            </a:r>
            <a:r>
              <a:rPr lang="tr-TR" sz="1600" dirty="0"/>
              <a:t> önlemek, bunun mümkün olmadığı hallerde en aza indirmek ve tehlikelerinden korumak için gerekli tüm önlemleri almakla yükümlüdür.</a:t>
            </a:r>
          </a:p>
          <a:p>
            <a:pPr algn="just"/>
            <a:r>
              <a:rPr lang="tr-TR" sz="1600" dirty="0">
                <a:solidFill>
                  <a:srgbClr val="CC3300"/>
                </a:solidFill>
              </a:rPr>
              <a:t>Risk </a:t>
            </a:r>
            <a:r>
              <a:rPr lang="tr-TR" sz="1600" dirty="0" err="1">
                <a:solidFill>
                  <a:srgbClr val="CC3300"/>
                </a:solidFill>
              </a:rPr>
              <a:t>değerlendirmesi:Madde</a:t>
            </a:r>
            <a:r>
              <a:rPr lang="tr-TR" sz="1600" dirty="0">
                <a:solidFill>
                  <a:srgbClr val="CC3300"/>
                </a:solidFill>
              </a:rPr>
              <a:t> 6</a:t>
            </a:r>
          </a:p>
          <a:p>
            <a:pPr algn="just"/>
            <a:r>
              <a:rPr lang="tr-TR" sz="1600" dirty="0"/>
              <a:t>İşveren, işyerinde tehlikeli kimyasal madde bulundurup bulundurulmadığını tespit etmek ve bulundurulması halinde, işçilerin sağlık ve güvenliği yönünden olumsuz etkilerini belirlemek üzere İş sağlığı ve güvenliği yönetmeliğinin 6. maddesinin(c) bendi ile 9. maddesinin(a) bendine uygun şekilde risk değerlendirmesi yapmakla yükümlüdür.</a:t>
            </a:r>
          </a:p>
          <a:p>
            <a:pPr algn="just"/>
            <a:r>
              <a:rPr lang="tr-TR" sz="1600" dirty="0"/>
              <a:t>Risk değerlendirmesinde genel amaç çalışma koşullarından kaynaklanan her türlü tehlike ve sağlık riskini insan sağlığını ve güvenliğini etkilemeyen seviyeye düşürmektir. Bu riskler iş kazaları, kimyasal yanık, termal yanık, yangın, patlama olabileceği gibi her türlü meslek hastalığı ve diğer sağlık riskleri de olabilir.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p:cNvSpPr>
          <p:nvPr>
            <p:ph type="title"/>
          </p:nvPr>
        </p:nvSpPr>
        <p:spPr>
          <a:xfrm>
            <a:off x="457200" y="1066800"/>
            <a:ext cx="8077200" cy="379413"/>
          </a:xfrm>
        </p:spPr>
        <p:txBody>
          <a:bodyPr/>
          <a:lstStyle/>
          <a:p>
            <a:pPr eaLnBrk="1" hangingPunct="1">
              <a:defRPr/>
            </a:pPr>
            <a:r>
              <a:rPr lang="tr-TR" sz="3200" smtClean="0">
                <a:solidFill>
                  <a:srgbClr val="CC3300"/>
                </a:solidFill>
                <a:effectLst>
                  <a:outerShdw blurRad="38100" dist="38100" dir="2700000" algn="tl">
                    <a:srgbClr val="C0C0C0"/>
                  </a:outerShdw>
                </a:effectLst>
              </a:rPr>
              <a:t>MSDS (Material Safety Data Sheet) Malzeme G</a:t>
            </a:r>
            <a:r>
              <a:rPr lang="tr-TR" sz="3200" smtClean="0">
                <a:solidFill>
                  <a:srgbClr val="CC3300"/>
                </a:solidFill>
                <a:effectLst>
                  <a:outerShdw blurRad="38100" dist="38100" dir="2700000" algn="tl">
                    <a:srgbClr val="C0C0C0"/>
                  </a:outerShdw>
                </a:effectLst>
                <a:latin typeface="Arial Unicode MS"/>
              </a:rPr>
              <a:t>ü</a:t>
            </a:r>
            <a:r>
              <a:rPr lang="tr-TR" sz="3200" smtClean="0">
                <a:solidFill>
                  <a:srgbClr val="CC3300"/>
                </a:solidFill>
                <a:effectLst>
                  <a:outerShdw blurRad="38100" dist="38100" dir="2700000" algn="tl">
                    <a:srgbClr val="C0C0C0"/>
                  </a:outerShdw>
                </a:effectLst>
              </a:rPr>
              <a:t>venlik Bilgi Formları</a:t>
            </a:r>
          </a:p>
        </p:txBody>
      </p:sp>
      <p:sp>
        <p:nvSpPr>
          <p:cNvPr id="10243" name="Rectangle 5"/>
          <p:cNvSpPr>
            <a:spLocks noGrp="1"/>
          </p:cNvSpPr>
          <p:nvPr>
            <p:ph type="body" idx="1"/>
          </p:nvPr>
        </p:nvSpPr>
        <p:spPr>
          <a:xfrm>
            <a:off x="152400" y="1752600"/>
            <a:ext cx="8458200" cy="1600200"/>
          </a:xfrm>
          <a:noFill/>
        </p:spPr>
        <p:txBody>
          <a:bodyPr/>
          <a:lstStyle/>
          <a:p>
            <a:pPr algn="just" eaLnBrk="1" hangingPunct="1">
              <a:lnSpc>
                <a:spcPct val="90000"/>
              </a:lnSpc>
            </a:pPr>
            <a:r>
              <a:rPr lang="tr-TR" sz="2000" smtClean="0">
                <a:latin typeface="Arial Unicode MS" pitchFamily="34" charset="-128"/>
              </a:rPr>
              <a:t>Malzeme Güvenlik Bilgi Formu, (MSDS) kimyasalın kimliği niteliğindedir. </a:t>
            </a:r>
            <a:r>
              <a:rPr lang="tr-TR" sz="2000" smtClean="0"/>
              <a:t>İşletmede</a:t>
            </a:r>
            <a:r>
              <a:rPr lang="tr-TR" sz="2000" smtClean="0">
                <a:latin typeface="Arial Unicode MS" pitchFamily="34" charset="-128"/>
              </a:rPr>
              <a:t> kullanılan kimyasalların </a:t>
            </a:r>
            <a:r>
              <a:rPr lang="tr-TR" sz="2000" smtClean="0"/>
              <a:t>MSDS’lerinin</a:t>
            </a:r>
            <a:r>
              <a:rPr lang="tr-TR" sz="2000" smtClean="0">
                <a:latin typeface="Arial Unicode MS" pitchFamily="34" charset="-128"/>
              </a:rPr>
              <a:t> bulundurulması etkili bir risk yönetimi için önemlidir. Güvenlik Bilgi Formlarının Düzenlenmesine İlişkin Usul ve Esaslar Tebligi’ne göre, tehlikeli kimyasalı üretenler tarafından hazırlanması gerekir. Maddenin yabancı menşeili olması durumunda ithalatçı aracılığıyla yine Türkçe olarak M</a:t>
            </a:r>
            <a:r>
              <a:rPr lang="tr-TR" sz="2000" smtClean="0"/>
              <a:t>SDS</a:t>
            </a:r>
            <a:r>
              <a:rPr lang="tr-TR" sz="2000" smtClean="0">
                <a:latin typeface="Arial Unicode MS" pitchFamily="34" charset="-128"/>
              </a:rPr>
              <a:t> hazırlama zorunluluğu mevcuttur.</a:t>
            </a:r>
          </a:p>
          <a:p>
            <a:pPr algn="just" eaLnBrk="1" hangingPunct="1">
              <a:lnSpc>
                <a:spcPct val="90000"/>
              </a:lnSpc>
              <a:buFontTx/>
              <a:buNone/>
            </a:pPr>
            <a:endParaRPr lang="tr-TR" sz="2000" smtClean="0">
              <a:latin typeface="Arial Unicode MS" pitchFamily="34" charset="-128"/>
            </a:endParaRPr>
          </a:p>
        </p:txBody>
      </p:sp>
      <p:sp>
        <p:nvSpPr>
          <p:cNvPr id="10244" name="Rectangle 6"/>
          <p:cNvSpPr>
            <a:spLocks noChangeArrowheads="1"/>
          </p:cNvSpPr>
          <p:nvPr/>
        </p:nvSpPr>
        <p:spPr bwMode="auto">
          <a:xfrm>
            <a:off x="533400" y="3962400"/>
            <a:ext cx="8001000" cy="1616075"/>
          </a:xfrm>
          <a:prstGeom prst="rect">
            <a:avLst/>
          </a:prstGeom>
          <a:noFill/>
          <a:ln w="9525">
            <a:noFill/>
            <a:miter lim="800000"/>
            <a:headEnd/>
            <a:tailEnd/>
          </a:ln>
        </p:spPr>
        <p:txBody>
          <a:bodyPr anchor="ctr">
            <a:spAutoFit/>
          </a:bodyPr>
          <a:lstStyle/>
          <a:p>
            <a:pPr algn="just"/>
            <a:r>
              <a:rPr lang="tr-TR" sz="2000"/>
              <a:t>MSDS’ler</a:t>
            </a:r>
            <a:r>
              <a:rPr lang="tr-TR" sz="2000">
                <a:latin typeface="Arial Unicode MS" pitchFamily="34" charset="-128"/>
              </a:rPr>
              <a:t>, işletmede kullanılan malzemenin tanınması açısından çok önemlidir. Yukarıda yazılan bilgilere göre malzemenin kullanım şartları belirlenir, gerekli koruyucu donanımın malzemelerinin ve kişisel korunma ürünlerin kullanılması sağlanır. Üretim şartları buna göre şekillenir.</a:t>
            </a:r>
          </a:p>
        </p:txBody>
      </p:sp>
      <p:sp>
        <p:nvSpPr>
          <p:cNvPr id="10245" name="AutoShape 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pic>
        <p:nvPicPr>
          <p:cNvPr id="10246" name="Picture 11" descr="ANd9GcRmUyydkwXjPE3agTbs66L-bqbJU6mwDRani8JXrWfB1zhfhvlMfQ"/>
          <p:cNvPicPr>
            <a:picLocks noChangeAspect="1" noChangeArrowheads="1"/>
          </p:cNvPicPr>
          <p:nvPr/>
        </p:nvPicPr>
        <p:blipFill>
          <a:blip r:embed="rId3"/>
          <a:srcRect/>
          <a:stretch>
            <a:fillRect/>
          </a:stretch>
        </p:blipFill>
        <p:spPr bwMode="auto">
          <a:xfrm>
            <a:off x="6477000" y="5334000"/>
            <a:ext cx="20002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914</TotalTime>
  <Words>1670</Words>
  <Application>Microsoft Office PowerPoint</Application>
  <PresentationFormat>Ekran Gösterisi (4:3)</PresentationFormat>
  <Paragraphs>197</Paragraphs>
  <Slides>27</Slides>
  <Notes>16</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Varsayılan Tasarım</vt:lpstr>
      <vt:lpstr>PowerPoint Sunusu</vt:lpstr>
      <vt:lpstr>PowerPoint Sunusu</vt:lpstr>
      <vt:lpstr>Kimyasal Maddeler</vt:lpstr>
      <vt:lpstr>Kimyasal Maddeleri Tanımıyoruz </vt:lpstr>
      <vt:lpstr>Kimyasal Maddelerin Sınıflandırılması</vt:lpstr>
      <vt:lpstr>Kimyasal Maddelerin Zararlı Etkileri</vt:lpstr>
      <vt:lpstr>PowerPoint Sunusu</vt:lpstr>
      <vt:lpstr>PowerPoint Sunusu</vt:lpstr>
      <vt:lpstr>MSDS (Material Safety Data Sheet) Malzeme Güvenlik Bilgi Formları</vt:lpstr>
      <vt:lpstr> Aşındırıcı ve Tahriş Edici Kimyasallar</vt:lpstr>
      <vt:lpstr>PowerPoint Sunusu</vt:lpstr>
      <vt:lpstr>PowerPoint Sunusu</vt:lpstr>
      <vt:lpstr>PowerPoint Sunusu</vt:lpstr>
      <vt:lpstr>Kimyasal Yanık </vt:lpstr>
      <vt:lpstr>Kimyasal Yanık Mekanizması</vt:lpstr>
      <vt:lpstr>Yanığın Ciddiyetini Belirleyen Faktörler </vt:lpstr>
      <vt:lpstr>Kimyasal Yanığın Gelişim Süreci </vt:lpstr>
      <vt:lpstr>PowerPoint Sunusu</vt:lpstr>
      <vt:lpstr>Su İle Yıkama Yapmanın Özellikleri</vt:lpstr>
      <vt:lpstr>Suyun Limitli Tarafları</vt:lpstr>
      <vt:lpstr>Yüksek Konsantrasyonlu Ürünler İle İlgili Problem</vt:lpstr>
      <vt:lpstr>Uluslararası Norm ve Standartlar</vt:lpstr>
      <vt:lpstr>EN 15154 Avrupa Standartı  (Synthesis of the European Standard)</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tolkim</dc:creator>
  <cp:lastModifiedBy>Aykut Çakır</cp:lastModifiedBy>
  <cp:revision>119</cp:revision>
  <cp:lastPrinted>1601-01-01T00:00:00Z</cp:lastPrinted>
  <dcterms:created xsi:type="dcterms:W3CDTF">2013-04-09T06:15:05Z</dcterms:created>
  <dcterms:modified xsi:type="dcterms:W3CDTF">2021-02-07T13:50:40Z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