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7556500" cy="10693400"/>
  <p:notesSz cx="7556500" cy="106934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2328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1B8528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098475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3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1B8528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29495" y="4533829"/>
            <a:ext cx="2091778" cy="13435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291293" y="4542934"/>
            <a:ext cx="2111570" cy="13634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586183" y="4542973"/>
            <a:ext cx="2091778" cy="13435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2525235" y="2154885"/>
            <a:ext cx="2076507" cy="13633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90451" y="7176434"/>
            <a:ext cx="1983570" cy="13770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2619722" y="7098705"/>
            <a:ext cx="2058220" cy="14060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5295840" y="7156655"/>
            <a:ext cx="2059790" cy="139531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098475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1B8528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098475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1B8528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1B8528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5187" y="923289"/>
            <a:ext cx="6332474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098475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69062" y="2826765"/>
            <a:ext cx="6824725" cy="6372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922140" y="9896423"/>
            <a:ext cx="256539" cy="203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1B8528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3.jpg"/><Relationship Id="rId7" Type="http://schemas.openxmlformats.org/officeDocument/2006/relationships/image" Target="../media/image37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Relationship Id="rId9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9.png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0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16778" y="5575300"/>
            <a:ext cx="6791325" cy="3924300"/>
            <a:chOff x="0" y="6505575"/>
            <a:chExt cx="6791325" cy="3924300"/>
          </a:xfrm>
        </p:grpSpPr>
        <p:sp>
          <p:nvSpPr>
            <p:cNvPr id="3" name="object 3"/>
            <p:cNvSpPr/>
            <p:nvPr/>
          </p:nvSpPr>
          <p:spPr>
            <a:xfrm>
              <a:off x="561975" y="8469629"/>
              <a:ext cx="2000250" cy="177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694942" y="6840855"/>
              <a:ext cx="1671700" cy="166476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67075" y="8665210"/>
              <a:ext cx="1000125" cy="889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924174" y="6886575"/>
              <a:ext cx="1876425" cy="18764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086225" y="9210675"/>
              <a:ext cx="1657350" cy="12192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648325" y="7970519"/>
              <a:ext cx="1143000" cy="1016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0332" y="6565264"/>
              <a:ext cx="1981200" cy="19812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8508364"/>
              <a:ext cx="652145" cy="70485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885949" y="8060689"/>
              <a:ext cx="704850" cy="7048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562224" y="9015624"/>
              <a:ext cx="704850" cy="62653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800600" y="7451047"/>
              <a:ext cx="704850" cy="62653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324099" y="6505575"/>
              <a:ext cx="704850" cy="7048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/>
          <p:nvPr/>
        </p:nvSpPr>
        <p:spPr>
          <a:xfrm>
            <a:off x="444984" y="716680"/>
            <a:ext cx="3072706" cy="724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78753" y="3219315"/>
            <a:ext cx="4987199" cy="15645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ts val="3055"/>
              </a:lnSpc>
              <a:spcBef>
                <a:spcPts val="100"/>
              </a:spcBef>
            </a:pPr>
            <a:r>
              <a:rPr sz="2600" b="1" spc="-5" dirty="0">
                <a:solidFill>
                  <a:srgbClr val="098475"/>
                </a:solidFill>
                <a:latin typeface="Arial"/>
                <a:cs typeface="Arial"/>
              </a:rPr>
              <a:t>İşyerlerinde</a:t>
            </a:r>
            <a:endParaRPr sz="2600" b="1" dirty="0">
              <a:latin typeface="Arial"/>
              <a:cs typeface="Arial"/>
            </a:endParaRPr>
          </a:p>
          <a:p>
            <a:pPr marL="12700" algn="ctr">
              <a:lnSpc>
                <a:spcPts val="2990"/>
              </a:lnSpc>
            </a:pPr>
            <a:r>
              <a:rPr sz="2600" b="1" dirty="0">
                <a:solidFill>
                  <a:srgbClr val="098475"/>
                </a:solidFill>
                <a:latin typeface="Arial"/>
                <a:cs typeface="Arial"/>
              </a:rPr>
              <a:t>Yeni </a:t>
            </a:r>
            <a:r>
              <a:rPr sz="2600" b="1" spc="-5" dirty="0">
                <a:solidFill>
                  <a:srgbClr val="098475"/>
                </a:solidFill>
                <a:latin typeface="Arial"/>
                <a:cs typeface="Arial"/>
              </a:rPr>
              <a:t>Koronavirüs</a:t>
            </a:r>
            <a:r>
              <a:rPr sz="2600" b="1" spc="-60" dirty="0">
                <a:solidFill>
                  <a:srgbClr val="098475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98475"/>
                </a:solidFill>
                <a:latin typeface="Arial"/>
                <a:cs typeface="Arial"/>
              </a:rPr>
              <a:t>(COVID-19</a:t>
            </a:r>
            <a:r>
              <a:rPr sz="2600" b="1" dirty="0" smtClean="0">
                <a:solidFill>
                  <a:srgbClr val="098475"/>
                </a:solidFill>
                <a:latin typeface="Arial"/>
                <a:cs typeface="Arial"/>
              </a:rPr>
              <a:t>)</a:t>
            </a:r>
            <a:endParaRPr lang="tr-TR" sz="2600" b="1" dirty="0" smtClean="0">
              <a:solidFill>
                <a:srgbClr val="098475"/>
              </a:solidFill>
              <a:latin typeface="Arial"/>
              <a:cs typeface="Arial"/>
            </a:endParaRPr>
          </a:p>
          <a:p>
            <a:pPr marL="12700" algn="ctr">
              <a:lnSpc>
                <a:spcPts val="2990"/>
              </a:lnSpc>
            </a:pPr>
            <a:r>
              <a:rPr lang="tr-TR" sz="2600" b="1" dirty="0" smtClean="0">
                <a:solidFill>
                  <a:srgbClr val="098475"/>
                </a:solidFill>
                <a:latin typeface="Arial"/>
                <a:cs typeface="Arial"/>
              </a:rPr>
              <a:t>Tehlikeleri ve Alınacak Önlemler Eğitimi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993260" y="9896423"/>
            <a:ext cx="11620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z="1400" b="1" dirty="0">
                <a:solidFill>
                  <a:srgbClr val="1B8528"/>
                </a:solidFill>
                <a:latin typeface="Carlito"/>
                <a:cs typeface="Carlito"/>
              </a:rPr>
              <a:t>1</a:t>
            </a:r>
            <a:endParaRPr sz="1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5300" y="2288539"/>
            <a:ext cx="2000250" cy="2009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33975" y="2288539"/>
            <a:ext cx="1981200" cy="1981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28925" y="2288539"/>
            <a:ext cx="1981200" cy="20002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5300" y="5553074"/>
            <a:ext cx="2000250" cy="20192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81600" y="5553074"/>
            <a:ext cx="2038350" cy="19907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28925" y="5553074"/>
            <a:ext cx="2066925" cy="200977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1475" y="9136760"/>
            <a:ext cx="1371600" cy="12192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28825" y="8796019"/>
            <a:ext cx="1000125" cy="889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86764" y="1228089"/>
            <a:ext cx="22199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98475"/>
                </a:solidFill>
                <a:latin typeface="Arial Black"/>
                <a:cs typeface="Arial Black"/>
              </a:rPr>
              <a:t>Tek </a:t>
            </a:r>
            <a:r>
              <a:rPr sz="1400" spc="-5" dirty="0">
                <a:solidFill>
                  <a:srgbClr val="098475"/>
                </a:solidFill>
                <a:latin typeface="Arial Black"/>
                <a:cs typeface="Arial Black"/>
              </a:rPr>
              <a:t>kullanımlık</a:t>
            </a:r>
            <a:r>
              <a:rPr sz="1400" spc="-35" dirty="0">
                <a:solidFill>
                  <a:srgbClr val="098475"/>
                </a:solidFill>
                <a:latin typeface="Arial Black"/>
                <a:cs typeface="Arial Black"/>
              </a:rPr>
              <a:t> </a:t>
            </a:r>
            <a:r>
              <a:rPr sz="1400" spc="-5" dirty="0">
                <a:solidFill>
                  <a:srgbClr val="098475"/>
                </a:solidFill>
                <a:latin typeface="Arial Black"/>
                <a:cs typeface="Arial Black"/>
              </a:rPr>
              <a:t>maske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99464" y="1688388"/>
            <a:ext cx="4712335" cy="0"/>
          </a:xfrm>
          <a:custGeom>
            <a:avLst/>
            <a:gdLst/>
            <a:ahLst/>
            <a:cxnLst/>
            <a:rect l="l" t="t" r="r" b="b"/>
            <a:pathLst>
              <a:path w="4712335">
                <a:moveTo>
                  <a:pt x="0" y="0"/>
                </a:moveTo>
                <a:lnTo>
                  <a:pt x="4711789" y="0"/>
                </a:lnTo>
              </a:path>
            </a:pathLst>
          </a:custGeom>
          <a:ln w="8915">
            <a:solidFill>
              <a:srgbClr val="0883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417830" y="4401117"/>
          <a:ext cx="6548120" cy="531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9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7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07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3554">
                <a:tc>
                  <a:txBody>
                    <a:bodyPr/>
                    <a:lstStyle/>
                    <a:p>
                      <a:pPr marR="113030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900" spc="-5" dirty="0">
                          <a:solidFill>
                            <a:srgbClr val="FF0000"/>
                          </a:solidFill>
                          <a:latin typeface="Arial Black"/>
                          <a:cs typeface="Arial Black"/>
                        </a:rPr>
                        <a:t>1.Adım </a:t>
                      </a:r>
                      <a:r>
                        <a:rPr sz="900" dirty="0">
                          <a:solidFill>
                            <a:srgbClr val="FF0000"/>
                          </a:solidFill>
                          <a:latin typeface="Arial Black"/>
                          <a:cs typeface="Arial Black"/>
                        </a:rPr>
                        <a:t>: </a:t>
                      </a:r>
                      <a:r>
                        <a:rPr sz="900" dirty="0">
                          <a:latin typeface="Arial Black"/>
                          <a:cs typeface="Arial Black"/>
                        </a:rPr>
                        <a:t>Maskenin mavi</a:t>
                      </a:r>
                      <a:r>
                        <a:rPr sz="900" spc="-7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900" dirty="0">
                          <a:latin typeface="Arial Black"/>
                          <a:cs typeface="Arial Black"/>
                        </a:rPr>
                        <a:t>kısmının</a:t>
                      </a:r>
                      <a:endParaRPr sz="900">
                        <a:latin typeface="Arial Black"/>
                        <a:cs typeface="Arial Black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900" spc="-5" dirty="0">
                          <a:solidFill>
                            <a:srgbClr val="FF0000"/>
                          </a:solidFill>
                          <a:latin typeface="Arial Black"/>
                          <a:cs typeface="Arial Black"/>
                        </a:rPr>
                        <a:t>2.Adım </a:t>
                      </a:r>
                      <a:r>
                        <a:rPr sz="900" dirty="0">
                          <a:solidFill>
                            <a:srgbClr val="FF0000"/>
                          </a:solidFill>
                          <a:latin typeface="Arial Black"/>
                          <a:cs typeface="Arial Black"/>
                        </a:rPr>
                        <a:t>: </a:t>
                      </a:r>
                      <a:r>
                        <a:rPr sz="900" dirty="0">
                          <a:latin typeface="Arial Black"/>
                          <a:cs typeface="Arial Black"/>
                        </a:rPr>
                        <a:t>Maske ile</a:t>
                      </a:r>
                      <a:r>
                        <a:rPr sz="900" spc="-2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900" spc="-5" dirty="0">
                          <a:latin typeface="Arial Black"/>
                          <a:cs typeface="Arial Black"/>
                        </a:rPr>
                        <a:t>burnunuzu,</a:t>
                      </a:r>
                      <a:endParaRPr sz="900">
                        <a:latin typeface="Arial Black"/>
                        <a:cs typeface="Arial Black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900" spc="-5" dirty="0">
                          <a:solidFill>
                            <a:srgbClr val="FF0000"/>
                          </a:solidFill>
                          <a:latin typeface="Arial Black"/>
                          <a:cs typeface="Arial Black"/>
                        </a:rPr>
                        <a:t>3.Adım </a:t>
                      </a:r>
                      <a:r>
                        <a:rPr sz="900" dirty="0">
                          <a:solidFill>
                            <a:srgbClr val="FF0000"/>
                          </a:solidFill>
                          <a:latin typeface="Arial Black"/>
                          <a:cs typeface="Arial Black"/>
                        </a:rPr>
                        <a:t>: </a:t>
                      </a:r>
                      <a:r>
                        <a:rPr sz="900" spc="-5" dirty="0">
                          <a:latin typeface="Arial Black"/>
                          <a:cs typeface="Arial Black"/>
                        </a:rPr>
                        <a:t>Lastikleri</a:t>
                      </a:r>
                      <a:r>
                        <a:rPr sz="900" spc="-20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900" dirty="0">
                          <a:latin typeface="Arial Black"/>
                          <a:cs typeface="Arial Black"/>
                        </a:rPr>
                        <a:t>çekerek</a:t>
                      </a:r>
                      <a:endParaRPr sz="900">
                        <a:latin typeface="Arial Black"/>
                        <a:cs typeface="Arial Black"/>
                      </a:endParaRPr>
                    </a:p>
                  </a:txBody>
                  <a:tcPr marL="0" marR="0" marT="1143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165">
                <a:tc>
                  <a:txBody>
                    <a:bodyPr/>
                    <a:lstStyle/>
                    <a:p>
                      <a:pPr marR="15748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900" dirty="0">
                          <a:latin typeface="Arial Black"/>
                          <a:cs typeface="Arial Black"/>
                        </a:rPr>
                        <a:t>dışarı </a:t>
                      </a:r>
                      <a:r>
                        <a:rPr sz="900" spc="-5" dirty="0">
                          <a:latin typeface="Arial Black"/>
                          <a:cs typeface="Arial Black"/>
                        </a:rPr>
                        <a:t>baktığından </a:t>
                      </a:r>
                      <a:r>
                        <a:rPr sz="900" dirty="0">
                          <a:latin typeface="Arial Black"/>
                          <a:cs typeface="Arial Black"/>
                        </a:rPr>
                        <a:t>emin</a:t>
                      </a:r>
                      <a:r>
                        <a:rPr sz="900" spc="-30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900" dirty="0">
                          <a:latin typeface="Arial Black"/>
                          <a:cs typeface="Arial Black"/>
                        </a:rPr>
                        <a:t>olun</a:t>
                      </a:r>
                      <a:endParaRPr sz="900">
                        <a:latin typeface="Arial Black"/>
                        <a:cs typeface="Arial Black"/>
                      </a:endParaRPr>
                    </a:p>
                  </a:txBody>
                  <a:tcPr marL="0" marR="0" marT="23495" marB="0"/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900" dirty="0">
                          <a:latin typeface="Arial Black"/>
                          <a:cs typeface="Arial Black"/>
                        </a:rPr>
                        <a:t>ağzınızı ve çenenizi</a:t>
                      </a:r>
                      <a:r>
                        <a:rPr sz="900" spc="-30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900" spc="-5" dirty="0">
                          <a:latin typeface="Arial Black"/>
                          <a:cs typeface="Arial Black"/>
                        </a:rPr>
                        <a:t>kapatın</a:t>
                      </a:r>
                      <a:endParaRPr sz="900">
                        <a:latin typeface="Arial Black"/>
                        <a:cs typeface="Arial Black"/>
                      </a:endParaRPr>
                    </a:p>
                  </a:txBody>
                  <a:tcPr marL="0" marR="0" marT="23495" marB="0"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900" dirty="0">
                          <a:latin typeface="Arial Black"/>
                          <a:cs typeface="Arial Black"/>
                        </a:rPr>
                        <a:t>maskeyi kulağınızın</a:t>
                      </a:r>
                      <a:r>
                        <a:rPr sz="900" spc="-5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900" spc="-5" dirty="0">
                          <a:latin typeface="Arial Black"/>
                          <a:cs typeface="Arial Black"/>
                        </a:rPr>
                        <a:t>arkasına</a:t>
                      </a:r>
                      <a:endParaRPr sz="900">
                        <a:latin typeface="Arial Black"/>
                        <a:cs typeface="Arial Black"/>
                      </a:endParaRPr>
                    </a:p>
                  </a:txBody>
                  <a:tcPr marL="0" marR="0" marT="2349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7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0665">
                        <a:lnSpc>
                          <a:spcPts val="1080"/>
                        </a:lnSpc>
                        <a:spcBef>
                          <a:spcPts val="180"/>
                        </a:spcBef>
                      </a:pPr>
                      <a:r>
                        <a:rPr sz="900" spc="-5" dirty="0">
                          <a:latin typeface="Arial Black"/>
                          <a:cs typeface="Arial Black"/>
                        </a:rPr>
                        <a:t>takın</a:t>
                      </a:r>
                      <a:endParaRPr sz="900">
                        <a:latin typeface="Arial Black"/>
                        <a:cs typeface="Arial Black"/>
                      </a:endParaRPr>
                    </a:p>
                  </a:txBody>
                  <a:tcPr marL="0" marR="0" marT="2286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455930" y="7653587"/>
          <a:ext cx="6643370" cy="3459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83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2982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900" spc="-5" dirty="0">
                          <a:solidFill>
                            <a:srgbClr val="FF0000"/>
                          </a:solidFill>
                          <a:latin typeface="Arial Black"/>
                          <a:cs typeface="Arial Black"/>
                        </a:rPr>
                        <a:t>4.Adım </a:t>
                      </a:r>
                      <a:r>
                        <a:rPr sz="900" dirty="0">
                          <a:solidFill>
                            <a:srgbClr val="FF0000"/>
                          </a:solidFill>
                          <a:latin typeface="Arial Black"/>
                          <a:cs typeface="Arial Black"/>
                        </a:rPr>
                        <a:t>: </a:t>
                      </a:r>
                      <a:r>
                        <a:rPr sz="900" spc="-5" dirty="0">
                          <a:latin typeface="Arial Black"/>
                          <a:cs typeface="Arial Black"/>
                        </a:rPr>
                        <a:t>Parmaklarınızla</a:t>
                      </a:r>
                      <a:r>
                        <a:rPr sz="900" spc="10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900" spc="-5" dirty="0">
                          <a:latin typeface="Arial Black"/>
                          <a:cs typeface="Arial Black"/>
                        </a:rPr>
                        <a:t>burun</a:t>
                      </a:r>
                      <a:endParaRPr sz="900">
                        <a:latin typeface="Arial Black"/>
                        <a:cs typeface="Arial Black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L="24130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900" spc="-5" dirty="0">
                          <a:solidFill>
                            <a:srgbClr val="FF0000"/>
                          </a:solidFill>
                          <a:latin typeface="Arial Black"/>
                          <a:cs typeface="Arial Black"/>
                        </a:rPr>
                        <a:t>5.Adım </a:t>
                      </a:r>
                      <a:r>
                        <a:rPr sz="900" dirty="0">
                          <a:solidFill>
                            <a:srgbClr val="FF0000"/>
                          </a:solidFill>
                          <a:latin typeface="Arial Black"/>
                          <a:cs typeface="Arial Black"/>
                        </a:rPr>
                        <a:t>: </a:t>
                      </a:r>
                      <a:r>
                        <a:rPr sz="900" dirty="0">
                          <a:latin typeface="Arial Black"/>
                          <a:cs typeface="Arial Black"/>
                        </a:rPr>
                        <a:t>Burun</a:t>
                      </a:r>
                      <a:r>
                        <a:rPr sz="900" spc="-1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900" dirty="0">
                          <a:latin typeface="Arial Black"/>
                          <a:cs typeface="Arial Black"/>
                        </a:rPr>
                        <a:t>kısmını</a:t>
                      </a:r>
                      <a:endParaRPr sz="900">
                        <a:latin typeface="Arial Black"/>
                        <a:cs typeface="Arial Black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L="31178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900" spc="-5" dirty="0">
                          <a:solidFill>
                            <a:srgbClr val="FF0000"/>
                          </a:solidFill>
                          <a:latin typeface="Arial Black"/>
                          <a:cs typeface="Arial Black"/>
                        </a:rPr>
                        <a:t>6.Adım </a:t>
                      </a:r>
                      <a:r>
                        <a:rPr sz="900" dirty="0">
                          <a:solidFill>
                            <a:srgbClr val="FF0000"/>
                          </a:solidFill>
                          <a:latin typeface="Arial Black"/>
                          <a:cs typeface="Arial Black"/>
                        </a:rPr>
                        <a:t>: </a:t>
                      </a:r>
                      <a:r>
                        <a:rPr sz="900" spc="-5" dirty="0">
                          <a:latin typeface="Arial Black"/>
                          <a:cs typeface="Arial Black"/>
                        </a:rPr>
                        <a:t>Son olarak</a:t>
                      </a:r>
                      <a:r>
                        <a:rPr sz="900" spc="-3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900" dirty="0">
                          <a:latin typeface="Arial Black"/>
                          <a:cs typeface="Arial Black"/>
                        </a:rPr>
                        <a:t>maskenin</a:t>
                      </a:r>
                      <a:endParaRPr sz="900">
                        <a:latin typeface="Arial Black"/>
                        <a:cs typeface="Arial Black"/>
                      </a:endParaRPr>
                    </a:p>
                  </a:txBody>
                  <a:tcPr marL="0" marR="0" marT="1143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982">
                <a:tc>
                  <a:txBody>
                    <a:bodyPr/>
                    <a:lstStyle/>
                    <a:p>
                      <a:pPr marL="31750">
                        <a:lnSpc>
                          <a:spcPts val="1080"/>
                        </a:lnSpc>
                        <a:spcBef>
                          <a:spcPts val="180"/>
                        </a:spcBef>
                      </a:pPr>
                      <a:r>
                        <a:rPr sz="900" dirty="0">
                          <a:latin typeface="Arial Black"/>
                          <a:cs typeface="Arial Black"/>
                        </a:rPr>
                        <a:t>kısmının </a:t>
                      </a:r>
                      <a:r>
                        <a:rPr sz="900" spc="-5" dirty="0">
                          <a:latin typeface="Arial Black"/>
                          <a:cs typeface="Arial Black"/>
                        </a:rPr>
                        <a:t>üstüne</a:t>
                      </a:r>
                      <a:r>
                        <a:rPr sz="900" spc="-1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900" spc="-5" dirty="0">
                          <a:latin typeface="Arial Black"/>
                          <a:cs typeface="Arial Black"/>
                        </a:rPr>
                        <a:t>bastırın</a:t>
                      </a:r>
                      <a:endParaRPr sz="900">
                        <a:latin typeface="Arial Black"/>
                        <a:cs typeface="Arial Black"/>
                      </a:endParaRPr>
                    </a:p>
                  </a:txBody>
                  <a:tcPr marL="0" marR="0" marT="22860" marB="0"/>
                </a:tc>
                <a:tc>
                  <a:txBody>
                    <a:bodyPr/>
                    <a:lstStyle/>
                    <a:p>
                      <a:pPr marL="215900">
                        <a:lnSpc>
                          <a:spcPts val="1080"/>
                        </a:lnSpc>
                        <a:spcBef>
                          <a:spcPts val="180"/>
                        </a:spcBef>
                      </a:pPr>
                      <a:r>
                        <a:rPr sz="900" dirty="0">
                          <a:latin typeface="Arial Black"/>
                          <a:cs typeface="Arial Black"/>
                        </a:rPr>
                        <a:t>gerginleştirmek için</a:t>
                      </a:r>
                      <a:r>
                        <a:rPr sz="900" spc="-2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900" spc="-5" dirty="0">
                          <a:latin typeface="Arial Black"/>
                          <a:cs typeface="Arial Black"/>
                        </a:rPr>
                        <a:t>bastırın</a:t>
                      </a:r>
                      <a:endParaRPr sz="900">
                        <a:latin typeface="Arial Black"/>
                        <a:cs typeface="Arial Black"/>
                      </a:endParaRPr>
                    </a:p>
                  </a:txBody>
                  <a:tcPr marL="0" marR="0" marT="22860" marB="0"/>
                </a:tc>
                <a:tc>
                  <a:txBody>
                    <a:bodyPr/>
                    <a:lstStyle/>
                    <a:p>
                      <a:pPr marL="304800">
                        <a:lnSpc>
                          <a:spcPts val="1080"/>
                        </a:lnSpc>
                        <a:spcBef>
                          <a:spcPts val="180"/>
                        </a:spcBef>
                      </a:pPr>
                      <a:r>
                        <a:rPr sz="900" spc="-5" dirty="0">
                          <a:latin typeface="Arial Black"/>
                          <a:cs typeface="Arial Black"/>
                        </a:rPr>
                        <a:t>gerginliğini</a:t>
                      </a:r>
                      <a:r>
                        <a:rPr sz="900" spc="-10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900" dirty="0">
                          <a:latin typeface="Arial Black"/>
                          <a:cs typeface="Arial Black"/>
                        </a:rPr>
                        <a:t>ayarlayın</a:t>
                      </a:r>
                      <a:endParaRPr sz="900">
                        <a:latin typeface="Arial Black"/>
                        <a:cs typeface="Arial Black"/>
                      </a:endParaRPr>
                    </a:p>
                  </a:txBody>
                  <a:tcPr marL="0" marR="0" marT="2286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object 15"/>
          <p:cNvSpPr/>
          <p:nvPr/>
        </p:nvSpPr>
        <p:spPr>
          <a:xfrm>
            <a:off x="2400300" y="9918249"/>
            <a:ext cx="704850" cy="6265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09625" y="8212793"/>
            <a:ext cx="704850" cy="62653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295650" y="8546138"/>
            <a:ext cx="981075" cy="8720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600700" y="8219820"/>
            <a:ext cx="704850" cy="7048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33900" y="9410928"/>
            <a:ext cx="704850" cy="7048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2475" y="2047874"/>
            <a:ext cx="628650" cy="628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9495" y="1938324"/>
            <a:ext cx="5959475" cy="0"/>
          </a:xfrm>
          <a:custGeom>
            <a:avLst/>
            <a:gdLst/>
            <a:ahLst/>
            <a:cxnLst/>
            <a:rect l="l" t="t" r="r" b="b"/>
            <a:pathLst>
              <a:path w="5959475">
                <a:moveTo>
                  <a:pt x="0" y="0"/>
                </a:moveTo>
                <a:lnTo>
                  <a:pt x="5421811" y="0"/>
                </a:lnTo>
              </a:path>
              <a:path w="5959475">
                <a:moveTo>
                  <a:pt x="5426709" y="0"/>
                </a:moveTo>
                <a:lnTo>
                  <a:pt x="5959316" y="0"/>
                </a:lnTo>
              </a:path>
            </a:pathLst>
          </a:custGeom>
          <a:ln w="8915">
            <a:solidFill>
              <a:srgbClr val="0883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15187" y="803502"/>
            <a:ext cx="6292850" cy="1554480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sz="2000" spc="15" dirty="0">
                <a:solidFill>
                  <a:srgbClr val="098475"/>
                </a:solidFill>
                <a:latin typeface="Arial Black"/>
                <a:cs typeface="Arial Black"/>
              </a:rPr>
              <a:t>5.Maske, </a:t>
            </a:r>
            <a:r>
              <a:rPr sz="2000" spc="-5" dirty="0">
                <a:solidFill>
                  <a:srgbClr val="098475"/>
                </a:solidFill>
                <a:latin typeface="Arial Black"/>
                <a:cs typeface="Arial Black"/>
              </a:rPr>
              <a:t>eldiven </a:t>
            </a:r>
            <a:r>
              <a:rPr sz="2000" dirty="0">
                <a:solidFill>
                  <a:srgbClr val="098475"/>
                </a:solidFill>
                <a:latin typeface="Arial Black"/>
                <a:cs typeface="Arial Black"/>
              </a:rPr>
              <a:t>ve </a:t>
            </a:r>
            <a:r>
              <a:rPr sz="2000" spc="-5" dirty="0">
                <a:solidFill>
                  <a:srgbClr val="098475"/>
                </a:solidFill>
                <a:latin typeface="Arial Black"/>
                <a:cs typeface="Arial Black"/>
              </a:rPr>
              <a:t>diğer kişisel</a:t>
            </a:r>
            <a:r>
              <a:rPr sz="2000" spc="5" dirty="0">
                <a:solidFill>
                  <a:srgbClr val="098475"/>
                </a:solidFill>
                <a:latin typeface="Arial Black"/>
                <a:cs typeface="Arial Black"/>
              </a:rPr>
              <a:t> </a:t>
            </a:r>
            <a:r>
              <a:rPr sz="2000" spc="-5" dirty="0">
                <a:solidFill>
                  <a:srgbClr val="098475"/>
                </a:solidFill>
                <a:latin typeface="Arial Black"/>
                <a:cs typeface="Arial Black"/>
              </a:rPr>
              <a:t>hijyen</a:t>
            </a:r>
            <a:endParaRPr sz="20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sz="2000" dirty="0">
                <a:solidFill>
                  <a:srgbClr val="098475"/>
                </a:solidFill>
                <a:latin typeface="Arial Black"/>
                <a:cs typeface="Arial Black"/>
              </a:rPr>
              <a:t>malzeme atıklarının </a:t>
            </a:r>
            <a:r>
              <a:rPr sz="2000" spc="-5" dirty="0">
                <a:solidFill>
                  <a:srgbClr val="098475"/>
                </a:solidFill>
                <a:latin typeface="Arial Black"/>
                <a:cs typeface="Arial Black"/>
              </a:rPr>
              <a:t>yönetimi nasıl</a:t>
            </a:r>
            <a:r>
              <a:rPr sz="2000" spc="-10" dirty="0">
                <a:solidFill>
                  <a:srgbClr val="098475"/>
                </a:solidFill>
                <a:latin typeface="Arial Black"/>
                <a:cs typeface="Arial Black"/>
              </a:rPr>
              <a:t> </a:t>
            </a:r>
            <a:r>
              <a:rPr sz="2000" spc="-5" dirty="0">
                <a:solidFill>
                  <a:srgbClr val="098475"/>
                </a:solidFill>
                <a:latin typeface="Arial Black"/>
                <a:cs typeface="Arial Black"/>
              </a:rPr>
              <a:t>yapılmalı?</a:t>
            </a:r>
            <a:endParaRPr sz="20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700">
              <a:latin typeface="Arial Black"/>
              <a:cs typeface="Arial Black"/>
            </a:endParaRPr>
          </a:p>
          <a:p>
            <a:pPr marL="880110">
              <a:lnSpc>
                <a:spcPct val="100000"/>
              </a:lnSpc>
            </a:pPr>
            <a:r>
              <a:rPr sz="1400" u="sng" spc="-35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Lütfen atık maskelerin sadece belirli çöp kutularına atılmasını</a:t>
            </a:r>
            <a:r>
              <a:rPr sz="1400" b="1" u="sng" spc="5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 </a:t>
            </a:r>
            <a:r>
              <a:rPr sz="14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sağlayın!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886764" y="2834385"/>
            <a:ext cx="6317615" cy="660654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367665">
              <a:lnSpc>
                <a:spcPts val="1490"/>
              </a:lnSpc>
              <a:spcBef>
                <a:spcPts val="204"/>
              </a:spcBef>
            </a:pPr>
            <a:r>
              <a:rPr sz="1300" b="1" spc="-10" dirty="0">
                <a:latin typeface="Arial"/>
                <a:cs typeface="Arial"/>
              </a:rPr>
              <a:t>Çevre </a:t>
            </a:r>
            <a:r>
              <a:rPr sz="1300" b="1" spc="-5" dirty="0">
                <a:latin typeface="Arial"/>
                <a:cs typeface="Arial"/>
              </a:rPr>
              <a:t>ve Şehircilik Bakanlığı’nın 7 Nisan 2020 tarih 2020/12 sayılı Genelgesi  gereği uyulması gerekli</a:t>
            </a:r>
            <a:r>
              <a:rPr sz="1300" b="1" spc="-10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kurallar: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50">
              <a:latin typeface="Arial"/>
              <a:cs typeface="Arial"/>
            </a:endParaRPr>
          </a:p>
          <a:p>
            <a:pPr marL="192405" marR="318135" indent="48260">
              <a:lnSpc>
                <a:spcPct val="95900"/>
              </a:lnSpc>
              <a:buClr>
                <a:srgbClr val="FF0000"/>
              </a:buClr>
              <a:buAutoNum type="arabicPeriod"/>
              <a:tabLst>
                <a:tab pos="462280" algn="l"/>
              </a:tabLst>
            </a:pPr>
            <a:r>
              <a:rPr sz="1100" b="1" spc="-5" dirty="0">
                <a:latin typeface="Arial"/>
                <a:cs typeface="Arial"/>
              </a:rPr>
              <a:t>İşletmelerin bina ve yerleşkelerinde </a:t>
            </a:r>
            <a:r>
              <a:rPr sz="1100" b="1" dirty="0">
                <a:latin typeface="Arial"/>
                <a:cs typeface="Arial"/>
              </a:rPr>
              <a:t>oluşan </a:t>
            </a:r>
            <a:r>
              <a:rPr sz="1100" b="1" spc="-5" dirty="0">
                <a:latin typeface="Arial"/>
                <a:cs typeface="Arial"/>
              </a:rPr>
              <a:t>maske, eldiven ve diğer kişisel hijyen  malzeme atıklarının diğer atıklardan </a:t>
            </a:r>
            <a:r>
              <a:rPr sz="1100" b="1" spc="-10" dirty="0">
                <a:latin typeface="Arial"/>
                <a:cs typeface="Arial"/>
              </a:rPr>
              <a:t>ayrı </a:t>
            </a:r>
            <a:r>
              <a:rPr sz="1100" b="1" spc="-5" dirty="0">
                <a:latin typeface="Arial"/>
                <a:cs typeface="Arial"/>
              </a:rPr>
              <a:t>biriktirilmesi amacıyla, </a:t>
            </a:r>
            <a:r>
              <a:rPr sz="1100" b="1" dirty="0">
                <a:latin typeface="Arial"/>
                <a:cs typeface="Arial"/>
              </a:rPr>
              <a:t>bina giriş </a:t>
            </a:r>
            <a:r>
              <a:rPr sz="1100" b="1" spc="-5" dirty="0">
                <a:latin typeface="Arial"/>
                <a:cs typeface="Arial"/>
              </a:rPr>
              <a:t>ve çıkışları ile  </a:t>
            </a:r>
            <a:r>
              <a:rPr sz="1100" b="1" dirty="0">
                <a:latin typeface="Arial"/>
                <a:cs typeface="Arial"/>
              </a:rPr>
              <a:t>ortak </a:t>
            </a:r>
            <a:r>
              <a:rPr sz="1100" b="1" spc="-5" dirty="0">
                <a:latin typeface="Arial"/>
                <a:cs typeface="Arial"/>
              </a:rPr>
              <a:t>kullanım alanlarının bulunduğu katlara biriktirme ekipmanı</a:t>
            </a:r>
            <a:r>
              <a:rPr sz="1100" b="1" spc="1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yerleştirilmeli.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0000"/>
              </a:buClr>
              <a:buFont typeface="Arial"/>
              <a:buAutoNum type="arabicPeriod"/>
            </a:pPr>
            <a:endParaRPr sz="1050">
              <a:latin typeface="Arial"/>
              <a:cs typeface="Arial"/>
            </a:endParaRPr>
          </a:p>
          <a:p>
            <a:pPr marL="461645" indent="-220979">
              <a:lnSpc>
                <a:spcPts val="1295"/>
              </a:lnSpc>
              <a:buClr>
                <a:srgbClr val="FF0000"/>
              </a:buClr>
              <a:buAutoNum type="arabicPeriod"/>
              <a:tabLst>
                <a:tab pos="462280" algn="l"/>
              </a:tabLst>
            </a:pPr>
            <a:r>
              <a:rPr sz="1100" b="1" spc="-5" dirty="0">
                <a:latin typeface="Arial"/>
                <a:cs typeface="Arial"/>
              </a:rPr>
              <a:t>Atıklar için kullanılan ekipmanlar </a:t>
            </a:r>
            <a:r>
              <a:rPr sz="1100" b="1" dirty="0">
                <a:latin typeface="Arial"/>
                <a:cs typeface="Arial"/>
              </a:rPr>
              <a:t>“diğer </a:t>
            </a:r>
            <a:r>
              <a:rPr sz="1100" b="1" spc="-5" dirty="0">
                <a:latin typeface="Arial"/>
                <a:cs typeface="Arial"/>
              </a:rPr>
              <a:t>atık” ekipmanı gibi gri </a:t>
            </a:r>
            <a:r>
              <a:rPr sz="1100" b="1" spc="-10" dirty="0">
                <a:latin typeface="Arial"/>
                <a:cs typeface="Arial"/>
              </a:rPr>
              <a:t>renkli </a:t>
            </a:r>
            <a:r>
              <a:rPr sz="1100" b="1" spc="-5" dirty="0">
                <a:latin typeface="Arial"/>
                <a:cs typeface="Arial"/>
              </a:rPr>
              <a:t>veya gri</a:t>
            </a:r>
            <a:r>
              <a:rPr sz="1100" b="1" spc="4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etiketli</a:t>
            </a:r>
            <a:endParaRPr sz="1100">
              <a:latin typeface="Arial"/>
              <a:cs typeface="Arial"/>
            </a:endParaRPr>
          </a:p>
          <a:p>
            <a:pPr marL="192405" marR="97790">
              <a:lnSpc>
                <a:spcPts val="1260"/>
              </a:lnSpc>
              <a:spcBef>
                <a:spcPts val="70"/>
              </a:spcBef>
            </a:pPr>
            <a:r>
              <a:rPr sz="1100" b="1" spc="-5" dirty="0">
                <a:latin typeface="Arial"/>
                <a:cs typeface="Arial"/>
              </a:rPr>
              <a:t>olmalı, ekipman üzerinde sadece maske, eldiven ve diğer kişisel hijyen </a:t>
            </a:r>
            <a:r>
              <a:rPr sz="1100" b="1" dirty="0">
                <a:latin typeface="Arial"/>
                <a:cs typeface="Arial"/>
              </a:rPr>
              <a:t>malzeme </a:t>
            </a:r>
            <a:r>
              <a:rPr sz="1100" b="1" spc="-5" dirty="0">
                <a:latin typeface="Arial"/>
                <a:cs typeface="Arial"/>
              </a:rPr>
              <a:t>atıklarının  biriktirileceğini gösteren yazı veya görseller yer</a:t>
            </a:r>
            <a:r>
              <a:rPr sz="1100" b="1" spc="2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almalı.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50">
              <a:latin typeface="Arial"/>
              <a:cs typeface="Arial"/>
            </a:endParaRPr>
          </a:p>
          <a:p>
            <a:pPr marL="192405" marR="210185" indent="48260">
              <a:lnSpc>
                <a:spcPts val="1260"/>
              </a:lnSpc>
              <a:buClr>
                <a:srgbClr val="FF0000"/>
              </a:buClr>
              <a:buAutoNum type="arabicPeriod" startAt="3"/>
              <a:tabLst>
                <a:tab pos="462280" algn="l"/>
              </a:tabLst>
            </a:pPr>
            <a:r>
              <a:rPr sz="1100" b="1" spc="-5" dirty="0">
                <a:latin typeface="Arial"/>
                <a:cs typeface="Arial"/>
              </a:rPr>
              <a:t>Atıkların ayrı toplanıp geçici depolama alanına taşınması ve gerekli temizlik işleminin  ayrı bir görevli personel tarafından kontrollü yürütülmesi</a:t>
            </a:r>
            <a:r>
              <a:rPr sz="1100" b="1" spc="1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sağlanmalı.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FF0000"/>
              </a:buClr>
              <a:buFont typeface="Arial"/>
              <a:buAutoNum type="arabicPeriod" startAt="3"/>
            </a:pPr>
            <a:endParaRPr sz="1050">
              <a:latin typeface="Arial"/>
              <a:cs typeface="Arial"/>
            </a:endParaRPr>
          </a:p>
          <a:p>
            <a:pPr marL="192405" marR="42545" indent="48260">
              <a:lnSpc>
                <a:spcPct val="95900"/>
              </a:lnSpc>
              <a:buClr>
                <a:srgbClr val="FF0000"/>
              </a:buClr>
              <a:buAutoNum type="arabicPeriod" startAt="3"/>
              <a:tabLst>
                <a:tab pos="462280" algn="l"/>
              </a:tabLst>
            </a:pPr>
            <a:r>
              <a:rPr sz="1100" b="1" dirty="0">
                <a:latin typeface="Arial"/>
                <a:cs typeface="Arial"/>
              </a:rPr>
              <a:t>Atık </a:t>
            </a:r>
            <a:r>
              <a:rPr sz="1100" b="1" spc="-10" dirty="0">
                <a:latin typeface="Arial"/>
                <a:cs typeface="Arial"/>
              </a:rPr>
              <a:t>biriktirme, </a:t>
            </a:r>
            <a:r>
              <a:rPr sz="1100" b="1" spc="-5" dirty="0">
                <a:latin typeface="Arial"/>
                <a:cs typeface="Arial"/>
              </a:rPr>
              <a:t>toplama, tasıma ve </a:t>
            </a:r>
            <a:r>
              <a:rPr sz="1100" b="1" dirty="0">
                <a:latin typeface="Arial"/>
                <a:cs typeface="Arial"/>
              </a:rPr>
              <a:t>depolama </a:t>
            </a:r>
            <a:r>
              <a:rPr sz="1100" b="1" spc="-5" dirty="0">
                <a:latin typeface="Arial"/>
                <a:cs typeface="Arial"/>
              </a:rPr>
              <a:t>ekipmanlarının kapaklı olması tercih  edilmeli.Bu ekipmanların kullanımları dışında </a:t>
            </a:r>
            <a:r>
              <a:rPr sz="1100" b="1" dirty="0">
                <a:latin typeface="Arial"/>
                <a:cs typeface="Arial"/>
              </a:rPr>
              <a:t>daima </a:t>
            </a:r>
            <a:r>
              <a:rPr sz="1100" b="1" spc="-5" dirty="0">
                <a:latin typeface="Arial"/>
                <a:cs typeface="Arial"/>
              </a:rPr>
              <a:t>kapalı tutulması ve </a:t>
            </a:r>
            <a:r>
              <a:rPr sz="1100" b="1" spc="5" dirty="0">
                <a:latin typeface="Arial"/>
                <a:cs typeface="Arial"/>
              </a:rPr>
              <a:t>dış </a:t>
            </a:r>
            <a:r>
              <a:rPr sz="1100" b="1" spc="-5" dirty="0">
                <a:latin typeface="Arial"/>
                <a:cs typeface="Arial"/>
              </a:rPr>
              <a:t>müdahalelerden  etkilenmemesi sağlanmalı. Biriktirilen atıkların ekipmanlardan rahat şekilde, atıklara temas  </a:t>
            </a:r>
            <a:r>
              <a:rPr sz="1100" b="1" dirty="0">
                <a:latin typeface="Arial"/>
                <a:cs typeface="Arial"/>
              </a:rPr>
              <a:t>etmeden </a:t>
            </a:r>
            <a:r>
              <a:rPr sz="1100" b="1" spc="-5" dirty="0">
                <a:latin typeface="Arial"/>
                <a:cs typeface="Arial"/>
              </a:rPr>
              <a:t>alınabilmesi için ekipmanların içerisine </a:t>
            </a:r>
            <a:r>
              <a:rPr sz="1100" b="1" dirty="0">
                <a:latin typeface="Arial"/>
                <a:cs typeface="Arial"/>
              </a:rPr>
              <a:t>torba </a:t>
            </a:r>
            <a:r>
              <a:rPr sz="1100" b="1" spc="-5" dirty="0">
                <a:latin typeface="Arial"/>
                <a:cs typeface="Arial"/>
              </a:rPr>
              <a:t>geçirilmeli. Atık </a:t>
            </a:r>
            <a:r>
              <a:rPr sz="1100" b="1" dirty="0">
                <a:latin typeface="Arial"/>
                <a:cs typeface="Arial"/>
              </a:rPr>
              <a:t>torbaları  </a:t>
            </a:r>
            <a:r>
              <a:rPr sz="1100" b="1" spc="-5" dirty="0">
                <a:latin typeface="Arial"/>
                <a:cs typeface="Arial"/>
              </a:rPr>
              <a:t>açılmamalı,karıştırılmamalı, küçük miktarlı atıklar birbirleriyle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birleştirilmeli.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FF0000"/>
              </a:buClr>
              <a:buFont typeface="Arial"/>
              <a:buAutoNum type="arabicPeriod" startAt="3"/>
            </a:pPr>
            <a:endParaRPr sz="1250">
              <a:latin typeface="Arial"/>
              <a:cs typeface="Arial"/>
            </a:endParaRPr>
          </a:p>
          <a:p>
            <a:pPr marL="192405" marR="570865" indent="48260">
              <a:lnSpc>
                <a:spcPts val="1270"/>
              </a:lnSpc>
              <a:buClr>
                <a:srgbClr val="FF0000"/>
              </a:buClr>
              <a:buAutoNum type="arabicPeriod" startAt="3"/>
              <a:tabLst>
                <a:tab pos="462280" algn="l"/>
              </a:tabLst>
            </a:pPr>
            <a:r>
              <a:rPr sz="1100" b="1" spc="-5" dirty="0">
                <a:latin typeface="Arial"/>
                <a:cs typeface="Arial"/>
              </a:rPr>
              <a:t>Ekipmanlardaki atık torbalarının dörtte </a:t>
            </a:r>
            <a:r>
              <a:rPr sz="1100" b="1" dirty="0">
                <a:latin typeface="Arial"/>
                <a:cs typeface="Arial"/>
              </a:rPr>
              <a:t>üçü </a:t>
            </a:r>
            <a:r>
              <a:rPr sz="1100" b="1" spc="-5" dirty="0">
                <a:latin typeface="Arial"/>
                <a:cs typeface="Arial"/>
              </a:rPr>
              <a:t>dolduktan sonra ağızları sıkı </a:t>
            </a:r>
            <a:r>
              <a:rPr sz="1100" b="1" dirty="0">
                <a:latin typeface="Arial"/>
                <a:cs typeface="Arial"/>
              </a:rPr>
              <a:t>şekilde  </a:t>
            </a:r>
            <a:r>
              <a:rPr sz="1100" b="1" spc="-5" dirty="0">
                <a:latin typeface="Arial"/>
                <a:cs typeface="Arial"/>
              </a:rPr>
              <a:t>kapatılarak ikinci </a:t>
            </a:r>
            <a:r>
              <a:rPr sz="1100" b="1" dirty="0">
                <a:latin typeface="Arial"/>
                <a:cs typeface="Arial"/>
              </a:rPr>
              <a:t>bir </a:t>
            </a:r>
            <a:r>
              <a:rPr sz="1100" b="1" spc="-5" dirty="0">
                <a:latin typeface="Arial"/>
                <a:cs typeface="Arial"/>
              </a:rPr>
              <a:t>torbaya alınmalı ve geçici depolama alanına</a:t>
            </a:r>
            <a:r>
              <a:rPr sz="1100" b="1" spc="5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götürülmeli.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0000"/>
              </a:buClr>
              <a:buFont typeface="Arial"/>
              <a:buAutoNum type="arabicPeriod" startAt="3"/>
            </a:pPr>
            <a:endParaRPr sz="1100">
              <a:latin typeface="Arial"/>
              <a:cs typeface="Arial"/>
            </a:endParaRPr>
          </a:p>
          <a:p>
            <a:pPr marL="192405" marR="245110" indent="48260">
              <a:lnSpc>
                <a:spcPts val="1260"/>
              </a:lnSpc>
              <a:buClr>
                <a:srgbClr val="FF0000"/>
              </a:buClr>
              <a:buAutoNum type="arabicPeriod" startAt="3"/>
              <a:tabLst>
                <a:tab pos="462280" algn="l"/>
              </a:tabLst>
            </a:pPr>
            <a:r>
              <a:rPr sz="1100" b="1" spc="-5" dirty="0">
                <a:latin typeface="Arial"/>
                <a:cs typeface="Arial"/>
              </a:rPr>
              <a:t>Atıkların geçici depolandığı alanlar, </a:t>
            </a:r>
            <a:r>
              <a:rPr sz="1100" b="1" dirty="0">
                <a:latin typeface="Arial"/>
                <a:cs typeface="Arial"/>
              </a:rPr>
              <a:t>doğrudan </a:t>
            </a:r>
            <a:r>
              <a:rPr sz="1100" b="1" spc="-5" dirty="0">
                <a:latin typeface="Arial"/>
                <a:cs typeface="Arial"/>
              </a:rPr>
              <a:t>güneş almayan, bina veya yerleşkenin  </a:t>
            </a:r>
            <a:r>
              <a:rPr sz="1100" b="1" dirty="0">
                <a:latin typeface="Arial"/>
                <a:cs typeface="Arial"/>
              </a:rPr>
              <a:t>giriş </a:t>
            </a:r>
            <a:r>
              <a:rPr sz="1100" b="1" spc="-5" dirty="0">
                <a:latin typeface="Arial"/>
                <a:cs typeface="Arial"/>
              </a:rPr>
              <a:t>çıkış, otopark ve kaldırım gibi </a:t>
            </a:r>
            <a:r>
              <a:rPr sz="1100" b="1" dirty="0">
                <a:latin typeface="Arial"/>
                <a:cs typeface="Arial"/>
              </a:rPr>
              <a:t>yoğun </a:t>
            </a:r>
            <a:r>
              <a:rPr sz="1100" b="1" spc="-5" dirty="0">
                <a:latin typeface="Arial"/>
                <a:cs typeface="Arial"/>
              </a:rPr>
              <a:t>insan kullanımı </a:t>
            </a:r>
            <a:r>
              <a:rPr sz="1100" b="1" dirty="0">
                <a:latin typeface="Arial"/>
                <a:cs typeface="Arial"/>
              </a:rPr>
              <a:t>olan </a:t>
            </a:r>
            <a:r>
              <a:rPr sz="1100" b="1" spc="-5" dirty="0">
                <a:latin typeface="Arial"/>
                <a:cs typeface="Arial"/>
              </a:rPr>
              <a:t>yerler ile gıda</a:t>
            </a:r>
            <a:r>
              <a:rPr sz="1100" b="1" spc="4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depolama,</a:t>
            </a:r>
            <a:endParaRPr sz="1100">
              <a:latin typeface="Arial"/>
              <a:cs typeface="Arial"/>
            </a:endParaRPr>
          </a:p>
          <a:p>
            <a:pPr marL="192405">
              <a:lnSpc>
                <a:spcPts val="1205"/>
              </a:lnSpc>
            </a:pPr>
            <a:r>
              <a:rPr sz="1100" b="1" spc="-5" dirty="0">
                <a:latin typeface="Arial"/>
                <a:cs typeface="Arial"/>
              </a:rPr>
              <a:t>hazırlama ve satış yerlerinden uzakta olmalı, </a:t>
            </a:r>
            <a:r>
              <a:rPr sz="1100" b="1" dirty="0">
                <a:latin typeface="Arial"/>
                <a:cs typeface="Arial"/>
              </a:rPr>
              <a:t>bu </a:t>
            </a:r>
            <a:r>
              <a:rPr sz="1100" b="1" spc="-5" dirty="0">
                <a:latin typeface="Arial"/>
                <a:cs typeface="Arial"/>
              </a:rPr>
              <a:t>alanlar daima kapalı tutulmalı, herhangi</a:t>
            </a:r>
            <a:r>
              <a:rPr sz="1100" b="1" spc="8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bir</a:t>
            </a:r>
            <a:endParaRPr sz="1100">
              <a:latin typeface="Arial"/>
              <a:cs typeface="Arial"/>
            </a:endParaRPr>
          </a:p>
          <a:p>
            <a:pPr marL="192405">
              <a:lnSpc>
                <a:spcPts val="1295"/>
              </a:lnSpc>
            </a:pPr>
            <a:r>
              <a:rPr sz="1100" b="1" dirty="0">
                <a:latin typeface="Arial"/>
                <a:cs typeface="Arial"/>
              </a:rPr>
              <a:t>hayvan, </a:t>
            </a:r>
            <a:r>
              <a:rPr sz="1100" b="1" spc="-5" dirty="0">
                <a:latin typeface="Arial"/>
                <a:cs typeface="Arial"/>
              </a:rPr>
              <a:t>haşerat girmeyecek şekilde önlem</a:t>
            </a:r>
            <a:r>
              <a:rPr sz="1100" b="1" spc="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alınmalı.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Arial"/>
              <a:cs typeface="Arial"/>
            </a:endParaRPr>
          </a:p>
          <a:p>
            <a:pPr marL="192405" marR="12700" indent="48260">
              <a:lnSpc>
                <a:spcPts val="1260"/>
              </a:lnSpc>
              <a:buClr>
                <a:srgbClr val="FF0000"/>
              </a:buClr>
              <a:buAutoNum type="arabicPeriod" startAt="7"/>
              <a:tabLst>
                <a:tab pos="462280" algn="l"/>
              </a:tabLst>
            </a:pPr>
            <a:r>
              <a:rPr sz="1100" b="1" spc="-5" dirty="0">
                <a:latin typeface="Arial"/>
                <a:cs typeface="Arial"/>
              </a:rPr>
              <a:t>Atıklar geçici depolama alanlarında en az </a:t>
            </a:r>
            <a:r>
              <a:rPr sz="1100" b="1" spc="5" dirty="0">
                <a:latin typeface="Arial"/>
                <a:cs typeface="Arial"/>
              </a:rPr>
              <a:t>72 </a:t>
            </a:r>
            <a:r>
              <a:rPr sz="1100" b="1" spc="-5" dirty="0">
                <a:latin typeface="Arial"/>
                <a:cs typeface="Arial"/>
              </a:rPr>
              <a:t>saat bekletildikten </a:t>
            </a:r>
            <a:r>
              <a:rPr sz="1100" b="1" dirty="0">
                <a:latin typeface="Arial"/>
                <a:cs typeface="Arial"/>
              </a:rPr>
              <a:t>sonra "diğer </a:t>
            </a:r>
            <a:r>
              <a:rPr sz="1100" b="1" spc="-5" dirty="0">
                <a:latin typeface="Arial"/>
                <a:cs typeface="Arial"/>
              </a:rPr>
              <a:t>atık" </a:t>
            </a:r>
            <a:r>
              <a:rPr sz="1100" b="1" dirty="0">
                <a:latin typeface="Arial"/>
                <a:cs typeface="Arial"/>
              </a:rPr>
              <a:t>olarak  </a:t>
            </a:r>
            <a:r>
              <a:rPr sz="1100" b="1" spc="-5" dirty="0">
                <a:latin typeface="Arial"/>
                <a:cs typeface="Arial"/>
              </a:rPr>
              <a:t>evsel atık kapsamında yönetilmek </a:t>
            </a:r>
            <a:r>
              <a:rPr sz="1100" b="1" dirty="0">
                <a:latin typeface="Arial"/>
                <a:cs typeface="Arial"/>
              </a:rPr>
              <a:t>üzere </a:t>
            </a:r>
            <a:r>
              <a:rPr sz="1100" b="1" spc="-5" dirty="0">
                <a:latin typeface="Arial"/>
                <a:cs typeface="Arial"/>
              </a:rPr>
              <a:t>belediyeye teslim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edilmeli.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FF0000"/>
              </a:buClr>
              <a:buFont typeface="Arial"/>
              <a:buAutoNum type="arabicPeriod" startAt="7"/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FF0000"/>
              </a:buClr>
              <a:buFont typeface="Arial"/>
              <a:buAutoNum type="arabicPeriod" startAt="7"/>
            </a:pPr>
            <a:endParaRPr sz="1150">
              <a:latin typeface="Arial"/>
              <a:cs typeface="Arial"/>
            </a:endParaRPr>
          </a:p>
          <a:p>
            <a:pPr marL="192405" marR="541655" indent="48260">
              <a:lnSpc>
                <a:spcPts val="1270"/>
              </a:lnSpc>
              <a:spcBef>
                <a:spcPts val="5"/>
              </a:spcBef>
              <a:buClr>
                <a:srgbClr val="FF0000"/>
              </a:buClr>
              <a:buAutoNum type="arabicPeriod" startAt="7"/>
              <a:tabLst>
                <a:tab pos="462280" algn="l"/>
              </a:tabLst>
            </a:pPr>
            <a:r>
              <a:rPr sz="1100" b="1" spc="-5" dirty="0">
                <a:latin typeface="Arial"/>
                <a:cs typeface="Arial"/>
              </a:rPr>
              <a:t>Belediyeler tarafından maske, eldiven ve </a:t>
            </a:r>
            <a:r>
              <a:rPr sz="1100" b="1" dirty="0">
                <a:latin typeface="Arial"/>
                <a:cs typeface="Arial"/>
              </a:rPr>
              <a:t>diğer </a:t>
            </a:r>
            <a:r>
              <a:rPr sz="1100" b="1" spc="-5" dirty="0">
                <a:latin typeface="Arial"/>
                <a:cs typeface="Arial"/>
              </a:rPr>
              <a:t>kişisel hijyen malzeme atıklarının  biriktirilmesi ve teslimine yönelik yapılacak duyuru ve talimatlara</a:t>
            </a:r>
            <a:r>
              <a:rPr sz="1100" b="1" spc="3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uyulmalı.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FF0000"/>
              </a:buClr>
              <a:buFont typeface="Arial"/>
              <a:buAutoNum type="arabicPeriod" startAt="7"/>
            </a:pPr>
            <a:endParaRPr sz="1050">
              <a:latin typeface="Arial"/>
              <a:cs typeface="Arial"/>
            </a:endParaRPr>
          </a:p>
          <a:p>
            <a:pPr marL="192405" marR="5080" indent="48260" algn="just">
              <a:lnSpc>
                <a:spcPct val="95900"/>
              </a:lnSpc>
              <a:spcBef>
                <a:spcPts val="5"/>
              </a:spcBef>
              <a:buClr>
                <a:srgbClr val="FF0000"/>
              </a:buClr>
              <a:buAutoNum type="arabicPeriod" startAt="7"/>
              <a:tabLst>
                <a:tab pos="462280" algn="l"/>
              </a:tabLst>
            </a:pPr>
            <a:r>
              <a:rPr sz="1100" b="1" spc="-5" dirty="0">
                <a:latin typeface="Arial"/>
                <a:cs typeface="Arial"/>
              </a:rPr>
              <a:t>Bu amaçla kullanılan tüm ekipmanların ve ekipmanların bulunduğu alanların </a:t>
            </a:r>
            <a:r>
              <a:rPr sz="1100" b="1" dirty="0">
                <a:latin typeface="Arial"/>
                <a:cs typeface="Arial"/>
              </a:rPr>
              <a:t>her </a:t>
            </a:r>
            <a:r>
              <a:rPr sz="1100" b="1" spc="-5" dirty="0">
                <a:latin typeface="Arial"/>
                <a:cs typeface="Arial"/>
              </a:rPr>
              <a:t>bir atık  boşaltımı sonrası temizliği/hijyeni sağlanmalı. Kirlenen yüzeylerin dezenfekte edilmesi ve </a:t>
            </a:r>
            <a:r>
              <a:rPr sz="1100" b="1" dirty="0">
                <a:latin typeface="Arial"/>
                <a:cs typeface="Arial"/>
              </a:rPr>
              <a:t>bu  </a:t>
            </a:r>
            <a:r>
              <a:rPr sz="1100" b="1" spc="-5" dirty="0">
                <a:latin typeface="Arial"/>
                <a:cs typeface="Arial"/>
              </a:rPr>
              <a:t>isle görevli çalışanın kişisel koruyucu kullanımına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dikkat</a:t>
            </a:r>
            <a:endParaRPr sz="1100">
              <a:latin typeface="Arial"/>
              <a:cs typeface="Arial"/>
            </a:endParaRPr>
          </a:p>
          <a:p>
            <a:pPr marL="192405" algn="just">
              <a:lnSpc>
                <a:spcPts val="1270"/>
              </a:lnSpc>
            </a:pPr>
            <a:r>
              <a:rPr sz="1100" b="1" dirty="0">
                <a:latin typeface="Arial"/>
                <a:cs typeface="Arial"/>
              </a:rPr>
              <a:t>edilerek </a:t>
            </a:r>
            <a:r>
              <a:rPr sz="1100" b="1" spc="-5" dirty="0">
                <a:latin typeface="Arial"/>
                <a:cs typeface="Arial"/>
              </a:rPr>
              <a:t>özel </a:t>
            </a:r>
            <a:r>
              <a:rPr sz="1100" b="1" dirty="0">
                <a:latin typeface="Arial"/>
                <a:cs typeface="Arial"/>
              </a:rPr>
              <a:t>is </a:t>
            </a:r>
            <a:r>
              <a:rPr sz="1100" b="1" spc="-5" dirty="0">
                <a:latin typeface="Arial"/>
                <a:cs typeface="Arial"/>
              </a:rPr>
              <a:t>elbisesi </a:t>
            </a:r>
            <a:r>
              <a:rPr sz="1100" b="1" dirty="0">
                <a:latin typeface="Arial"/>
                <a:cs typeface="Arial"/>
              </a:rPr>
              <a:t>giymesi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önemlidir.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43100" y="6953884"/>
            <a:ext cx="1514475" cy="2426970"/>
            <a:chOff x="1943100" y="6953884"/>
            <a:chExt cx="1514475" cy="2426970"/>
          </a:xfrm>
        </p:grpSpPr>
        <p:sp>
          <p:nvSpPr>
            <p:cNvPr id="3" name="object 3"/>
            <p:cNvSpPr/>
            <p:nvPr/>
          </p:nvSpPr>
          <p:spPr>
            <a:xfrm>
              <a:off x="2390775" y="8491854"/>
              <a:ext cx="1000125" cy="889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943100" y="6953884"/>
              <a:ext cx="1514475" cy="15144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5029200" y="7602558"/>
            <a:ext cx="1657350" cy="10837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1475" y="8758977"/>
            <a:ext cx="1809750" cy="16086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43275" y="6953884"/>
            <a:ext cx="1685925" cy="16859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5187" y="911097"/>
            <a:ext cx="2514600" cy="10746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25" dirty="0" smtClean="0">
                <a:solidFill>
                  <a:srgbClr val="098475"/>
                </a:solidFill>
                <a:latin typeface="Arial Black"/>
                <a:cs typeface="Arial Black"/>
              </a:rPr>
              <a:t>6.İşe </a:t>
            </a:r>
            <a:r>
              <a:rPr sz="2000" spc="-5" dirty="0">
                <a:solidFill>
                  <a:srgbClr val="098475"/>
                </a:solidFill>
                <a:latin typeface="Arial Black"/>
                <a:cs typeface="Arial Black"/>
              </a:rPr>
              <a:t>Geliş </a:t>
            </a:r>
            <a:r>
              <a:rPr sz="2000" dirty="0">
                <a:solidFill>
                  <a:srgbClr val="098475"/>
                </a:solidFill>
                <a:latin typeface="Arial Black"/>
                <a:cs typeface="Arial Black"/>
              </a:rPr>
              <a:t>–</a:t>
            </a:r>
            <a:r>
              <a:rPr sz="2000" spc="-90" dirty="0">
                <a:solidFill>
                  <a:srgbClr val="098475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098475"/>
                </a:solidFill>
                <a:latin typeface="Arial Black"/>
                <a:cs typeface="Arial Black"/>
              </a:rPr>
              <a:t>Gidiş</a:t>
            </a:r>
            <a:endParaRPr sz="2000" dirty="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900" dirty="0">
              <a:latin typeface="Arial Black"/>
              <a:cs typeface="Arial Black"/>
            </a:endParaRPr>
          </a:p>
          <a:p>
            <a:pPr marL="283845">
              <a:lnSpc>
                <a:spcPct val="100000"/>
              </a:lnSpc>
            </a:pPr>
            <a:r>
              <a:rPr sz="2000" spc="-5" dirty="0">
                <a:solidFill>
                  <a:srgbClr val="098475"/>
                </a:solidFill>
                <a:latin typeface="Arial Black"/>
                <a:cs typeface="Arial Black"/>
              </a:rPr>
              <a:t>Servis</a:t>
            </a:r>
            <a:endParaRPr sz="2000" dirty="0">
              <a:latin typeface="Arial Black"/>
              <a:cs typeface="Arial Black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99464" y="2386380"/>
            <a:ext cx="5208270" cy="0"/>
          </a:xfrm>
          <a:custGeom>
            <a:avLst/>
            <a:gdLst/>
            <a:ahLst/>
            <a:cxnLst/>
            <a:rect l="l" t="t" r="r" b="b"/>
            <a:pathLst>
              <a:path w="5208270">
                <a:moveTo>
                  <a:pt x="0" y="0"/>
                </a:moveTo>
                <a:lnTo>
                  <a:pt x="5208251" y="0"/>
                </a:lnTo>
              </a:path>
            </a:pathLst>
          </a:custGeom>
          <a:ln w="12725">
            <a:solidFill>
              <a:srgbClr val="0883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89228" y="2776473"/>
            <a:ext cx="6289040" cy="2725426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469900" marR="363220" indent="-457200" algn="just">
              <a:lnSpc>
                <a:spcPct val="95900"/>
              </a:lnSpc>
              <a:spcBef>
                <a:spcPts val="160"/>
              </a:spcBef>
              <a:buClr>
                <a:srgbClr val="FF0000"/>
              </a:buClr>
              <a:buAutoNum type="arabicPeriod"/>
              <a:tabLst>
                <a:tab pos="469900" algn="l"/>
              </a:tabLst>
            </a:pPr>
            <a:r>
              <a:rPr sz="1300" b="1" spc="-5" dirty="0">
                <a:latin typeface="Arial"/>
                <a:cs typeface="Arial"/>
              </a:rPr>
              <a:t>Çalışanları ise gelmeden önce kendi ateşlerini ölçmeleri, yüksek </a:t>
            </a:r>
            <a:r>
              <a:rPr sz="1300" b="1" spc="-10" dirty="0">
                <a:latin typeface="Arial"/>
                <a:cs typeface="Arial"/>
              </a:rPr>
              <a:t>ateşi  </a:t>
            </a:r>
            <a:r>
              <a:rPr sz="1300" b="1" spc="-5" dirty="0">
                <a:latin typeface="Arial"/>
                <a:cs typeface="Arial"/>
              </a:rPr>
              <a:t>olduğunu fark edenlerin derhal işyeri yetkililerine durumu bildirmeleri  hususunda bilgilendirin.</a:t>
            </a:r>
            <a:endParaRPr sz="1300" dirty="0">
              <a:latin typeface="Arial"/>
              <a:cs typeface="Arial"/>
            </a:endParaRPr>
          </a:p>
          <a:p>
            <a:pPr marL="469900" marR="193675" indent="-457200">
              <a:lnSpc>
                <a:spcPts val="1490"/>
              </a:lnSpc>
              <a:spcBef>
                <a:spcPts val="45"/>
              </a:spcBef>
              <a:buClr>
                <a:srgbClr val="FF0000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1300" b="1" spc="-5" dirty="0">
                <a:latin typeface="Arial"/>
                <a:cs typeface="Arial"/>
              </a:rPr>
              <a:t>Servis </a:t>
            </a:r>
            <a:r>
              <a:rPr sz="1300" b="1" spc="-10" dirty="0">
                <a:latin typeface="Arial"/>
                <a:cs typeface="Arial"/>
              </a:rPr>
              <a:t>araçlarının </a:t>
            </a:r>
            <a:r>
              <a:rPr sz="1300" b="1" spc="-5" dirty="0">
                <a:latin typeface="Arial"/>
                <a:cs typeface="Arial"/>
              </a:rPr>
              <a:t>özellikle </a:t>
            </a:r>
            <a:r>
              <a:rPr sz="1300" b="1" spc="-10" dirty="0">
                <a:latin typeface="Arial"/>
                <a:cs typeface="Arial"/>
              </a:rPr>
              <a:t>sık </a:t>
            </a:r>
            <a:r>
              <a:rPr sz="1300" b="1" spc="-5" dirty="0">
                <a:latin typeface="Arial"/>
                <a:cs typeface="Arial"/>
              </a:rPr>
              <a:t>temas edilen yüzeyleri </a:t>
            </a:r>
            <a:r>
              <a:rPr sz="1300" b="1" dirty="0">
                <a:latin typeface="Arial"/>
                <a:cs typeface="Arial"/>
              </a:rPr>
              <a:t>basta </a:t>
            </a:r>
            <a:r>
              <a:rPr sz="1300" b="1" spc="-5" dirty="0">
                <a:latin typeface="Arial"/>
                <a:cs typeface="Arial"/>
              </a:rPr>
              <a:t>olmak üzere  temizlik ve hijyenini </a:t>
            </a:r>
            <a:r>
              <a:rPr sz="1300" b="1" spc="-10" dirty="0">
                <a:latin typeface="Arial"/>
                <a:cs typeface="Arial"/>
              </a:rPr>
              <a:t>sık </a:t>
            </a:r>
            <a:r>
              <a:rPr sz="1300" b="1" spc="-5" dirty="0">
                <a:latin typeface="Arial"/>
                <a:cs typeface="Arial"/>
              </a:rPr>
              <a:t>aralıklarla</a:t>
            </a:r>
            <a:r>
              <a:rPr sz="1300" b="1" spc="20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sağlayın.</a:t>
            </a:r>
            <a:endParaRPr sz="1300" dirty="0">
              <a:latin typeface="Arial"/>
              <a:cs typeface="Arial"/>
            </a:endParaRPr>
          </a:p>
          <a:p>
            <a:pPr marL="469900" marR="272415" indent="-457200">
              <a:lnSpc>
                <a:spcPts val="1500"/>
              </a:lnSpc>
              <a:buClr>
                <a:srgbClr val="FF0000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1300" b="1" spc="-5" dirty="0">
                <a:latin typeface="Arial"/>
                <a:cs typeface="Arial"/>
              </a:rPr>
              <a:t>Çalışanların servis içerisindeki yüzeylere temasını mümkün olduğunca  </a:t>
            </a:r>
            <a:r>
              <a:rPr sz="1300" b="1" spc="-10" dirty="0">
                <a:latin typeface="Arial"/>
                <a:cs typeface="Arial"/>
              </a:rPr>
              <a:t>azaltın.</a:t>
            </a:r>
            <a:endParaRPr sz="1300" dirty="0">
              <a:latin typeface="Arial"/>
              <a:cs typeface="Arial"/>
            </a:endParaRPr>
          </a:p>
          <a:p>
            <a:pPr marL="469900" indent="-457200">
              <a:lnSpc>
                <a:spcPts val="1420"/>
              </a:lnSpc>
              <a:buClr>
                <a:srgbClr val="FF0000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1300" b="1" spc="-5" dirty="0">
                <a:latin typeface="Arial"/>
                <a:cs typeface="Arial"/>
              </a:rPr>
              <a:t>Serviste maske takılmasını</a:t>
            </a:r>
            <a:r>
              <a:rPr sz="1300" b="1" spc="5" dirty="0">
                <a:latin typeface="Arial"/>
                <a:cs typeface="Arial"/>
              </a:rPr>
              <a:t> </a:t>
            </a:r>
            <a:r>
              <a:rPr sz="1300" b="1" spc="-10" dirty="0">
                <a:latin typeface="Arial"/>
                <a:cs typeface="Arial"/>
              </a:rPr>
              <a:t>sağlayın.</a:t>
            </a:r>
            <a:endParaRPr sz="1300" dirty="0">
              <a:latin typeface="Arial"/>
              <a:cs typeface="Arial"/>
            </a:endParaRPr>
          </a:p>
          <a:p>
            <a:pPr marL="469900" marR="1164590" indent="-457200">
              <a:lnSpc>
                <a:spcPts val="1490"/>
              </a:lnSpc>
              <a:spcBef>
                <a:spcPts val="80"/>
              </a:spcBef>
              <a:buClr>
                <a:srgbClr val="FF0000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1300" b="1" spc="-5" dirty="0">
                <a:latin typeface="Arial"/>
                <a:cs typeface="Arial"/>
              </a:rPr>
              <a:t>Çalışanları serviste bir şey </a:t>
            </a:r>
            <a:r>
              <a:rPr sz="1300" b="1" spc="-10" dirty="0">
                <a:latin typeface="Arial"/>
                <a:cs typeface="Arial"/>
              </a:rPr>
              <a:t>yiyip </a:t>
            </a:r>
            <a:r>
              <a:rPr sz="1300" b="1" spc="-5" dirty="0">
                <a:latin typeface="Arial"/>
                <a:cs typeface="Arial"/>
              </a:rPr>
              <a:t>içilmemesi </a:t>
            </a:r>
            <a:r>
              <a:rPr sz="1300" b="1" dirty="0">
                <a:latin typeface="Arial"/>
                <a:cs typeface="Arial"/>
              </a:rPr>
              <a:t>ve konuşmanın  </a:t>
            </a:r>
            <a:r>
              <a:rPr sz="1300" b="1" spc="-5" dirty="0">
                <a:latin typeface="Arial"/>
                <a:cs typeface="Arial"/>
              </a:rPr>
              <a:t>sınırlandırılması </a:t>
            </a:r>
            <a:r>
              <a:rPr sz="1300" b="1" spc="-10" dirty="0">
                <a:latin typeface="Arial"/>
                <a:cs typeface="Arial"/>
              </a:rPr>
              <a:t>konusunda</a:t>
            </a:r>
            <a:r>
              <a:rPr sz="1300" b="1" spc="5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uyarın.</a:t>
            </a:r>
            <a:endParaRPr sz="1300" dirty="0">
              <a:latin typeface="Arial"/>
              <a:cs typeface="Arial"/>
            </a:endParaRPr>
          </a:p>
          <a:p>
            <a:pPr marL="469900" marR="5080" indent="-457200">
              <a:lnSpc>
                <a:spcPts val="1500"/>
              </a:lnSpc>
              <a:spcBef>
                <a:spcPts val="65"/>
              </a:spcBef>
              <a:buClr>
                <a:srgbClr val="FF0000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1300" b="1" spc="-5" dirty="0" err="1" smtClean="0">
                <a:latin typeface="Arial"/>
                <a:cs typeface="Arial"/>
              </a:rPr>
              <a:t>Mümkünse</a:t>
            </a:r>
            <a:r>
              <a:rPr sz="1300" b="1" spc="-5" dirty="0" smtClean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çalışanın serviste her gün </a:t>
            </a:r>
            <a:r>
              <a:rPr sz="1300" b="1" spc="-10" dirty="0">
                <a:latin typeface="Arial"/>
                <a:cs typeface="Arial"/>
              </a:rPr>
              <a:t>aynı </a:t>
            </a:r>
            <a:r>
              <a:rPr sz="1300" b="1" spc="-5" dirty="0">
                <a:latin typeface="Arial"/>
                <a:cs typeface="Arial"/>
              </a:rPr>
              <a:t>koltukta oturmasını sağlayacak  sistem</a:t>
            </a:r>
            <a:r>
              <a:rPr sz="1300" b="1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kurun.</a:t>
            </a:r>
            <a:endParaRPr sz="1300" dirty="0">
              <a:latin typeface="Arial"/>
              <a:cs typeface="Arial"/>
            </a:endParaRPr>
          </a:p>
          <a:p>
            <a:pPr marL="469900" marR="149860" indent="-457200">
              <a:lnSpc>
                <a:spcPts val="1490"/>
              </a:lnSpc>
              <a:spcBef>
                <a:spcPts val="5"/>
              </a:spcBef>
              <a:buClr>
                <a:srgbClr val="FF0000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1300" b="1" spc="-5" dirty="0">
                <a:latin typeface="Arial"/>
                <a:cs typeface="Arial"/>
              </a:rPr>
              <a:t>Çalışanları eve her gelişte </a:t>
            </a:r>
            <a:r>
              <a:rPr sz="1300" b="1" spc="-10" dirty="0">
                <a:latin typeface="Arial"/>
                <a:cs typeface="Arial"/>
              </a:rPr>
              <a:t>kıyafetlerin </a:t>
            </a:r>
            <a:r>
              <a:rPr sz="1300" b="1" spc="-5" dirty="0">
                <a:latin typeface="Arial"/>
                <a:cs typeface="Arial"/>
              </a:rPr>
              <a:t>değiştirilmesi ve ellerin yıkanması  gerektiği konusunda</a:t>
            </a:r>
            <a:r>
              <a:rPr sz="1300" b="1" spc="-10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uyarın.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524375" y="9023536"/>
            <a:ext cx="704850" cy="6265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1975" y="7718636"/>
            <a:ext cx="704850" cy="6265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95500" y="7105650"/>
            <a:ext cx="1514475" cy="2426970"/>
            <a:chOff x="2095500" y="7105650"/>
            <a:chExt cx="1514475" cy="2426970"/>
          </a:xfrm>
        </p:grpSpPr>
        <p:sp>
          <p:nvSpPr>
            <p:cNvPr id="3" name="object 3"/>
            <p:cNvSpPr/>
            <p:nvPr/>
          </p:nvSpPr>
          <p:spPr>
            <a:xfrm>
              <a:off x="2543175" y="8643619"/>
              <a:ext cx="1000125" cy="889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095500" y="7105650"/>
              <a:ext cx="1514475" cy="151447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523875" y="8910741"/>
            <a:ext cx="1809750" cy="16086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95675" y="7105650"/>
            <a:ext cx="1685925" cy="16859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86764" y="911097"/>
            <a:ext cx="2358086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2000" spc="-5" dirty="0" smtClean="0">
                <a:solidFill>
                  <a:srgbClr val="098475"/>
                </a:solidFill>
                <a:latin typeface="Arial Black"/>
                <a:cs typeface="Arial Black"/>
              </a:rPr>
              <a:t>Üniversiteye </a:t>
            </a:r>
            <a:r>
              <a:rPr sz="2000" spc="-5" dirty="0" err="1" smtClean="0">
                <a:solidFill>
                  <a:srgbClr val="098475"/>
                </a:solidFill>
                <a:latin typeface="Arial Black"/>
                <a:cs typeface="Arial Black"/>
              </a:rPr>
              <a:t>Giriş</a:t>
            </a:r>
            <a:endParaRPr sz="2000" dirty="0">
              <a:latin typeface="Arial Black"/>
              <a:cs typeface="Arial Black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99464" y="1561896"/>
            <a:ext cx="5208270" cy="0"/>
          </a:xfrm>
          <a:custGeom>
            <a:avLst/>
            <a:gdLst/>
            <a:ahLst/>
            <a:cxnLst/>
            <a:rect l="l" t="t" r="r" b="b"/>
            <a:pathLst>
              <a:path w="5208270">
                <a:moveTo>
                  <a:pt x="0" y="0"/>
                </a:moveTo>
                <a:lnTo>
                  <a:pt x="5208251" y="0"/>
                </a:lnTo>
              </a:path>
            </a:pathLst>
          </a:custGeom>
          <a:ln w="12725">
            <a:solidFill>
              <a:srgbClr val="0883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54050" y="1950465"/>
            <a:ext cx="6504305" cy="412997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indent="-457834">
              <a:lnSpc>
                <a:spcPts val="1585"/>
              </a:lnSpc>
              <a:spcBef>
                <a:spcPts val="105"/>
              </a:spcBef>
              <a:buClr>
                <a:srgbClr val="FF0000"/>
              </a:buClr>
              <a:buAutoNum type="arabicPeriod"/>
              <a:tabLst>
                <a:tab pos="469900" algn="l"/>
                <a:tab pos="470534" algn="l"/>
              </a:tabLst>
            </a:pPr>
            <a:r>
              <a:rPr sz="1350" b="1" spc="-5" dirty="0">
                <a:latin typeface="Arial"/>
                <a:cs typeface="Arial"/>
              </a:rPr>
              <a:t>Tüm </a:t>
            </a:r>
            <a:r>
              <a:rPr sz="1350" b="1" spc="-5" dirty="0" err="1">
                <a:latin typeface="Arial"/>
                <a:cs typeface="Arial"/>
              </a:rPr>
              <a:t>çalışanların</a:t>
            </a:r>
            <a:r>
              <a:rPr sz="1350" b="1" spc="-5" dirty="0">
                <a:latin typeface="Arial"/>
                <a:cs typeface="Arial"/>
              </a:rPr>
              <a:t> </a:t>
            </a:r>
            <a:r>
              <a:rPr lang="tr-TR" sz="1350" b="1" spc="-5" dirty="0" smtClean="0">
                <a:latin typeface="Arial"/>
                <a:cs typeface="Arial"/>
              </a:rPr>
              <a:t>üniversite </a:t>
            </a:r>
            <a:r>
              <a:rPr sz="1350" b="1" spc="-5" dirty="0" err="1" smtClean="0">
                <a:latin typeface="Arial"/>
                <a:cs typeface="Arial"/>
              </a:rPr>
              <a:t>giriş</a:t>
            </a:r>
            <a:r>
              <a:rPr lang="tr-TR" sz="1350" b="1" spc="-5" dirty="0" smtClean="0">
                <a:latin typeface="Arial"/>
                <a:cs typeface="Arial"/>
              </a:rPr>
              <a:t>inde </a:t>
            </a:r>
            <a:r>
              <a:rPr sz="1350" b="1" spc="-5" dirty="0" err="1" smtClean="0">
                <a:latin typeface="Arial"/>
                <a:cs typeface="Arial"/>
              </a:rPr>
              <a:t>maske</a:t>
            </a:r>
            <a:r>
              <a:rPr sz="1350" b="1" spc="-5" dirty="0" smtClean="0">
                <a:latin typeface="Arial"/>
                <a:cs typeface="Arial"/>
              </a:rPr>
              <a:t> </a:t>
            </a:r>
            <a:r>
              <a:rPr sz="1350" b="1" spc="-5" dirty="0">
                <a:latin typeface="Arial"/>
                <a:cs typeface="Arial"/>
              </a:rPr>
              <a:t>takmasını sağlayın.</a:t>
            </a:r>
            <a:endParaRPr sz="1350" dirty="0">
              <a:latin typeface="Arial"/>
              <a:cs typeface="Arial"/>
            </a:endParaRPr>
          </a:p>
          <a:p>
            <a:pPr marL="469900" marR="5080" indent="-457834">
              <a:lnSpc>
                <a:spcPts val="1560"/>
              </a:lnSpc>
              <a:spcBef>
                <a:spcPts val="65"/>
              </a:spcBef>
              <a:buClr>
                <a:srgbClr val="FF0000"/>
              </a:buClr>
              <a:buAutoNum type="arabicPeriod"/>
              <a:tabLst>
                <a:tab pos="469900" algn="l"/>
                <a:tab pos="470534" algn="l"/>
              </a:tabLst>
            </a:pPr>
            <a:r>
              <a:rPr sz="1350" b="1" spc="-5" dirty="0">
                <a:latin typeface="Arial"/>
                <a:cs typeface="Arial"/>
              </a:rPr>
              <a:t>Çalışanların ise başlamadan önce temassız ateş ölçerle kontrol edilmesini  </a:t>
            </a:r>
            <a:r>
              <a:rPr sz="1350" b="1" dirty="0">
                <a:latin typeface="Arial"/>
                <a:cs typeface="Arial"/>
              </a:rPr>
              <a:t>ve </a:t>
            </a:r>
            <a:r>
              <a:rPr sz="1350" b="1" spc="-5" dirty="0">
                <a:latin typeface="Arial"/>
                <a:cs typeface="Arial"/>
              </a:rPr>
              <a:t>yüksek ateşi olanların işyeri sağlık birimine yönlendirilmesini</a:t>
            </a:r>
            <a:r>
              <a:rPr sz="1350" b="1" spc="35" dirty="0">
                <a:latin typeface="Arial"/>
                <a:cs typeface="Arial"/>
              </a:rPr>
              <a:t> </a:t>
            </a:r>
            <a:r>
              <a:rPr sz="1350" b="1" spc="-5" dirty="0">
                <a:latin typeface="Arial"/>
                <a:cs typeface="Arial"/>
              </a:rPr>
              <a:t>sağlayın.</a:t>
            </a:r>
            <a:endParaRPr sz="1350" dirty="0">
              <a:latin typeface="Arial"/>
              <a:cs typeface="Arial"/>
            </a:endParaRPr>
          </a:p>
          <a:p>
            <a:pPr marL="469900" indent="-457834">
              <a:lnSpc>
                <a:spcPts val="1470"/>
              </a:lnSpc>
              <a:buClr>
                <a:srgbClr val="FF0000"/>
              </a:buClr>
              <a:buAutoNum type="arabicPeriod"/>
              <a:tabLst>
                <a:tab pos="469900" algn="l"/>
                <a:tab pos="470534" algn="l"/>
              </a:tabLst>
            </a:pPr>
            <a:r>
              <a:rPr sz="1350" b="1" spc="-5" dirty="0">
                <a:latin typeface="Arial"/>
                <a:cs typeface="Arial"/>
              </a:rPr>
              <a:t>Ateş ölçümünde sosyal </a:t>
            </a:r>
            <a:r>
              <a:rPr sz="1350" b="1" dirty="0">
                <a:latin typeface="Arial"/>
                <a:cs typeface="Arial"/>
              </a:rPr>
              <a:t>mesafe </a:t>
            </a:r>
            <a:r>
              <a:rPr sz="1350" b="1" spc="-5" dirty="0">
                <a:latin typeface="Arial"/>
                <a:cs typeface="Arial"/>
              </a:rPr>
              <a:t>kuralına uyulması amacıyla</a:t>
            </a:r>
            <a:r>
              <a:rPr sz="1350" b="1" spc="20" dirty="0">
                <a:latin typeface="Arial"/>
                <a:cs typeface="Arial"/>
              </a:rPr>
              <a:t> </a:t>
            </a:r>
            <a:r>
              <a:rPr sz="1350" b="1" spc="-5" dirty="0">
                <a:latin typeface="Arial"/>
                <a:cs typeface="Arial"/>
              </a:rPr>
              <a:t>gerekli</a:t>
            </a:r>
            <a:endParaRPr sz="1350" dirty="0">
              <a:latin typeface="Arial"/>
              <a:cs typeface="Arial"/>
            </a:endParaRPr>
          </a:p>
          <a:p>
            <a:pPr marL="469900">
              <a:lnSpc>
                <a:spcPts val="1555"/>
              </a:lnSpc>
            </a:pPr>
            <a:r>
              <a:rPr sz="1350" b="1" spc="-5" dirty="0">
                <a:latin typeface="Arial"/>
                <a:cs typeface="Arial"/>
              </a:rPr>
              <a:t>tedbirleri</a:t>
            </a:r>
            <a:r>
              <a:rPr sz="1350" b="1" spc="-15" dirty="0">
                <a:latin typeface="Arial"/>
                <a:cs typeface="Arial"/>
              </a:rPr>
              <a:t> </a:t>
            </a:r>
            <a:r>
              <a:rPr sz="1350" b="1" spc="-5" dirty="0">
                <a:latin typeface="Arial"/>
                <a:cs typeface="Arial"/>
              </a:rPr>
              <a:t>alın.</a:t>
            </a:r>
            <a:endParaRPr sz="1350" dirty="0">
              <a:latin typeface="Arial"/>
              <a:cs typeface="Arial"/>
            </a:endParaRPr>
          </a:p>
          <a:p>
            <a:pPr marL="469900" marR="565785" indent="-457834">
              <a:lnSpc>
                <a:spcPts val="1550"/>
              </a:lnSpc>
              <a:spcBef>
                <a:spcPts val="80"/>
              </a:spcBef>
              <a:buClr>
                <a:srgbClr val="FF0000"/>
              </a:buClr>
              <a:buAutoNum type="arabicPeriod" startAt="4"/>
              <a:tabLst>
                <a:tab pos="469900" algn="l"/>
                <a:tab pos="470534" algn="l"/>
              </a:tabLst>
            </a:pPr>
            <a:r>
              <a:rPr sz="1350" b="1" spc="-5" dirty="0">
                <a:latin typeface="Arial"/>
                <a:cs typeface="Arial"/>
              </a:rPr>
              <a:t>Tüm çalışanlara vardiyasında en az iki </a:t>
            </a:r>
            <a:r>
              <a:rPr sz="1350" b="1" dirty="0">
                <a:latin typeface="Arial"/>
                <a:cs typeface="Arial"/>
              </a:rPr>
              <a:t>kez </a:t>
            </a:r>
            <a:r>
              <a:rPr sz="1350" b="1" spc="-5" dirty="0">
                <a:latin typeface="Arial"/>
                <a:cs typeface="Arial"/>
              </a:rPr>
              <a:t>ateş ölçümü yapılmasını  sağlayın.</a:t>
            </a:r>
            <a:endParaRPr sz="1350" dirty="0">
              <a:latin typeface="Arial"/>
              <a:cs typeface="Arial"/>
            </a:endParaRPr>
          </a:p>
          <a:p>
            <a:pPr marL="469900" marR="162560" indent="-457834">
              <a:lnSpc>
                <a:spcPts val="1550"/>
              </a:lnSpc>
              <a:spcBef>
                <a:spcPts val="10"/>
              </a:spcBef>
              <a:buClr>
                <a:srgbClr val="FF0000"/>
              </a:buClr>
              <a:buAutoNum type="arabicPeriod" startAt="4"/>
              <a:tabLst>
                <a:tab pos="469900" algn="l"/>
                <a:tab pos="470534" algn="l"/>
              </a:tabLst>
            </a:pPr>
            <a:r>
              <a:rPr lang="tr-TR" sz="1350" b="1" dirty="0" smtClean="0">
                <a:latin typeface="Arial"/>
                <a:cs typeface="Arial"/>
              </a:rPr>
              <a:t>Üniversiteye</a:t>
            </a:r>
            <a:r>
              <a:rPr sz="1350" b="1" dirty="0" smtClean="0">
                <a:latin typeface="Arial"/>
                <a:cs typeface="Arial"/>
              </a:rPr>
              <a:t> </a:t>
            </a:r>
            <a:r>
              <a:rPr sz="1350" b="1" spc="-5" dirty="0">
                <a:latin typeface="Arial"/>
                <a:cs typeface="Arial"/>
              </a:rPr>
              <a:t>bireysel araçla giriş yapanlar için ateş ölçümünün </a:t>
            </a:r>
            <a:r>
              <a:rPr sz="1350" b="1" dirty="0">
                <a:latin typeface="Arial"/>
                <a:cs typeface="Arial"/>
              </a:rPr>
              <a:t>doğruluğunu  </a:t>
            </a:r>
            <a:r>
              <a:rPr sz="1350" b="1" spc="-5" dirty="0">
                <a:latin typeface="Arial"/>
                <a:cs typeface="Arial"/>
              </a:rPr>
              <a:t>sağlamak amacıyla, </a:t>
            </a:r>
            <a:r>
              <a:rPr sz="1350" b="1" dirty="0">
                <a:latin typeface="Arial"/>
                <a:cs typeface="Arial"/>
              </a:rPr>
              <a:t>araç </a:t>
            </a:r>
            <a:r>
              <a:rPr sz="1350" b="1" spc="-5" dirty="0">
                <a:latin typeface="Arial"/>
                <a:cs typeface="Arial"/>
              </a:rPr>
              <a:t>havalandırmasının kapatılarak ateş ölçümünün  yapılmasına dikkat </a:t>
            </a:r>
            <a:r>
              <a:rPr sz="1350" b="1" dirty="0">
                <a:latin typeface="Arial"/>
                <a:cs typeface="Arial"/>
              </a:rPr>
              <a:t>edin.</a:t>
            </a:r>
            <a:endParaRPr sz="1350" dirty="0">
              <a:latin typeface="Arial"/>
              <a:cs typeface="Arial"/>
            </a:endParaRPr>
          </a:p>
          <a:p>
            <a:pPr marL="469900" marR="69215" indent="-457834">
              <a:lnSpc>
                <a:spcPts val="1550"/>
              </a:lnSpc>
              <a:spcBef>
                <a:spcPts val="10"/>
              </a:spcBef>
              <a:buClr>
                <a:srgbClr val="FF0000"/>
              </a:buClr>
              <a:buAutoNum type="arabicPeriod" startAt="4"/>
              <a:tabLst>
                <a:tab pos="469900" algn="l"/>
                <a:tab pos="470534" algn="l"/>
              </a:tabLst>
            </a:pPr>
            <a:r>
              <a:rPr sz="1350" b="1" spc="-5" dirty="0">
                <a:latin typeface="Arial"/>
                <a:cs typeface="Arial"/>
              </a:rPr>
              <a:t>Salgın </a:t>
            </a:r>
            <a:r>
              <a:rPr sz="1350" b="1" dirty="0">
                <a:latin typeface="Arial"/>
                <a:cs typeface="Arial"/>
              </a:rPr>
              <a:t>önleme </a:t>
            </a:r>
            <a:r>
              <a:rPr sz="1350" b="1" spc="-5" dirty="0">
                <a:latin typeface="Arial"/>
                <a:cs typeface="Arial"/>
              </a:rPr>
              <a:t>ve kontrol döneminde, işyerlerine ziyaretleri kısıtlayın, acil  olmayan ziyaretler </a:t>
            </a:r>
            <a:r>
              <a:rPr sz="1350" b="1" dirty="0">
                <a:latin typeface="Arial"/>
                <a:cs typeface="Arial"/>
              </a:rPr>
              <a:t>ve </a:t>
            </a:r>
            <a:r>
              <a:rPr sz="1350" b="1" spc="-5" dirty="0">
                <a:latin typeface="Arial"/>
                <a:cs typeface="Arial"/>
              </a:rPr>
              <a:t>kısardan alınan hizmetlerden </a:t>
            </a:r>
            <a:r>
              <a:rPr sz="1350" b="1" dirty="0">
                <a:latin typeface="Arial"/>
                <a:cs typeface="Arial"/>
              </a:rPr>
              <a:t>acil </a:t>
            </a:r>
            <a:r>
              <a:rPr sz="1350" b="1" spc="-5" dirty="0">
                <a:latin typeface="Arial"/>
                <a:cs typeface="Arial"/>
              </a:rPr>
              <a:t>olmayanları </a:t>
            </a:r>
            <a:r>
              <a:rPr sz="1350" b="1" dirty="0">
                <a:latin typeface="Arial"/>
                <a:cs typeface="Arial"/>
              </a:rPr>
              <a:t>iptal  edin.</a:t>
            </a:r>
            <a:endParaRPr sz="1350" dirty="0">
              <a:latin typeface="Arial"/>
              <a:cs typeface="Arial"/>
            </a:endParaRPr>
          </a:p>
          <a:p>
            <a:pPr marL="469900" marR="12065" indent="-457834">
              <a:lnSpc>
                <a:spcPts val="1550"/>
              </a:lnSpc>
              <a:spcBef>
                <a:spcPts val="5"/>
              </a:spcBef>
              <a:buClr>
                <a:srgbClr val="FF0000"/>
              </a:buClr>
              <a:buAutoNum type="arabicPeriod" startAt="4"/>
              <a:tabLst>
                <a:tab pos="469900" algn="l"/>
                <a:tab pos="470534" algn="l"/>
              </a:tabLst>
            </a:pPr>
            <a:r>
              <a:rPr sz="1350" b="1" spc="-5" dirty="0">
                <a:latin typeface="Arial"/>
                <a:cs typeface="Arial"/>
              </a:rPr>
              <a:t>Çalışanları, işyeri ortamına </a:t>
            </a:r>
            <a:r>
              <a:rPr sz="1350" b="1" spc="-5" dirty="0" err="1">
                <a:latin typeface="Arial"/>
                <a:cs typeface="Arial"/>
              </a:rPr>
              <a:t>girmeden</a:t>
            </a:r>
            <a:r>
              <a:rPr sz="1350" b="1" spc="-5" dirty="0">
                <a:latin typeface="Arial"/>
                <a:cs typeface="Arial"/>
              </a:rPr>
              <a:t> </a:t>
            </a:r>
            <a:r>
              <a:rPr sz="1350" b="1" dirty="0" err="1" smtClean="0">
                <a:latin typeface="Arial"/>
                <a:cs typeface="Arial"/>
              </a:rPr>
              <a:t>ve</a:t>
            </a:r>
            <a:r>
              <a:rPr lang="tr-TR" sz="1350" b="1" dirty="0" smtClean="0">
                <a:latin typeface="Arial"/>
                <a:cs typeface="Arial"/>
              </a:rPr>
              <a:t> </a:t>
            </a:r>
            <a:r>
              <a:rPr sz="1350" b="1" spc="-5" dirty="0" err="1" smtClean="0">
                <a:latin typeface="Arial"/>
                <a:cs typeface="Arial"/>
              </a:rPr>
              <a:t>çalı</a:t>
            </a:r>
            <a:r>
              <a:rPr lang="tr-TR" sz="1350" b="1" spc="-5" dirty="0" smtClean="0">
                <a:latin typeface="Arial"/>
                <a:cs typeface="Arial"/>
              </a:rPr>
              <a:t>ş</a:t>
            </a:r>
            <a:r>
              <a:rPr sz="1350" b="1" spc="-5" dirty="0" smtClean="0">
                <a:latin typeface="Arial"/>
                <a:cs typeface="Arial"/>
              </a:rPr>
              <a:t>m</a:t>
            </a:r>
            <a:r>
              <a:rPr lang="tr-TR" sz="1350" b="1" spc="-5" dirty="0">
                <a:latin typeface="Arial"/>
                <a:cs typeface="Arial"/>
              </a:rPr>
              <a:t>a</a:t>
            </a:r>
            <a:r>
              <a:rPr sz="1350" b="1" spc="-5" dirty="0" smtClean="0">
                <a:latin typeface="Arial"/>
                <a:cs typeface="Arial"/>
              </a:rPr>
              <a:t> </a:t>
            </a:r>
            <a:r>
              <a:rPr sz="1350" b="1" spc="-5" dirty="0">
                <a:latin typeface="Arial"/>
                <a:cs typeface="Arial"/>
              </a:rPr>
              <a:t>sırasında </a:t>
            </a:r>
            <a:r>
              <a:rPr sz="1350" b="1" dirty="0">
                <a:latin typeface="Arial"/>
                <a:cs typeface="Arial"/>
              </a:rPr>
              <a:t>en </a:t>
            </a:r>
            <a:r>
              <a:rPr sz="1350" b="1" spc="-5" dirty="0">
                <a:latin typeface="Arial"/>
                <a:cs typeface="Arial"/>
              </a:rPr>
              <a:t>az 20 saniye  </a:t>
            </a:r>
            <a:r>
              <a:rPr sz="1350" b="1" dirty="0">
                <a:latin typeface="Arial"/>
                <a:cs typeface="Arial"/>
              </a:rPr>
              <a:t>boyunca </a:t>
            </a:r>
            <a:r>
              <a:rPr sz="1350" b="1" spc="-5" dirty="0">
                <a:latin typeface="Arial"/>
                <a:cs typeface="Arial"/>
              </a:rPr>
              <a:t>sabun </a:t>
            </a:r>
            <a:r>
              <a:rPr sz="1350" b="1" dirty="0">
                <a:latin typeface="Arial"/>
                <a:cs typeface="Arial"/>
              </a:rPr>
              <a:t>ve </a:t>
            </a:r>
            <a:r>
              <a:rPr sz="1350" b="1" spc="-5" dirty="0">
                <a:latin typeface="Arial"/>
                <a:cs typeface="Arial"/>
              </a:rPr>
              <a:t>suyla ellerini yıkamaları konusunda bilgilendirin. </a:t>
            </a:r>
            <a:r>
              <a:rPr sz="1350" b="1" dirty="0">
                <a:latin typeface="Arial"/>
                <a:cs typeface="Arial"/>
              </a:rPr>
              <a:t>Su </a:t>
            </a:r>
            <a:r>
              <a:rPr sz="1350" b="1" spc="-5" dirty="0">
                <a:latin typeface="Arial"/>
                <a:cs typeface="Arial"/>
              </a:rPr>
              <a:t>ve</a:t>
            </a:r>
            <a:endParaRPr sz="1350" dirty="0">
              <a:latin typeface="Arial"/>
              <a:cs typeface="Arial"/>
            </a:endParaRPr>
          </a:p>
          <a:p>
            <a:pPr marL="469900" marR="518159">
              <a:lnSpc>
                <a:spcPts val="1550"/>
              </a:lnSpc>
              <a:spcBef>
                <a:spcPts val="5"/>
              </a:spcBef>
            </a:pPr>
            <a:r>
              <a:rPr sz="1350" b="1" dirty="0">
                <a:latin typeface="Arial"/>
                <a:cs typeface="Arial"/>
              </a:rPr>
              <a:t>sabuna </a:t>
            </a:r>
            <a:r>
              <a:rPr sz="1350" b="1" spc="-5" dirty="0">
                <a:latin typeface="Arial"/>
                <a:cs typeface="Arial"/>
              </a:rPr>
              <a:t>erişimin olmadığı durumlarda, alkol </a:t>
            </a:r>
            <a:r>
              <a:rPr sz="1350" b="1" dirty="0">
                <a:latin typeface="Arial"/>
                <a:cs typeface="Arial"/>
              </a:rPr>
              <a:t>bazlı </a:t>
            </a:r>
            <a:r>
              <a:rPr sz="1350" b="1" spc="-5" dirty="0">
                <a:latin typeface="Arial"/>
                <a:cs typeface="Arial"/>
              </a:rPr>
              <a:t>bir </a:t>
            </a:r>
            <a:r>
              <a:rPr sz="1350" b="1" dirty="0">
                <a:latin typeface="Arial"/>
                <a:cs typeface="Arial"/>
              </a:rPr>
              <a:t>el </a:t>
            </a:r>
            <a:r>
              <a:rPr sz="1350" b="1" spc="-5" dirty="0">
                <a:latin typeface="Arial"/>
                <a:cs typeface="Arial"/>
              </a:rPr>
              <a:t>dezenfektanı  </a:t>
            </a:r>
            <a:r>
              <a:rPr sz="1350" b="1" dirty="0">
                <a:latin typeface="Arial"/>
                <a:cs typeface="Arial"/>
              </a:rPr>
              <a:t>kullanarak </a:t>
            </a:r>
            <a:r>
              <a:rPr sz="1350" b="1" spc="-5" dirty="0">
                <a:latin typeface="Arial"/>
                <a:cs typeface="Arial"/>
              </a:rPr>
              <a:t>ellerini sık sık temizlemeleri konusunda</a:t>
            </a:r>
            <a:r>
              <a:rPr sz="1350" b="1" spc="-20" dirty="0">
                <a:latin typeface="Arial"/>
                <a:cs typeface="Arial"/>
              </a:rPr>
              <a:t> </a:t>
            </a:r>
            <a:r>
              <a:rPr sz="1350" b="1" spc="-5" dirty="0">
                <a:latin typeface="Arial"/>
                <a:cs typeface="Arial"/>
              </a:rPr>
              <a:t>uyarın.</a:t>
            </a:r>
            <a:endParaRPr sz="1350" dirty="0">
              <a:latin typeface="Arial"/>
              <a:cs typeface="Arial"/>
            </a:endParaRPr>
          </a:p>
          <a:p>
            <a:pPr marL="469900" indent="-457834">
              <a:lnSpc>
                <a:spcPts val="1475"/>
              </a:lnSpc>
              <a:buClr>
                <a:srgbClr val="FF0000"/>
              </a:buClr>
              <a:buAutoNum type="arabicPeriod" startAt="8"/>
              <a:tabLst>
                <a:tab pos="469900" algn="l"/>
                <a:tab pos="470534" algn="l"/>
              </a:tabLst>
            </a:pPr>
            <a:r>
              <a:rPr sz="1350" b="1" spc="-5" dirty="0">
                <a:latin typeface="Arial"/>
                <a:cs typeface="Arial"/>
              </a:rPr>
              <a:t>Çalışanların kullanımı için yeterli temizlik malzemeleri bulundurun.</a:t>
            </a:r>
            <a:r>
              <a:rPr sz="1350" b="1" dirty="0">
                <a:latin typeface="Arial"/>
                <a:cs typeface="Arial"/>
              </a:rPr>
              <a:t> El</a:t>
            </a:r>
            <a:endParaRPr sz="1350" dirty="0">
              <a:latin typeface="Arial"/>
              <a:cs typeface="Arial"/>
            </a:endParaRPr>
          </a:p>
          <a:p>
            <a:pPr marL="469900" marR="317500">
              <a:lnSpc>
                <a:spcPts val="1550"/>
              </a:lnSpc>
              <a:spcBef>
                <a:spcPts val="85"/>
              </a:spcBef>
            </a:pPr>
            <a:r>
              <a:rPr sz="1350" b="1" spc="-5" dirty="0">
                <a:latin typeface="Arial"/>
                <a:cs typeface="Arial"/>
              </a:rPr>
              <a:t>hijyenini teşvik etmek için yeterli sayıda dezenfektanın </a:t>
            </a:r>
            <a:r>
              <a:rPr sz="1350" b="1" dirty="0">
                <a:latin typeface="Arial"/>
                <a:cs typeface="Arial"/>
              </a:rPr>
              <a:t>ortak </a:t>
            </a:r>
            <a:r>
              <a:rPr sz="1350" b="1" spc="-5" dirty="0">
                <a:latin typeface="Arial"/>
                <a:cs typeface="Arial"/>
              </a:rPr>
              <a:t>alanlarda  bulundurulmasını</a:t>
            </a:r>
            <a:r>
              <a:rPr sz="1350" b="1" spc="-30" dirty="0">
                <a:latin typeface="Arial"/>
                <a:cs typeface="Arial"/>
              </a:rPr>
              <a:t> </a:t>
            </a:r>
            <a:r>
              <a:rPr sz="1350" b="1" spc="-5" dirty="0">
                <a:latin typeface="Arial"/>
                <a:cs typeface="Arial"/>
              </a:rPr>
              <a:t>sağlayın.</a:t>
            </a:r>
            <a:endParaRPr sz="1350" dirty="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229100" y="9003622"/>
            <a:ext cx="704850" cy="6265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14375" y="7870147"/>
            <a:ext cx="704850" cy="6265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24125" y="8778240"/>
            <a:ext cx="1000125" cy="88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85925" y="6907529"/>
            <a:ext cx="1514475" cy="15144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33950" y="7365703"/>
            <a:ext cx="1657350" cy="10837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8150" y="8721513"/>
            <a:ext cx="1809750" cy="16086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48025" y="7027417"/>
            <a:ext cx="1685925" cy="1498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15187" y="911097"/>
            <a:ext cx="437578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10" dirty="0">
                <a:solidFill>
                  <a:srgbClr val="098475"/>
                </a:solidFill>
                <a:latin typeface="Arial Black"/>
                <a:cs typeface="Arial Black"/>
              </a:rPr>
              <a:t>7.İşyerinde </a:t>
            </a:r>
            <a:r>
              <a:rPr sz="2000" spc="-5" dirty="0">
                <a:solidFill>
                  <a:srgbClr val="098475"/>
                </a:solidFill>
                <a:latin typeface="Arial Black"/>
                <a:cs typeface="Arial Black"/>
              </a:rPr>
              <a:t>Salgından</a:t>
            </a:r>
            <a:r>
              <a:rPr sz="2000" spc="-45" dirty="0">
                <a:solidFill>
                  <a:srgbClr val="098475"/>
                </a:solidFill>
                <a:latin typeface="Arial Black"/>
                <a:cs typeface="Arial Black"/>
              </a:rPr>
              <a:t> </a:t>
            </a:r>
            <a:r>
              <a:rPr sz="2000" spc="-5" dirty="0">
                <a:solidFill>
                  <a:srgbClr val="098475"/>
                </a:solidFill>
                <a:latin typeface="Arial Black"/>
                <a:cs typeface="Arial Black"/>
              </a:rPr>
              <a:t>Korunma</a:t>
            </a:r>
            <a:endParaRPr sz="2000">
              <a:latin typeface="Arial Black"/>
              <a:cs typeface="Arial Black"/>
            </a:endParaRPr>
          </a:p>
          <a:p>
            <a:pPr marL="283845">
              <a:lnSpc>
                <a:spcPct val="100000"/>
              </a:lnSpc>
              <a:spcBef>
                <a:spcPts val="2400"/>
              </a:spcBef>
            </a:pPr>
            <a:r>
              <a:rPr sz="2000" dirty="0">
                <a:solidFill>
                  <a:srgbClr val="098475"/>
                </a:solidFill>
                <a:latin typeface="Arial Black"/>
                <a:cs typeface="Arial Black"/>
              </a:rPr>
              <a:t>Asansör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99464" y="2171496"/>
            <a:ext cx="5208270" cy="0"/>
          </a:xfrm>
          <a:custGeom>
            <a:avLst/>
            <a:gdLst/>
            <a:ahLst/>
            <a:cxnLst/>
            <a:rect l="l" t="t" r="r" b="b"/>
            <a:pathLst>
              <a:path w="5208270">
                <a:moveTo>
                  <a:pt x="0" y="0"/>
                </a:moveTo>
                <a:lnTo>
                  <a:pt x="5208251" y="0"/>
                </a:lnTo>
              </a:path>
            </a:pathLst>
          </a:custGeom>
          <a:ln w="12725">
            <a:solidFill>
              <a:srgbClr val="0883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15187" y="2756661"/>
            <a:ext cx="6343650" cy="259778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ts val="1550"/>
              </a:lnSpc>
              <a:spcBef>
                <a:spcPts val="215"/>
              </a:spcBef>
            </a:pPr>
            <a:r>
              <a:rPr sz="1350" b="1" spc="-5" dirty="0">
                <a:latin typeface="Arial"/>
                <a:cs typeface="Arial"/>
              </a:rPr>
              <a:t>Çalışanların salgın süresince asansör kullanımının sınırlandırılması önerilir.  </a:t>
            </a:r>
            <a:r>
              <a:rPr sz="1350" b="1" dirty="0">
                <a:latin typeface="Arial"/>
                <a:cs typeface="Arial"/>
              </a:rPr>
              <a:t>Eğer </a:t>
            </a:r>
            <a:r>
              <a:rPr sz="1350" b="1" spc="-5" dirty="0">
                <a:latin typeface="Arial"/>
                <a:cs typeface="Arial"/>
              </a:rPr>
              <a:t>asansör kullanılması gerekiyorsa aşağıdaki hususlara dikkat</a:t>
            </a:r>
            <a:r>
              <a:rPr sz="1350" b="1" spc="40" dirty="0">
                <a:latin typeface="Arial"/>
                <a:cs typeface="Arial"/>
              </a:rPr>
              <a:t> </a:t>
            </a:r>
            <a:r>
              <a:rPr sz="1350" b="1" spc="-5" dirty="0">
                <a:latin typeface="Arial"/>
                <a:cs typeface="Arial"/>
              </a:rPr>
              <a:t>edilmelidir:</a:t>
            </a: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50">
              <a:latin typeface="Arial"/>
              <a:cs typeface="Arial"/>
            </a:endParaRPr>
          </a:p>
          <a:p>
            <a:pPr marL="741045" indent="-229235">
              <a:lnSpc>
                <a:spcPct val="100000"/>
              </a:lnSpc>
              <a:buClr>
                <a:srgbClr val="FF0000"/>
              </a:buClr>
              <a:buAutoNum type="arabicPeriod"/>
              <a:tabLst>
                <a:tab pos="741680" algn="l"/>
              </a:tabLst>
            </a:pPr>
            <a:r>
              <a:rPr sz="1350" b="1" dirty="0">
                <a:latin typeface="Arial"/>
                <a:cs typeface="Arial"/>
              </a:rPr>
              <a:t>Asansör </a:t>
            </a:r>
            <a:r>
              <a:rPr sz="1350" b="1" spc="-5" dirty="0">
                <a:latin typeface="Arial"/>
                <a:cs typeface="Arial"/>
              </a:rPr>
              <a:t>içerisinde </a:t>
            </a:r>
            <a:r>
              <a:rPr sz="1350" b="1" dirty="0">
                <a:latin typeface="Arial"/>
                <a:cs typeface="Arial"/>
              </a:rPr>
              <a:t>maske</a:t>
            </a:r>
            <a:r>
              <a:rPr sz="1350" b="1" spc="-40" dirty="0">
                <a:latin typeface="Arial"/>
                <a:cs typeface="Arial"/>
              </a:rPr>
              <a:t> </a:t>
            </a:r>
            <a:r>
              <a:rPr sz="1350" b="1" spc="-5" dirty="0">
                <a:latin typeface="Arial"/>
                <a:cs typeface="Arial"/>
              </a:rPr>
              <a:t>takılmalıdır.</a:t>
            </a: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FF0000"/>
              </a:buClr>
              <a:buFont typeface="Arial"/>
              <a:buAutoNum type="arabicPeriod"/>
            </a:pPr>
            <a:endParaRPr sz="1250">
              <a:latin typeface="Arial"/>
              <a:cs typeface="Arial"/>
            </a:endParaRPr>
          </a:p>
          <a:p>
            <a:pPr marL="741045" indent="-229235">
              <a:lnSpc>
                <a:spcPct val="100000"/>
              </a:lnSpc>
              <a:buClr>
                <a:srgbClr val="FF0000"/>
              </a:buClr>
              <a:buAutoNum type="arabicPeriod"/>
              <a:tabLst>
                <a:tab pos="741680" algn="l"/>
              </a:tabLst>
            </a:pPr>
            <a:r>
              <a:rPr sz="1350" b="1" spc="-5" dirty="0">
                <a:latin typeface="Arial"/>
                <a:cs typeface="Arial"/>
              </a:rPr>
              <a:t>Asansörde konuşmaktan</a:t>
            </a:r>
            <a:r>
              <a:rPr sz="1350" b="1" dirty="0">
                <a:latin typeface="Arial"/>
                <a:cs typeface="Arial"/>
              </a:rPr>
              <a:t> </a:t>
            </a:r>
            <a:r>
              <a:rPr sz="1350" b="1" spc="-5" dirty="0">
                <a:latin typeface="Arial"/>
                <a:cs typeface="Arial"/>
              </a:rPr>
              <a:t>kaçınılmalıdır.</a:t>
            </a: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FF0000"/>
              </a:buClr>
              <a:buFont typeface="Arial"/>
              <a:buAutoNum type="arabicPeriod"/>
            </a:pPr>
            <a:endParaRPr sz="1250">
              <a:latin typeface="Arial"/>
              <a:cs typeface="Arial"/>
            </a:endParaRPr>
          </a:p>
          <a:p>
            <a:pPr marL="741045" indent="-229235">
              <a:lnSpc>
                <a:spcPct val="100000"/>
              </a:lnSpc>
              <a:buClr>
                <a:srgbClr val="FF0000"/>
              </a:buClr>
              <a:buAutoNum type="arabicPeriod"/>
              <a:tabLst>
                <a:tab pos="741680" algn="l"/>
              </a:tabLst>
            </a:pPr>
            <a:r>
              <a:rPr sz="1350" b="1" dirty="0">
                <a:latin typeface="Arial"/>
                <a:cs typeface="Arial"/>
              </a:rPr>
              <a:t>Asansör </a:t>
            </a:r>
            <a:r>
              <a:rPr sz="1350" b="1" spc="-5" dirty="0">
                <a:latin typeface="Arial"/>
                <a:cs typeface="Arial"/>
              </a:rPr>
              <a:t>düğmelerine basarken kâğıt peçete</a:t>
            </a:r>
            <a:r>
              <a:rPr sz="1350" b="1" spc="-20" dirty="0">
                <a:latin typeface="Arial"/>
                <a:cs typeface="Arial"/>
              </a:rPr>
              <a:t> </a:t>
            </a:r>
            <a:r>
              <a:rPr sz="1350" b="1" spc="-5" dirty="0">
                <a:latin typeface="Arial"/>
                <a:cs typeface="Arial"/>
              </a:rPr>
              <a:t>kullanılmalıdır.</a:t>
            </a: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FF0000"/>
              </a:buClr>
              <a:buFont typeface="Arial"/>
              <a:buAutoNum type="arabicPeriod"/>
            </a:pPr>
            <a:endParaRPr sz="1350">
              <a:latin typeface="Arial"/>
              <a:cs typeface="Arial"/>
            </a:endParaRPr>
          </a:p>
          <a:p>
            <a:pPr marL="741045" marR="389255" indent="-228600">
              <a:lnSpc>
                <a:spcPts val="1560"/>
              </a:lnSpc>
              <a:spcBef>
                <a:spcPts val="5"/>
              </a:spcBef>
              <a:buClr>
                <a:srgbClr val="FF0000"/>
              </a:buClr>
              <a:buAutoNum type="arabicPeriod"/>
              <a:tabLst>
                <a:tab pos="741680" algn="l"/>
              </a:tabLst>
            </a:pPr>
            <a:r>
              <a:rPr sz="1350" b="1" dirty="0">
                <a:latin typeface="Arial"/>
                <a:cs typeface="Arial"/>
              </a:rPr>
              <a:t>El </a:t>
            </a:r>
            <a:r>
              <a:rPr sz="1350" b="1" spc="-5" dirty="0">
                <a:latin typeface="Arial"/>
                <a:cs typeface="Arial"/>
              </a:rPr>
              <a:t>ile </a:t>
            </a:r>
            <a:r>
              <a:rPr sz="1350" b="1" dirty="0">
                <a:latin typeface="Arial"/>
                <a:cs typeface="Arial"/>
              </a:rPr>
              <a:t>yüze </a:t>
            </a:r>
            <a:r>
              <a:rPr sz="1350" b="1" spc="-5" dirty="0">
                <a:latin typeface="Arial"/>
                <a:cs typeface="Arial"/>
              </a:rPr>
              <a:t>dokunmamaya dikkat edilmeli </a:t>
            </a:r>
            <a:r>
              <a:rPr sz="1350" b="1" dirty="0">
                <a:latin typeface="Arial"/>
                <a:cs typeface="Arial"/>
              </a:rPr>
              <a:t>ve </a:t>
            </a:r>
            <a:r>
              <a:rPr sz="1350" b="1" spc="-5" dirty="0">
                <a:latin typeface="Arial"/>
                <a:cs typeface="Arial"/>
              </a:rPr>
              <a:t>asansör düğmesine  bastıktan </a:t>
            </a:r>
            <a:r>
              <a:rPr sz="1350" b="1" dirty="0">
                <a:latin typeface="Arial"/>
                <a:cs typeface="Arial"/>
              </a:rPr>
              <a:t>sonra </a:t>
            </a:r>
            <a:r>
              <a:rPr sz="1350" b="1" spc="-5" dirty="0">
                <a:latin typeface="Arial"/>
                <a:cs typeface="Arial"/>
              </a:rPr>
              <a:t>eller hemen</a:t>
            </a:r>
            <a:r>
              <a:rPr sz="1350" b="1" spc="-10" dirty="0">
                <a:latin typeface="Arial"/>
                <a:cs typeface="Arial"/>
              </a:rPr>
              <a:t> </a:t>
            </a:r>
            <a:r>
              <a:rPr sz="1350" b="1" spc="-5" dirty="0">
                <a:latin typeface="Arial"/>
                <a:cs typeface="Arial"/>
              </a:rPr>
              <a:t>yıkanmalıdır.</a:t>
            </a: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FF0000"/>
              </a:buClr>
              <a:buFont typeface="Arial"/>
              <a:buAutoNum type="arabicPeriod"/>
            </a:pPr>
            <a:endParaRPr sz="1200">
              <a:latin typeface="Arial"/>
              <a:cs typeface="Arial"/>
            </a:endParaRPr>
          </a:p>
          <a:p>
            <a:pPr marL="741045" indent="-229235">
              <a:lnSpc>
                <a:spcPct val="100000"/>
              </a:lnSpc>
              <a:buClr>
                <a:srgbClr val="FF0000"/>
              </a:buClr>
              <a:buAutoNum type="arabicPeriod"/>
              <a:tabLst>
                <a:tab pos="741680" algn="l"/>
              </a:tabLst>
            </a:pPr>
            <a:r>
              <a:rPr sz="1350" b="1" dirty="0">
                <a:latin typeface="Arial"/>
                <a:cs typeface="Arial"/>
              </a:rPr>
              <a:t>Asansör </a:t>
            </a:r>
            <a:r>
              <a:rPr sz="1350" b="1" spc="-5" dirty="0">
                <a:latin typeface="Arial"/>
                <a:cs typeface="Arial"/>
              </a:rPr>
              <a:t>düzenli </a:t>
            </a:r>
            <a:r>
              <a:rPr sz="1350" b="1" dirty="0">
                <a:latin typeface="Arial"/>
                <a:cs typeface="Arial"/>
              </a:rPr>
              <a:t>olarak </a:t>
            </a:r>
            <a:r>
              <a:rPr sz="1350" b="1" spc="-5" dirty="0">
                <a:latin typeface="Arial"/>
                <a:cs typeface="Arial"/>
              </a:rPr>
              <a:t>dezenfekte</a:t>
            </a:r>
            <a:r>
              <a:rPr sz="1350" b="1" spc="-25" dirty="0">
                <a:latin typeface="Arial"/>
                <a:cs typeface="Arial"/>
              </a:rPr>
              <a:t> </a:t>
            </a:r>
            <a:r>
              <a:rPr sz="1350" b="1" spc="-5" dirty="0">
                <a:latin typeface="Arial"/>
                <a:cs typeface="Arial"/>
              </a:rPr>
              <a:t>edilmelidir.</a:t>
            </a:r>
            <a:endParaRPr sz="135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295775" y="9005831"/>
            <a:ext cx="704850" cy="6265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90575" y="7719271"/>
            <a:ext cx="704850" cy="6265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38325" y="7058025"/>
            <a:ext cx="1514475" cy="15144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400425" y="7177913"/>
            <a:ext cx="3343275" cy="1498600"/>
            <a:chOff x="3400425" y="7177913"/>
            <a:chExt cx="3343275" cy="1498600"/>
          </a:xfrm>
        </p:grpSpPr>
        <p:sp>
          <p:nvSpPr>
            <p:cNvPr id="4" name="object 4"/>
            <p:cNvSpPr/>
            <p:nvPr/>
          </p:nvSpPr>
          <p:spPr>
            <a:xfrm>
              <a:off x="3400425" y="7177913"/>
              <a:ext cx="1685925" cy="14985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086350" y="7516198"/>
              <a:ext cx="1657350" cy="108373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590550" y="8872642"/>
            <a:ext cx="1809750" cy="16086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76525" y="8929369"/>
            <a:ext cx="1000125" cy="889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86764" y="911097"/>
            <a:ext cx="9455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98475"/>
                </a:solidFill>
                <a:latin typeface="Arial Black"/>
                <a:cs typeface="Arial Black"/>
              </a:rPr>
              <a:t>Ofis</a:t>
            </a:r>
            <a:r>
              <a:rPr sz="2000" spc="5" dirty="0">
                <a:solidFill>
                  <a:srgbClr val="098475"/>
                </a:solidFill>
                <a:latin typeface="Arial Black"/>
                <a:cs typeface="Arial Black"/>
              </a:rPr>
              <a:t>l</a:t>
            </a:r>
            <a:r>
              <a:rPr sz="2000" dirty="0">
                <a:solidFill>
                  <a:srgbClr val="098475"/>
                </a:solidFill>
                <a:latin typeface="Arial Black"/>
                <a:cs typeface="Arial Black"/>
              </a:rPr>
              <a:t>er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99464" y="1561896"/>
            <a:ext cx="5208270" cy="0"/>
          </a:xfrm>
          <a:custGeom>
            <a:avLst/>
            <a:gdLst/>
            <a:ahLst/>
            <a:cxnLst/>
            <a:rect l="l" t="t" r="r" b="b"/>
            <a:pathLst>
              <a:path w="5208270">
                <a:moveTo>
                  <a:pt x="0" y="0"/>
                </a:moveTo>
                <a:lnTo>
                  <a:pt x="5208251" y="0"/>
                </a:lnTo>
              </a:path>
            </a:pathLst>
          </a:custGeom>
          <a:ln w="12725">
            <a:solidFill>
              <a:srgbClr val="0883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115364" y="1791969"/>
            <a:ext cx="6040120" cy="302323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40665" marR="5080" indent="-228600">
              <a:lnSpc>
                <a:spcPts val="1430"/>
              </a:lnSpc>
              <a:spcBef>
                <a:spcPts val="200"/>
              </a:spcBef>
              <a:buClr>
                <a:srgbClr val="FF0000"/>
              </a:buClr>
              <a:buAutoNum type="arabicPeriod"/>
              <a:tabLst>
                <a:tab pos="241300" algn="l"/>
              </a:tabLst>
            </a:pPr>
            <a:r>
              <a:rPr sz="1250" b="1" spc="-5" dirty="0">
                <a:latin typeface="Arial"/>
                <a:cs typeface="Arial"/>
              </a:rPr>
              <a:t>Diğer kişilerle iletişim kurarken maske takılması ve mesafenin korunması (en  az 1 metre) hususunda uyarılarda</a:t>
            </a:r>
            <a:r>
              <a:rPr sz="1250" b="1" dirty="0">
                <a:latin typeface="Arial"/>
                <a:cs typeface="Arial"/>
              </a:rPr>
              <a:t> </a:t>
            </a:r>
            <a:r>
              <a:rPr sz="1250" b="1" spc="-5" dirty="0">
                <a:latin typeface="Arial"/>
                <a:cs typeface="Arial"/>
              </a:rPr>
              <a:t>bulunun.</a:t>
            </a:r>
            <a:endParaRPr sz="12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AutoNum type="arabicPeriod"/>
            </a:pPr>
            <a:endParaRPr sz="1250">
              <a:latin typeface="Arial"/>
              <a:cs typeface="Arial"/>
            </a:endParaRPr>
          </a:p>
          <a:p>
            <a:pPr marL="240665" marR="49530" indent="-228600">
              <a:lnSpc>
                <a:spcPts val="1440"/>
              </a:lnSpc>
              <a:buClr>
                <a:srgbClr val="FF0000"/>
              </a:buClr>
              <a:buAutoNum type="arabicPeriod"/>
              <a:tabLst>
                <a:tab pos="241300" algn="l"/>
              </a:tabLst>
            </a:pPr>
            <a:r>
              <a:rPr sz="1250" b="1" spc="-5" dirty="0">
                <a:latin typeface="Arial"/>
                <a:cs typeface="Arial"/>
              </a:rPr>
              <a:t>Yüz yüze toplantı yapmaktan kaçınılmasını, tele/video </a:t>
            </a:r>
            <a:r>
              <a:rPr sz="1250" b="1" spc="-10" dirty="0">
                <a:latin typeface="Arial"/>
                <a:cs typeface="Arial"/>
              </a:rPr>
              <a:t>konferans </a:t>
            </a:r>
            <a:r>
              <a:rPr sz="1250" b="1" spc="-5" dirty="0">
                <a:latin typeface="Arial"/>
                <a:cs typeface="Arial"/>
              </a:rPr>
              <a:t>yapılmasını  önerin.</a:t>
            </a:r>
            <a:endParaRPr sz="12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AutoNum type="arabicPeriod"/>
            </a:pPr>
            <a:endParaRPr sz="1200">
              <a:latin typeface="Arial"/>
              <a:cs typeface="Arial"/>
            </a:endParaRPr>
          </a:p>
          <a:p>
            <a:pPr marL="240665" marR="465455" indent="-228600">
              <a:lnSpc>
                <a:spcPts val="1440"/>
              </a:lnSpc>
              <a:spcBef>
                <a:spcPts val="5"/>
              </a:spcBef>
              <a:buClr>
                <a:srgbClr val="FF0000"/>
              </a:buClr>
              <a:buAutoNum type="arabicPeriod"/>
              <a:tabLst>
                <a:tab pos="241300" algn="l"/>
              </a:tabLst>
            </a:pPr>
            <a:r>
              <a:rPr sz="1250" b="1" spc="-5" dirty="0">
                <a:latin typeface="Arial"/>
                <a:cs typeface="Arial"/>
              </a:rPr>
              <a:t>Ellerin sık sık yıkanması, yeterli su tüketilmesi ve kişisel hijyene dikkat  edilmesi hususunda uyarılarda</a:t>
            </a:r>
            <a:r>
              <a:rPr sz="1250" b="1" spc="-20" dirty="0">
                <a:latin typeface="Arial"/>
                <a:cs typeface="Arial"/>
              </a:rPr>
              <a:t> </a:t>
            </a:r>
            <a:r>
              <a:rPr sz="1250" b="1" spc="-5" dirty="0">
                <a:latin typeface="Arial"/>
                <a:cs typeface="Arial"/>
              </a:rPr>
              <a:t>bulunun.</a:t>
            </a:r>
            <a:endParaRPr sz="12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AutoNum type="arabicPeriod"/>
            </a:pPr>
            <a:endParaRPr sz="1400">
              <a:latin typeface="Arial"/>
              <a:cs typeface="Arial"/>
            </a:endParaRPr>
          </a:p>
          <a:p>
            <a:pPr marL="240665" marR="457834" indent="-228600">
              <a:lnSpc>
                <a:spcPts val="1430"/>
              </a:lnSpc>
              <a:buClr>
                <a:srgbClr val="FF0000"/>
              </a:buClr>
              <a:buAutoNum type="arabicPeriod"/>
              <a:tabLst>
                <a:tab pos="241300" algn="l"/>
              </a:tabLst>
            </a:pPr>
            <a:r>
              <a:rPr sz="1250" b="1" spc="-5" dirty="0">
                <a:latin typeface="Arial"/>
                <a:cs typeface="Arial"/>
              </a:rPr>
              <a:t>Telefonların, klavyelerin, mouse, </a:t>
            </a:r>
            <a:r>
              <a:rPr sz="1250" b="1" spc="-10" dirty="0">
                <a:latin typeface="Arial"/>
                <a:cs typeface="Arial"/>
              </a:rPr>
              <a:t>kırtasiye </a:t>
            </a:r>
            <a:r>
              <a:rPr sz="1250" b="1" spc="-5" dirty="0">
                <a:latin typeface="Arial"/>
                <a:cs typeface="Arial"/>
              </a:rPr>
              <a:t>malzemelerinin ve masaların  günlük olarak dezenfekte edilmesi</a:t>
            </a:r>
            <a:r>
              <a:rPr sz="1250" b="1" dirty="0">
                <a:latin typeface="Arial"/>
                <a:cs typeface="Arial"/>
              </a:rPr>
              <a:t> </a:t>
            </a:r>
            <a:r>
              <a:rPr sz="1250" b="1" spc="-5" dirty="0">
                <a:latin typeface="Arial"/>
                <a:cs typeface="Arial"/>
              </a:rPr>
              <a:t>önerilir.</a:t>
            </a:r>
            <a:endParaRPr sz="12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AutoNum type="arabicPeriod"/>
            </a:pPr>
            <a:endParaRPr sz="1400">
              <a:latin typeface="Arial"/>
              <a:cs typeface="Arial"/>
            </a:endParaRPr>
          </a:p>
          <a:p>
            <a:pPr marL="240665" marR="70485" indent="-228600">
              <a:lnSpc>
                <a:spcPts val="1440"/>
              </a:lnSpc>
              <a:buClr>
                <a:srgbClr val="FF0000"/>
              </a:buClr>
              <a:buAutoNum type="arabicPeriod"/>
              <a:tabLst>
                <a:tab pos="241300" algn="l"/>
              </a:tabLst>
            </a:pPr>
            <a:r>
              <a:rPr sz="1250" b="1" spc="-5" dirty="0">
                <a:latin typeface="Arial"/>
                <a:cs typeface="Arial"/>
              </a:rPr>
              <a:t>Mümkün olduğunca çalışanların birbirinin telefonunu, masasını, ofisini veya  diğer çalımsa araçlarını ve ekipmanlarını kullanmalarını</a:t>
            </a:r>
            <a:r>
              <a:rPr sz="1250" b="1" spc="25" dirty="0">
                <a:latin typeface="Arial"/>
                <a:cs typeface="Arial"/>
              </a:rPr>
              <a:t> </a:t>
            </a:r>
            <a:r>
              <a:rPr sz="1250" b="1" spc="-5" dirty="0">
                <a:latin typeface="Arial"/>
                <a:cs typeface="Arial"/>
              </a:rPr>
              <a:t>engelleyin.</a:t>
            </a:r>
            <a:endParaRPr sz="12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AutoNum type="arabicPeriod"/>
            </a:pPr>
            <a:endParaRPr sz="1150">
              <a:latin typeface="Arial"/>
              <a:cs typeface="Arial"/>
            </a:endParaRPr>
          </a:p>
          <a:p>
            <a:pPr marL="240665" indent="-228600">
              <a:lnSpc>
                <a:spcPct val="100000"/>
              </a:lnSpc>
              <a:buClr>
                <a:srgbClr val="FF0000"/>
              </a:buClr>
              <a:buSzPct val="108000"/>
              <a:buAutoNum type="arabicPeriod"/>
              <a:tabLst>
                <a:tab pos="241300" algn="l"/>
              </a:tabLst>
            </a:pPr>
            <a:r>
              <a:rPr sz="1250" b="1" spc="-5" dirty="0">
                <a:latin typeface="Arial"/>
                <a:cs typeface="Arial"/>
              </a:rPr>
              <a:t>Ofislerin mümkünse günde 3 defa </a:t>
            </a:r>
            <a:r>
              <a:rPr sz="1250" b="1" dirty="0">
                <a:latin typeface="Arial"/>
                <a:cs typeface="Arial"/>
              </a:rPr>
              <a:t>20-30 </a:t>
            </a:r>
            <a:r>
              <a:rPr sz="1250" b="1" spc="-5" dirty="0">
                <a:latin typeface="Arial"/>
                <a:cs typeface="Arial"/>
              </a:rPr>
              <a:t>dakika havalandırılmasını</a:t>
            </a:r>
            <a:r>
              <a:rPr sz="1250" b="1" spc="75" dirty="0">
                <a:latin typeface="Arial"/>
                <a:cs typeface="Arial"/>
              </a:rPr>
              <a:t> </a:t>
            </a:r>
            <a:r>
              <a:rPr sz="1250" b="1" spc="-5" dirty="0">
                <a:latin typeface="Arial"/>
                <a:cs typeface="Arial"/>
              </a:rPr>
              <a:t>sağlayın.</a:t>
            </a:r>
            <a:endParaRPr sz="125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42975" y="7870274"/>
            <a:ext cx="704850" cy="6265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448175" y="9156149"/>
            <a:ext cx="704850" cy="6265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066925" y="9338944"/>
            <a:ext cx="1000125" cy="88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050" y="8844067"/>
            <a:ext cx="1809750" cy="16086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2124075" y="7486650"/>
            <a:ext cx="2647950" cy="1676400"/>
            <a:chOff x="2124075" y="7486650"/>
            <a:chExt cx="2647950" cy="1676400"/>
          </a:xfrm>
        </p:grpSpPr>
        <p:sp>
          <p:nvSpPr>
            <p:cNvPr id="6" name="object 6"/>
            <p:cNvSpPr/>
            <p:nvPr/>
          </p:nvSpPr>
          <p:spPr>
            <a:xfrm>
              <a:off x="2124075" y="7800975"/>
              <a:ext cx="1362075" cy="13620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371850" y="7486650"/>
              <a:ext cx="1400175" cy="140017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5133975" y="7755042"/>
            <a:ext cx="1485900" cy="9736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86764" y="911097"/>
            <a:ext cx="11696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098475"/>
                </a:solidFill>
                <a:latin typeface="Arial Black"/>
                <a:cs typeface="Arial Black"/>
              </a:rPr>
              <a:t>Toplantı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99464" y="1561896"/>
            <a:ext cx="5208270" cy="0"/>
          </a:xfrm>
          <a:custGeom>
            <a:avLst/>
            <a:gdLst/>
            <a:ahLst/>
            <a:cxnLst/>
            <a:rect l="l" t="t" r="r" b="b"/>
            <a:pathLst>
              <a:path w="5208270">
                <a:moveTo>
                  <a:pt x="0" y="0"/>
                </a:moveTo>
                <a:lnTo>
                  <a:pt x="5208251" y="0"/>
                </a:lnTo>
              </a:path>
            </a:pathLst>
          </a:custGeom>
          <a:ln w="12725">
            <a:solidFill>
              <a:srgbClr val="0883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066596" y="1790445"/>
            <a:ext cx="6035675" cy="562673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172720">
              <a:lnSpc>
                <a:spcPts val="1500"/>
              </a:lnSpc>
              <a:spcBef>
                <a:spcPts val="195"/>
              </a:spcBef>
              <a:buClr>
                <a:srgbClr val="FF0000"/>
              </a:buClr>
              <a:buAutoNum type="arabicPeriod"/>
              <a:tabLst>
                <a:tab pos="281940" algn="l"/>
                <a:tab pos="282575" algn="l"/>
              </a:tabLst>
            </a:pPr>
            <a:r>
              <a:rPr sz="1300" b="1" spc="-10" dirty="0">
                <a:latin typeface="Arial"/>
                <a:cs typeface="Arial"/>
              </a:rPr>
              <a:t>Salgınla </a:t>
            </a:r>
            <a:r>
              <a:rPr sz="1300" b="1" spc="-5" dirty="0">
                <a:latin typeface="Arial"/>
                <a:cs typeface="Arial"/>
              </a:rPr>
              <a:t>mücadele döneminde yüz yüze toplantı yapmaktan kaçının. </a:t>
            </a:r>
            <a:r>
              <a:rPr sz="1300" b="1" spc="-10" dirty="0">
                <a:latin typeface="Arial"/>
                <a:cs typeface="Arial"/>
              </a:rPr>
              <a:t>Bu  </a:t>
            </a:r>
            <a:r>
              <a:rPr sz="1300" b="1" spc="-5" dirty="0">
                <a:latin typeface="Arial"/>
                <a:cs typeface="Arial"/>
              </a:rPr>
              <a:t>dönemde tele/video konferans yapılması önerilir.</a:t>
            </a:r>
            <a:r>
              <a:rPr sz="1300" b="1" spc="5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Bunların</a:t>
            </a:r>
            <a:endParaRPr sz="1300">
              <a:latin typeface="Arial"/>
              <a:cs typeface="Arial"/>
            </a:endParaRPr>
          </a:p>
          <a:p>
            <a:pPr marL="12700" marR="146050">
              <a:lnSpc>
                <a:spcPts val="1490"/>
              </a:lnSpc>
              <a:spcBef>
                <a:spcPts val="10"/>
              </a:spcBef>
            </a:pPr>
            <a:r>
              <a:rPr sz="1300" b="1" spc="-5" dirty="0">
                <a:latin typeface="Arial"/>
                <a:cs typeface="Arial"/>
              </a:rPr>
              <a:t>gerçekleştirilmesinin mümkün olmadığı durumlarda, toplantıların </a:t>
            </a:r>
            <a:r>
              <a:rPr sz="1300" b="1" dirty="0">
                <a:latin typeface="Arial"/>
                <a:cs typeface="Arial"/>
              </a:rPr>
              <a:t>az </a:t>
            </a:r>
            <a:r>
              <a:rPr sz="1300" b="1" spc="-5" dirty="0">
                <a:latin typeface="Arial"/>
                <a:cs typeface="Arial"/>
              </a:rPr>
              <a:t>sayıda  </a:t>
            </a:r>
            <a:r>
              <a:rPr sz="1300" b="1" spc="-10" dirty="0">
                <a:latin typeface="Arial"/>
                <a:cs typeface="Arial"/>
              </a:rPr>
              <a:t>katılımcı </a:t>
            </a:r>
            <a:r>
              <a:rPr sz="1300" b="1" spc="-5" dirty="0">
                <a:latin typeface="Arial"/>
                <a:cs typeface="Arial"/>
              </a:rPr>
              <a:t>ile gerçekleştirilmesini</a:t>
            </a:r>
            <a:r>
              <a:rPr sz="1300" b="1" spc="5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sağlayın.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00">
              <a:latin typeface="Arial"/>
              <a:cs typeface="Arial"/>
            </a:endParaRPr>
          </a:p>
          <a:p>
            <a:pPr marL="281940" indent="-269875">
              <a:lnSpc>
                <a:spcPct val="100000"/>
              </a:lnSpc>
              <a:buClr>
                <a:srgbClr val="FF0000"/>
              </a:buClr>
              <a:buAutoNum type="arabicPeriod" startAt="2"/>
              <a:tabLst>
                <a:tab pos="281940" algn="l"/>
                <a:tab pos="282575" algn="l"/>
              </a:tabLst>
            </a:pPr>
            <a:r>
              <a:rPr sz="1300" b="1" spc="-5" dirty="0">
                <a:latin typeface="Arial"/>
                <a:cs typeface="Arial"/>
              </a:rPr>
              <a:t>Geniş kapasiteli toplantı salonu kullanın.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FF0000"/>
              </a:buClr>
              <a:buFont typeface="Arial"/>
              <a:buAutoNum type="arabicPeriod" startAt="2"/>
            </a:pP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FF0000"/>
              </a:buClr>
              <a:buFont typeface="Arial"/>
              <a:buAutoNum type="arabicPeriod" startAt="2"/>
            </a:pPr>
            <a:endParaRPr sz="1400">
              <a:latin typeface="Arial"/>
              <a:cs typeface="Arial"/>
            </a:endParaRPr>
          </a:p>
          <a:p>
            <a:pPr marL="12700" marR="502284">
              <a:lnSpc>
                <a:spcPts val="1490"/>
              </a:lnSpc>
              <a:spcBef>
                <a:spcPts val="5"/>
              </a:spcBef>
              <a:buClr>
                <a:srgbClr val="FF0000"/>
              </a:buClr>
              <a:buAutoNum type="arabicPeriod" startAt="2"/>
              <a:tabLst>
                <a:tab pos="281940" algn="l"/>
                <a:tab pos="282575" algn="l"/>
              </a:tabLst>
            </a:pPr>
            <a:r>
              <a:rPr sz="1300" b="1" spc="-5" dirty="0">
                <a:latin typeface="Arial"/>
                <a:cs typeface="Arial"/>
              </a:rPr>
              <a:t>1 </a:t>
            </a:r>
            <a:r>
              <a:rPr sz="1300" b="1" spc="-10" dirty="0">
                <a:latin typeface="Arial"/>
                <a:cs typeface="Arial"/>
              </a:rPr>
              <a:t>kişiyi </a:t>
            </a:r>
            <a:r>
              <a:rPr sz="1300" b="1" spc="-5" dirty="0">
                <a:latin typeface="Arial"/>
                <a:cs typeface="Arial"/>
              </a:rPr>
              <a:t>moderatör </a:t>
            </a:r>
            <a:r>
              <a:rPr sz="1300" b="1" spc="-10" dirty="0">
                <a:latin typeface="Arial"/>
                <a:cs typeface="Arial"/>
              </a:rPr>
              <a:t>olarak </a:t>
            </a:r>
            <a:r>
              <a:rPr sz="1300" b="1" spc="-5" dirty="0">
                <a:latin typeface="Arial"/>
                <a:cs typeface="Arial"/>
              </a:rPr>
              <a:t>belirleyin. </a:t>
            </a:r>
            <a:r>
              <a:rPr sz="1300" b="1" dirty="0">
                <a:latin typeface="Arial"/>
                <a:cs typeface="Arial"/>
              </a:rPr>
              <a:t>Bu </a:t>
            </a:r>
            <a:r>
              <a:rPr sz="1300" b="1" spc="-10" dirty="0">
                <a:latin typeface="Arial"/>
                <a:cs typeface="Arial"/>
              </a:rPr>
              <a:t>kişinin tüm </a:t>
            </a:r>
            <a:r>
              <a:rPr sz="1300" b="1" spc="-5" dirty="0">
                <a:latin typeface="Arial"/>
                <a:cs typeface="Arial"/>
              </a:rPr>
              <a:t>kumandaları </a:t>
            </a:r>
            <a:r>
              <a:rPr sz="1300" b="1" spc="-10" dirty="0">
                <a:latin typeface="Arial"/>
                <a:cs typeface="Arial"/>
              </a:rPr>
              <a:t>vb.  </a:t>
            </a:r>
            <a:r>
              <a:rPr sz="1300" b="1" spc="-5" dirty="0">
                <a:latin typeface="Arial"/>
                <a:cs typeface="Arial"/>
              </a:rPr>
              <a:t>ekipmanları </a:t>
            </a:r>
            <a:r>
              <a:rPr sz="1300" b="1" spc="-10" dirty="0">
                <a:latin typeface="Arial"/>
                <a:cs typeface="Arial"/>
              </a:rPr>
              <a:t>kullanmasını</a:t>
            </a:r>
            <a:r>
              <a:rPr sz="1300" b="1" spc="20" dirty="0">
                <a:latin typeface="Arial"/>
                <a:cs typeface="Arial"/>
              </a:rPr>
              <a:t> </a:t>
            </a:r>
            <a:r>
              <a:rPr sz="1300" b="1" spc="-10" dirty="0">
                <a:latin typeface="Arial"/>
                <a:cs typeface="Arial"/>
              </a:rPr>
              <a:t>sağlayın.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FF0000"/>
              </a:buClr>
              <a:buFont typeface="Arial"/>
              <a:buAutoNum type="arabicPeriod" startAt="2"/>
            </a:pPr>
            <a:endParaRPr sz="1250">
              <a:latin typeface="Arial"/>
              <a:cs typeface="Arial"/>
            </a:endParaRPr>
          </a:p>
          <a:p>
            <a:pPr marL="12700" marR="278765">
              <a:lnSpc>
                <a:spcPts val="1500"/>
              </a:lnSpc>
              <a:buClr>
                <a:srgbClr val="FF0000"/>
              </a:buClr>
              <a:buAutoNum type="arabicPeriod" startAt="2"/>
              <a:tabLst>
                <a:tab pos="281940" algn="l"/>
                <a:tab pos="282575" algn="l"/>
              </a:tabLst>
            </a:pPr>
            <a:r>
              <a:rPr sz="1300" b="1" spc="-5" dirty="0">
                <a:latin typeface="Arial"/>
                <a:cs typeface="Arial"/>
              </a:rPr>
              <a:t>Toplantı öncesinde, sırasında ve sonrasında temizlik ve havalandırma  </a:t>
            </a:r>
            <a:r>
              <a:rPr sz="1300" b="1" spc="-10" dirty="0">
                <a:latin typeface="Arial"/>
                <a:cs typeface="Arial"/>
              </a:rPr>
              <a:t>yapılmasını </a:t>
            </a:r>
            <a:r>
              <a:rPr sz="1300" b="1" spc="-5" dirty="0">
                <a:latin typeface="Arial"/>
                <a:cs typeface="Arial"/>
              </a:rPr>
              <a:t>sağlayın.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FF0000"/>
              </a:buClr>
              <a:buFont typeface="Arial"/>
              <a:buAutoNum type="arabicPeriod" startAt="2"/>
            </a:pP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FF0000"/>
              </a:buClr>
              <a:buFont typeface="Arial"/>
              <a:buAutoNum type="arabicPeriod" startAt="2"/>
            </a:pPr>
            <a:endParaRPr sz="1350">
              <a:latin typeface="Arial"/>
              <a:cs typeface="Arial"/>
            </a:endParaRPr>
          </a:p>
          <a:p>
            <a:pPr marL="12700" marR="252095">
              <a:lnSpc>
                <a:spcPts val="1500"/>
              </a:lnSpc>
              <a:buClr>
                <a:srgbClr val="FF0000"/>
              </a:buClr>
              <a:buAutoNum type="arabicPeriod" startAt="2"/>
              <a:tabLst>
                <a:tab pos="281940" algn="l"/>
                <a:tab pos="282575" algn="l"/>
              </a:tabLst>
            </a:pPr>
            <a:r>
              <a:rPr sz="1300" b="1" dirty="0">
                <a:latin typeface="Arial"/>
                <a:cs typeface="Arial"/>
              </a:rPr>
              <a:t>Tüm </a:t>
            </a:r>
            <a:r>
              <a:rPr sz="1300" b="1" spc="-10" dirty="0">
                <a:latin typeface="Arial"/>
                <a:cs typeface="Arial"/>
              </a:rPr>
              <a:t>katılımcılar </a:t>
            </a:r>
            <a:r>
              <a:rPr sz="1300" b="1" spc="-5" dirty="0">
                <a:latin typeface="Arial"/>
                <a:cs typeface="Arial"/>
              </a:rPr>
              <a:t>için mendiller </a:t>
            </a:r>
            <a:r>
              <a:rPr sz="1300" b="1" dirty="0">
                <a:latin typeface="Arial"/>
                <a:cs typeface="Arial"/>
              </a:rPr>
              <a:t>ve </a:t>
            </a:r>
            <a:r>
              <a:rPr sz="1300" b="1" spc="-5" dirty="0">
                <a:latin typeface="Arial"/>
                <a:cs typeface="Arial"/>
              </a:rPr>
              <a:t>el dezenfektanı da dâhil olmak üzere  yeterli malzeme</a:t>
            </a:r>
            <a:r>
              <a:rPr sz="1300" b="1" spc="5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bulundurun.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0000"/>
              </a:buClr>
              <a:buFont typeface="Arial"/>
              <a:buAutoNum type="arabicPeriod" startAt="2"/>
            </a:pPr>
            <a:endParaRPr sz="1200">
              <a:latin typeface="Arial"/>
              <a:cs typeface="Arial"/>
            </a:endParaRPr>
          </a:p>
          <a:p>
            <a:pPr marL="281940" indent="-269875">
              <a:lnSpc>
                <a:spcPct val="100000"/>
              </a:lnSpc>
              <a:spcBef>
                <a:spcPts val="5"/>
              </a:spcBef>
              <a:buClr>
                <a:srgbClr val="FF0000"/>
              </a:buClr>
              <a:buAutoNum type="arabicPeriod" startAt="2"/>
              <a:tabLst>
                <a:tab pos="281940" algn="l"/>
                <a:tab pos="282575" algn="l"/>
              </a:tabLst>
            </a:pPr>
            <a:r>
              <a:rPr sz="1300" b="1" spc="-5" dirty="0">
                <a:latin typeface="Arial"/>
                <a:cs typeface="Arial"/>
              </a:rPr>
              <a:t>Sosyal mesafe kuralı gereği el sıkışmanın </a:t>
            </a:r>
            <a:r>
              <a:rPr sz="1300" b="1" spc="-10" dirty="0">
                <a:latin typeface="Arial"/>
                <a:cs typeface="Arial"/>
              </a:rPr>
              <a:t>yasaklanması</a:t>
            </a:r>
            <a:r>
              <a:rPr sz="1300" b="1" spc="55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önerilir.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FF0000"/>
              </a:buClr>
              <a:buFont typeface="Arial"/>
              <a:buAutoNum type="arabicPeriod" startAt="2"/>
            </a:pP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FF0000"/>
              </a:buClr>
              <a:buFont typeface="Arial"/>
              <a:buAutoNum type="arabicPeriod" startAt="2"/>
            </a:pPr>
            <a:endParaRPr sz="1400">
              <a:latin typeface="Arial"/>
              <a:cs typeface="Arial"/>
            </a:endParaRPr>
          </a:p>
          <a:p>
            <a:pPr marL="12700" marR="5080">
              <a:lnSpc>
                <a:spcPts val="1500"/>
              </a:lnSpc>
              <a:buClr>
                <a:srgbClr val="FF0000"/>
              </a:buClr>
              <a:buAutoNum type="arabicPeriod" startAt="2"/>
              <a:tabLst>
                <a:tab pos="281940" algn="l"/>
                <a:tab pos="282575" algn="l"/>
              </a:tabLst>
            </a:pPr>
            <a:r>
              <a:rPr sz="1300" b="1" spc="-5" dirty="0">
                <a:latin typeface="Arial"/>
                <a:cs typeface="Arial"/>
              </a:rPr>
              <a:t>El dezenfektan cihazlarını, toplantı </a:t>
            </a:r>
            <a:r>
              <a:rPr sz="1300" b="1" spc="-10" dirty="0">
                <a:latin typeface="Arial"/>
                <a:cs typeface="Arial"/>
              </a:rPr>
              <a:t>yerlerinde </a:t>
            </a:r>
            <a:r>
              <a:rPr sz="1300" b="1" spc="-5" dirty="0">
                <a:latin typeface="Arial"/>
                <a:cs typeface="Arial"/>
              </a:rPr>
              <a:t>herkes tarafından kolaylıkla  görülebilecek ve kullanılabilecek şekilde</a:t>
            </a:r>
            <a:r>
              <a:rPr sz="1300" b="1" spc="15" dirty="0">
                <a:latin typeface="Arial"/>
                <a:cs typeface="Arial"/>
              </a:rPr>
              <a:t> </a:t>
            </a:r>
            <a:r>
              <a:rPr sz="1300" b="1" spc="-10" dirty="0">
                <a:latin typeface="Arial"/>
                <a:cs typeface="Arial"/>
              </a:rPr>
              <a:t>yerleştirin.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FF0000"/>
              </a:buClr>
              <a:buFont typeface="Arial"/>
              <a:buAutoNum type="arabicPeriod" startAt="2"/>
            </a:pPr>
            <a:endParaRPr sz="1250">
              <a:latin typeface="Arial"/>
              <a:cs typeface="Arial"/>
            </a:endParaRPr>
          </a:p>
          <a:p>
            <a:pPr marL="12700" marR="379730">
              <a:lnSpc>
                <a:spcPts val="1500"/>
              </a:lnSpc>
              <a:buClr>
                <a:srgbClr val="FF0000"/>
              </a:buClr>
              <a:buAutoNum type="arabicPeriod" startAt="2"/>
              <a:tabLst>
                <a:tab pos="281940" algn="l"/>
                <a:tab pos="282575" algn="l"/>
              </a:tabLst>
            </a:pPr>
            <a:r>
              <a:rPr sz="1300" b="1" spc="-5" dirty="0">
                <a:latin typeface="Arial"/>
                <a:cs typeface="Arial"/>
              </a:rPr>
              <a:t>Katılımcılar </a:t>
            </a:r>
            <a:r>
              <a:rPr sz="1300" b="1" dirty="0">
                <a:latin typeface="Arial"/>
                <a:cs typeface="Arial"/>
              </a:rPr>
              <a:t>arasında </a:t>
            </a:r>
            <a:r>
              <a:rPr sz="1300" b="1" spc="-5" dirty="0">
                <a:latin typeface="Arial"/>
                <a:cs typeface="Arial"/>
              </a:rPr>
              <a:t>uygun mesafe olacak şekilde bir oturma düzeni  </a:t>
            </a:r>
            <a:r>
              <a:rPr sz="1300" b="1" spc="-10" dirty="0">
                <a:latin typeface="Arial"/>
                <a:cs typeface="Arial"/>
              </a:rPr>
              <a:t>ayarlayın.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FF0000"/>
              </a:buClr>
              <a:buFont typeface="Arial"/>
              <a:buAutoNum type="arabicPeriod" startAt="2"/>
            </a:pPr>
            <a:endParaRPr sz="1250">
              <a:latin typeface="Arial"/>
              <a:cs typeface="Arial"/>
            </a:endParaRPr>
          </a:p>
          <a:p>
            <a:pPr marL="12700" marR="483870">
              <a:lnSpc>
                <a:spcPts val="1500"/>
              </a:lnSpc>
              <a:buClr>
                <a:srgbClr val="FF0000"/>
              </a:buClr>
              <a:buAutoNum type="arabicPeriod" startAt="2"/>
              <a:tabLst>
                <a:tab pos="281940" algn="l"/>
                <a:tab pos="282575" algn="l"/>
              </a:tabLst>
            </a:pPr>
            <a:r>
              <a:rPr sz="1300" b="1" spc="-5" dirty="0">
                <a:latin typeface="Arial"/>
                <a:cs typeface="Arial"/>
              </a:rPr>
              <a:t>Toplantı odasının </a:t>
            </a:r>
            <a:r>
              <a:rPr sz="1300" b="1" dirty="0">
                <a:latin typeface="Arial"/>
                <a:cs typeface="Arial"/>
              </a:rPr>
              <a:t>iyi </a:t>
            </a:r>
            <a:r>
              <a:rPr sz="1300" b="1" spc="-5" dirty="0">
                <a:latin typeface="Arial"/>
                <a:cs typeface="Arial"/>
              </a:rPr>
              <a:t>havalandırıldığından </a:t>
            </a:r>
            <a:r>
              <a:rPr sz="1300" b="1" spc="-10" dirty="0">
                <a:latin typeface="Arial"/>
                <a:cs typeface="Arial"/>
              </a:rPr>
              <a:t>emin </a:t>
            </a:r>
            <a:r>
              <a:rPr sz="1300" b="1" spc="-5" dirty="0">
                <a:latin typeface="Arial"/>
                <a:cs typeface="Arial"/>
              </a:rPr>
              <a:t>olmak için </a:t>
            </a:r>
            <a:r>
              <a:rPr sz="1300" b="1" spc="-10" dirty="0">
                <a:latin typeface="Arial"/>
                <a:cs typeface="Arial"/>
              </a:rPr>
              <a:t>mümkün  </a:t>
            </a:r>
            <a:r>
              <a:rPr sz="1300" b="1" spc="-5" dirty="0">
                <a:latin typeface="Arial"/>
                <a:cs typeface="Arial"/>
              </a:rPr>
              <a:t>olduğunca pencere ve kapıları açık</a:t>
            </a:r>
            <a:r>
              <a:rPr sz="1300" b="1" dirty="0">
                <a:latin typeface="Arial"/>
                <a:cs typeface="Arial"/>
              </a:rPr>
              <a:t> tutun.</a:t>
            </a:r>
            <a:endParaRPr sz="13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219575" y="8772220"/>
            <a:ext cx="704850" cy="7048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04875" y="7851224"/>
            <a:ext cx="704850" cy="6265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76475" y="7738617"/>
            <a:ext cx="2647950" cy="1577340"/>
            <a:chOff x="2276475" y="7738617"/>
            <a:chExt cx="2647950" cy="1577340"/>
          </a:xfrm>
        </p:grpSpPr>
        <p:sp>
          <p:nvSpPr>
            <p:cNvPr id="3" name="object 3"/>
            <p:cNvSpPr/>
            <p:nvPr/>
          </p:nvSpPr>
          <p:spPr>
            <a:xfrm>
              <a:off x="3524250" y="7738617"/>
              <a:ext cx="1400175" cy="12446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276475" y="7953374"/>
              <a:ext cx="1362075" cy="13620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5286375" y="7907442"/>
            <a:ext cx="1485900" cy="9736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1450" y="8996466"/>
            <a:ext cx="1809750" cy="16086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19325" y="9491344"/>
            <a:ext cx="1000125" cy="88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86764" y="911097"/>
            <a:ext cx="7747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098475"/>
                </a:solidFill>
                <a:latin typeface="Arial Black"/>
                <a:cs typeface="Arial Black"/>
              </a:rPr>
              <a:t>Tesis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99464" y="1561896"/>
            <a:ext cx="5208270" cy="0"/>
          </a:xfrm>
          <a:custGeom>
            <a:avLst/>
            <a:gdLst/>
            <a:ahLst/>
            <a:cxnLst/>
            <a:rect l="l" t="t" r="r" b="b"/>
            <a:pathLst>
              <a:path w="5208270">
                <a:moveTo>
                  <a:pt x="0" y="0"/>
                </a:moveTo>
                <a:lnTo>
                  <a:pt x="5208251" y="0"/>
                </a:lnTo>
              </a:path>
            </a:pathLst>
          </a:custGeom>
          <a:ln w="12725">
            <a:solidFill>
              <a:srgbClr val="0883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019352" y="2227833"/>
            <a:ext cx="6143625" cy="44329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7185" indent="-229235">
              <a:lnSpc>
                <a:spcPts val="1525"/>
              </a:lnSpc>
              <a:spcBef>
                <a:spcPts val="95"/>
              </a:spcBef>
              <a:buClr>
                <a:srgbClr val="FF0000"/>
              </a:buClr>
              <a:buAutoNum type="arabicPeriod"/>
              <a:tabLst>
                <a:tab pos="337820" algn="l"/>
              </a:tabLst>
            </a:pPr>
            <a:r>
              <a:rPr sz="1300" b="1" dirty="0">
                <a:latin typeface="Arial"/>
                <a:cs typeface="Arial"/>
              </a:rPr>
              <a:t>Tüm </a:t>
            </a:r>
            <a:r>
              <a:rPr sz="1300" b="1" spc="-10" dirty="0">
                <a:latin typeface="Arial"/>
                <a:cs typeface="Arial"/>
              </a:rPr>
              <a:t>çalışanların </a:t>
            </a:r>
            <a:r>
              <a:rPr sz="1300" b="1" spc="-5" dirty="0">
                <a:latin typeface="Arial"/>
                <a:cs typeface="Arial"/>
              </a:rPr>
              <a:t>maske takmasını</a:t>
            </a:r>
            <a:r>
              <a:rPr sz="1300" b="1" spc="-10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sağlayın.</a:t>
            </a:r>
            <a:endParaRPr sz="1300">
              <a:latin typeface="Arial"/>
              <a:cs typeface="Arial"/>
            </a:endParaRPr>
          </a:p>
          <a:p>
            <a:pPr marL="337185" marR="257810" indent="-228600">
              <a:lnSpc>
                <a:spcPts val="1500"/>
              </a:lnSpc>
              <a:spcBef>
                <a:spcPts val="65"/>
              </a:spcBef>
              <a:buClr>
                <a:srgbClr val="FF0000"/>
              </a:buClr>
              <a:buAutoNum type="arabicPeriod"/>
              <a:tabLst>
                <a:tab pos="337820" algn="l"/>
              </a:tabLst>
            </a:pPr>
            <a:r>
              <a:rPr sz="1300" b="1" spc="-10" dirty="0">
                <a:latin typeface="Arial"/>
                <a:cs typeface="Arial"/>
              </a:rPr>
              <a:t>Salgın </a:t>
            </a:r>
            <a:r>
              <a:rPr sz="1300" b="1" spc="-5" dirty="0">
                <a:latin typeface="Arial"/>
                <a:cs typeface="Arial"/>
              </a:rPr>
              <a:t>döneminde </a:t>
            </a:r>
            <a:r>
              <a:rPr sz="1300" b="1" spc="-10" dirty="0">
                <a:latin typeface="Arial"/>
                <a:cs typeface="Arial"/>
              </a:rPr>
              <a:t>mümkünse </a:t>
            </a:r>
            <a:r>
              <a:rPr sz="1300" b="1" spc="-5" dirty="0">
                <a:latin typeface="Arial"/>
                <a:cs typeface="Arial"/>
              </a:rPr>
              <a:t>duş </a:t>
            </a:r>
            <a:r>
              <a:rPr sz="1300" b="1" spc="-10" dirty="0">
                <a:latin typeface="Arial"/>
                <a:cs typeface="Arial"/>
              </a:rPr>
              <a:t>kullanımını </a:t>
            </a:r>
            <a:r>
              <a:rPr sz="1300" b="1" spc="-5" dirty="0">
                <a:latin typeface="Arial"/>
                <a:cs typeface="Arial"/>
              </a:rPr>
              <a:t>yasaklayın ya da sadece  özel durumlar için kullanıma izin</a:t>
            </a:r>
            <a:r>
              <a:rPr sz="1300" b="1" spc="15" dirty="0">
                <a:latin typeface="Arial"/>
                <a:cs typeface="Arial"/>
              </a:rPr>
              <a:t> </a:t>
            </a:r>
            <a:r>
              <a:rPr sz="1300" b="1" spc="-10" dirty="0">
                <a:latin typeface="Arial"/>
                <a:cs typeface="Arial"/>
              </a:rPr>
              <a:t>verin.</a:t>
            </a:r>
            <a:endParaRPr sz="1300">
              <a:latin typeface="Arial"/>
              <a:cs typeface="Arial"/>
            </a:endParaRPr>
          </a:p>
          <a:p>
            <a:pPr marL="337185" indent="-229235">
              <a:lnSpc>
                <a:spcPts val="1425"/>
              </a:lnSpc>
              <a:buClr>
                <a:srgbClr val="FF0000"/>
              </a:buClr>
              <a:buAutoNum type="arabicPeriod"/>
              <a:tabLst>
                <a:tab pos="337820" algn="l"/>
              </a:tabLst>
            </a:pPr>
            <a:r>
              <a:rPr sz="1300" b="1" spc="-10" dirty="0">
                <a:latin typeface="Arial"/>
                <a:cs typeface="Arial"/>
              </a:rPr>
              <a:t>Duş </a:t>
            </a:r>
            <a:r>
              <a:rPr sz="1300" b="1" spc="-5" dirty="0">
                <a:latin typeface="Arial"/>
                <a:cs typeface="Arial"/>
              </a:rPr>
              <a:t>ve soyunma odalarının düzenli olarak dezenfekte </a:t>
            </a:r>
            <a:r>
              <a:rPr sz="1300" b="1" spc="-10" dirty="0">
                <a:latin typeface="Arial"/>
                <a:cs typeface="Arial"/>
              </a:rPr>
              <a:t>edilmesini</a:t>
            </a:r>
            <a:r>
              <a:rPr sz="1300" b="1" spc="114" dirty="0">
                <a:latin typeface="Arial"/>
                <a:cs typeface="Arial"/>
              </a:rPr>
              <a:t> </a:t>
            </a:r>
            <a:r>
              <a:rPr sz="1300" b="1" spc="-10" dirty="0">
                <a:latin typeface="Arial"/>
                <a:cs typeface="Arial"/>
              </a:rPr>
              <a:t>sağlayın.</a:t>
            </a:r>
            <a:endParaRPr sz="1300">
              <a:latin typeface="Arial"/>
              <a:cs typeface="Arial"/>
            </a:endParaRPr>
          </a:p>
          <a:p>
            <a:pPr marL="337185" marR="251460" indent="-228600">
              <a:lnSpc>
                <a:spcPts val="1500"/>
              </a:lnSpc>
              <a:spcBef>
                <a:spcPts val="60"/>
              </a:spcBef>
              <a:buClr>
                <a:srgbClr val="FF0000"/>
              </a:buClr>
              <a:buAutoNum type="arabicPeriod"/>
              <a:tabLst>
                <a:tab pos="337820" algn="l"/>
              </a:tabLst>
            </a:pPr>
            <a:r>
              <a:rPr sz="1300" b="1" spc="-10" dirty="0">
                <a:latin typeface="Arial"/>
                <a:cs typeface="Arial"/>
              </a:rPr>
              <a:t>Duş </a:t>
            </a:r>
            <a:r>
              <a:rPr sz="1300" b="1" spc="-5" dirty="0">
                <a:latin typeface="Arial"/>
                <a:cs typeface="Arial"/>
              </a:rPr>
              <a:t>ve soyunma odalarında hızlı hareket </a:t>
            </a:r>
            <a:r>
              <a:rPr sz="1300" b="1" spc="-10" dirty="0">
                <a:latin typeface="Arial"/>
                <a:cs typeface="Arial"/>
              </a:rPr>
              <a:t>edilmesi </a:t>
            </a:r>
            <a:r>
              <a:rPr sz="1300" b="1" dirty="0">
                <a:latin typeface="Arial"/>
                <a:cs typeface="Arial"/>
              </a:rPr>
              <a:t>ve </a:t>
            </a:r>
            <a:r>
              <a:rPr sz="1300" b="1" spc="-5" dirty="0">
                <a:latin typeface="Arial"/>
                <a:cs typeface="Arial"/>
              </a:rPr>
              <a:t>sosyal </a:t>
            </a:r>
            <a:r>
              <a:rPr sz="1300" b="1" spc="-10" dirty="0">
                <a:latin typeface="Arial"/>
                <a:cs typeface="Arial"/>
              </a:rPr>
              <a:t>mesafenin  korunmasına </a:t>
            </a:r>
            <a:r>
              <a:rPr sz="1300" b="1" spc="-5" dirty="0">
                <a:latin typeface="Arial"/>
                <a:cs typeface="Arial"/>
              </a:rPr>
              <a:t>ilişkin tedbirler</a:t>
            </a:r>
            <a:r>
              <a:rPr sz="1300" b="1" spc="20" dirty="0">
                <a:latin typeface="Arial"/>
                <a:cs typeface="Arial"/>
              </a:rPr>
              <a:t> </a:t>
            </a:r>
            <a:r>
              <a:rPr sz="1300" b="1" spc="-10" dirty="0">
                <a:latin typeface="Arial"/>
                <a:cs typeface="Arial"/>
              </a:rPr>
              <a:t>alın.</a:t>
            </a:r>
            <a:endParaRPr sz="1300">
              <a:latin typeface="Arial"/>
              <a:cs typeface="Arial"/>
            </a:endParaRPr>
          </a:p>
          <a:p>
            <a:pPr marL="337185" indent="-229235">
              <a:lnSpc>
                <a:spcPts val="1420"/>
              </a:lnSpc>
              <a:buClr>
                <a:srgbClr val="FF0000"/>
              </a:buClr>
              <a:buAutoNum type="arabicPeriod"/>
              <a:tabLst>
                <a:tab pos="337820" algn="l"/>
              </a:tabLst>
            </a:pPr>
            <a:r>
              <a:rPr sz="1300" b="1" spc="-10" dirty="0">
                <a:latin typeface="Arial"/>
                <a:cs typeface="Arial"/>
              </a:rPr>
              <a:t>İşyerlerinde </a:t>
            </a:r>
            <a:r>
              <a:rPr sz="1300" b="1" spc="-5" dirty="0">
                <a:latin typeface="Arial"/>
                <a:cs typeface="Arial"/>
              </a:rPr>
              <a:t>mümkün olduğunca </a:t>
            </a:r>
            <a:r>
              <a:rPr sz="1300" b="1" spc="-10" dirty="0">
                <a:latin typeface="Arial"/>
                <a:cs typeface="Arial"/>
              </a:rPr>
              <a:t>çalışanların yakın </a:t>
            </a:r>
            <a:r>
              <a:rPr sz="1300" b="1" dirty="0">
                <a:latin typeface="Arial"/>
                <a:cs typeface="Arial"/>
              </a:rPr>
              <a:t>temasta</a:t>
            </a:r>
            <a:r>
              <a:rPr sz="1300" b="1" spc="130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bulunmalarını</a:t>
            </a:r>
            <a:endParaRPr sz="1300">
              <a:latin typeface="Arial"/>
              <a:cs typeface="Arial"/>
            </a:endParaRPr>
          </a:p>
          <a:p>
            <a:pPr marL="337185">
              <a:lnSpc>
                <a:spcPts val="1500"/>
              </a:lnSpc>
            </a:pPr>
            <a:r>
              <a:rPr sz="1300" b="1" spc="-5" dirty="0">
                <a:latin typeface="Arial"/>
                <a:cs typeface="Arial"/>
              </a:rPr>
              <a:t>ve </a:t>
            </a:r>
            <a:r>
              <a:rPr sz="1300" b="1" spc="-10" dirty="0">
                <a:latin typeface="Arial"/>
                <a:cs typeface="Arial"/>
              </a:rPr>
              <a:t>ekipman, araç, </a:t>
            </a:r>
            <a:r>
              <a:rPr sz="1300" b="1" spc="-5" dirty="0">
                <a:latin typeface="Arial"/>
                <a:cs typeface="Arial"/>
              </a:rPr>
              <a:t>gereçlerin </a:t>
            </a:r>
            <a:r>
              <a:rPr sz="1300" b="1" dirty="0">
                <a:latin typeface="Arial"/>
                <a:cs typeface="Arial"/>
              </a:rPr>
              <a:t>ortak </a:t>
            </a:r>
            <a:r>
              <a:rPr sz="1300" b="1" spc="-10" dirty="0">
                <a:latin typeface="Arial"/>
                <a:cs typeface="Arial"/>
              </a:rPr>
              <a:t>kullanımını</a:t>
            </a:r>
            <a:r>
              <a:rPr sz="1300" b="1" spc="35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önleyin.</a:t>
            </a:r>
            <a:endParaRPr sz="1300">
              <a:latin typeface="Arial"/>
              <a:cs typeface="Arial"/>
            </a:endParaRPr>
          </a:p>
          <a:p>
            <a:pPr marL="337185" marR="495300" indent="-228600">
              <a:lnSpc>
                <a:spcPts val="1490"/>
              </a:lnSpc>
              <a:spcBef>
                <a:spcPts val="80"/>
              </a:spcBef>
              <a:buClr>
                <a:srgbClr val="FF0000"/>
              </a:buClr>
              <a:buAutoNum type="arabicPeriod" startAt="6"/>
              <a:tabLst>
                <a:tab pos="337820" algn="l"/>
              </a:tabLst>
            </a:pPr>
            <a:r>
              <a:rPr sz="1300" b="1" spc="-5" dirty="0">
                <a:latin typeface="Arial"/>
                <a:cs typeface="Arial"/>
              </a:rPr>
              <a:t>İş süreçlerinde çalışanlar arasındaki mesafeyi korumak </a:t>
            </a:r>
            <a:r>
              <a:rPr sz="1300" b="1" dirty="0">
                <a:latin typeface="Arial"/>
                <a:cs typeface="Arial"/>
              </a:rPr>
              <a:t>için </a:t>
            </a:r>
            <a:r>
              <a:rPr sz="1300" b="1" spc="-5" dirty="0">
                <a:latin typeface="Arial"/>
                <a:cs typeface="Arial"/>
              </a:rPr>
              <a:t>(en az 1  </a:t>
            </a:r>
            <a:r>
              <a:rPr sz="1300" b="1" spc="-10" dirty="0">
                <a:latin typeface="Arial"/>
                <a:cs typeface="Arial"/>
              </a:rPr>
              <a:t>metre) </a:t>
            </a:r>
            <a:r>
              <a:rPr sz="1300" b="1" spc="-5" dirty="0">
                <a:latin typeface="Arial"/>
                <a:cs typeface="Arial"/>
              </a:rPr>
              <a:t>gerekli tedbirleri alın.</a:t>
            </a:r>
            <a:endParaRPr sz="1300">
              <a:latin typeface="Arial"/>
              <a:cs typeface="Arial"/>
            </a:endParaRPr>
          </a:p>
          <a:p>
            <a:pPr marL="337185" indent="-229235">
              <a:lnSpc>
                <a:spcPts val="1425"/>
              </a:lnSpc>
              <a:buClr>
                <a:srgbClr val="FF0000"/>
              </a:buClr>
              <a:buAutoNum type="arabicPeriod" startAt="6"/>
              <a:tabLst>
                <a:tab pos="337820" algn="l"/>
              </a:tabLst>
            </a:pPr>
            <a:r>
              <a:rPr sz="1300" b="1" spc="-5" dirty="0">
                <a:latin typeface="Arial"/>
                <a:cs typeface="Arial"/>
              </a:rPr>
              <a:t>Çalışanlara tek kullanımlık mendiller</a:t>
            </a:r>
            <a:r>
              <a:rPr sz="1300" b="1" spc="5" dirty="0">
                <a:latin typeface="Arial"/>
                <a:cs typeface="Arial"/>
              </a:rPr>
              <a:t> </a:t>
            </a:r>
            <a:r>
              <a:rPr sz="1300" b="1" spc="-10" dirty="0">
                <a:latin typeface="Arial"/>
                <a:cs typeface="Arial"/>
              </a:rPr>
              <a:t>sağlayın.</a:t>
            </a:r>
            <a:endParaRPr sz="1300">
              <a:latin typeface="Arial"/>
              <a:cs typeface="Arial"/>
            </a:endParaRPr>
          </a:p>
          <a:p>
            <a:pPr marL="337185" marR="487680" indent="-228600">
              <a:lnSpc>
                <a:spcPts val="1500"/>
              </a:lnSpc>
              <a:spcBef>
                <a:spcPts val="65"/>
              </a:spcBef>
              <a:buClr>
                <a:srgbClr val="FF0000"/>
              </a:buClr>
              <a:buAutoNum type="arabicPeriod" startAt="6"/>
              <a:tabLst>
                <a:tab pos="337820" algn="l"/>
              </a:tabLst>
            </a:pPr>
            <a:r>
              <a:rPr sz="1300" b="1" spc="-10" dirty="0">
                <a:latin typeface="Arial"/>
                <a:cs typeface="Arial"/>
              </a:rPr>
              <a:t>Aşağıda </a:t>
            </a:r>
            <a:r>
              <a:rPr sz="1300" b="1" spc="-5" dirty="0">
                <a:latin typeface="Arial"/>
                <a:cs typeface="Arial"/>
              </a:rPr>
              <a:t>belirtilen sıraya girme ve toplanma durumlarında çalısanlar  </a:t>
            </a:r>
            <a:r>
              <a:rPr sz="1300" b="1" spc="-10" dirty="0">
                <a:latin typeface="Arial"/>
                <a:cs typeface="Arial"/>
              </a:rPr>
              <a:t>arasındaki </a:t>
            </a:r>
            <a:r>
              <a:rPr sz="1300" b="1" dirty="0">
                <a:latin typeface="Arial"/>
                <a:cs typeface="Arial"/>
              </a:rPr>
              <a:t>mesafeyi </a:t>
            </a:r>
            <a:r>
              <a:rPr sz="1300" b="1" spc="-5" dirty="0">
                <a:latin typeface="Arial"/>
                <a:cs typeface="Arial"/>
              </a:rPr>
              <a:t>(en az 1 metre) korumaya dikkat</a:t>
            </a:r>
            <a:r>
              <a:rPr sz="1300" b="1" spc="40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edin:</a:t>
            </a:r>
            <a:endParaRPr sz="1300">
              <a:latin typeface="Arial"/>
              <a:cs typeface="Arial"/>
            </a:endParaRPr>
          </a:p>
          <a:p>
            <a:pPr marL="1289685" lvl="1" indent="-229235">
              <a:lnSpc>
                <a:spcPts val="1545"/>
              </a:lnSpc>
              <a:buClr>
                <a:srgbClr val="FF0000"/>
              </a:buClr>
              <a:buFont typeface="Symbol"/>
              <a:buChar char=""/>
              <a:tabLst>
                <a:tab pos="1289685" algn="l"/>
                <a:tab pos="1290320" algn="l"/>
              </a:tabLst>
            </a:pPr>
            <a:r>
              <a:rPr sz="1300" b="1" spc="-5" dirty="0">
                <a:latin typeface="Arial"/>
                <a:cs typeface="Arial"/>
              </a:rPr>
              <a:t>Mesai başlangıcı </a:t>
            </a:r>
            <a:r>
              <a:rPr sz="1300" b="1" dirty="0">
                <a:latin typeface="Arial"/>
                <a:cs typeface="Arial"/>
              </a:rPr>
              <a:t>ve </a:t>
            </a:r>
            <a:r>
              <a:rPr sz="1300" b="1" spc="-5" dirty="0">
                <a:latin typeface="Arial"/>
                <a:cs typeface="Arial"/>
              </a:rPr>
              <a:t>bitişi</a:t>
            </a:r>
            <a:endParaRPr sz="1300">
              <a:latin typeface="Arial"/>
              <a:cs typeface="Arial"/>
            </a:endParaRPr>
          </a:p>
          <a:p>
            <a:pPr marL="1289685" lvl="1" indent="-229235">
              <a:lnSpc>
                <a:spcPct val="100000"/>
              </a:lnSpc>
              <a:spcBef>
                <a:spcPts val="25"/>
              </a:spcBef>
              <a:buClr>
                <a:srgbClr val="FF0000"/>
              </a:buClr>
              <a:buFont typeface="Symbol"/>
              <a:buChar char=""/>
              <a:tabLst>
                <a:tab pos="1289685" algn="l"/>
                <a:tab pos="1290320" algn="l"/>
              </a:tabLst>
            </a:pPr>
            <a:r>
              <a:rPr sz="1300" b="1" spc="-10" dirty="0">
                <a:latin typeface="Arial"/>
                <a:cs typeface="Arial"/>
              </a:rPr>
              <a:t>Çeşitli </a:t>
            </a:r>
            <a:r>
              <a:rPr sz="1300" b="1" spc="-5" dirty="0">
                <a:latin typeface="Arial"/>
                <a:cs typeface="Arial"/>
              </a:rPr>
              <a:t>sabah toplantıları ve düzenli</a:t>
            </a:r>
            <a:r>
              <a:rPr sz="1300" b="1" spc="30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toplantılar</a:t>
            </a:r>
            <a:endParaRPr sz="1300">
              <a:latin typeface="Arial"/>
              <a:cs typeface="Arial"/>
            </a:endParaRPr>
          </a:p>
          <a:p>
            <a:pPr marL="1289685" lvl="1" indent="-229235">
              <a:lnSpc>
                <a:spcPts val="1530"/>
              </a:lnSpc>
              <a:spcBef>
                <a:spcPts val="10"/>
              </a:spcBef>
              <a:buClr>
                <a:srgbClr val="FF0000"/>
              </a:buClr>
              <a:buFont typeface="Symbol"/>
              <a:buChar char=""/>
              <a:tabLst>
                <a:tab pos="1289685" algn="l"/>
                <a:tab pos="1290320" algn="l"/>
              </a:tabLst>
            </a:pPr>
            <a:r>
              <a:rPr sz="1300" b="1" spc="-5" dirty="0">
                <a:latin typeface="Arial"/>
                <a:cs typeface="Arial"/>
              </a:rPr>
              <a:t>Yemekhane ve dinleme</a:t>
            </a:r>
            <a:r>
              <a:rPr sz="1300" b="1" spc="10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alanları</a:t>
            </a:r>
            <a:endParaRPr sz="1300">
              <a:latin typeface="Arial"/>
              <a:cs typeface="Arial"/>
            </a:endParaRPr>
          </a:p>
          <a:p>
            <a:pPr marL="337185" marR="340360" indent="-228600">
              <a:lnSpc>
                <a:spcPts val="1500"/>
              </a:lnSpc>
              <a:spcBef>
                <a:spcPts val="70"/>
              </a:spcBef>
              <a:buClr>
                <a:srgbClr val="FF0000"/>
              </a:buClr>
              <a:buAutoNum type="arabicPeriod" startAt="6"/>
              <a:tabLst>
                <a:tab pos="337820" algn="l"/>
              </a:tabLst>
            </a:pPr>
            <a:r>
              <a:rPr sz="1300" b="1" spc="-5" dirty="0">
                <a:latin typeface="Arial"/>
                <a:cs typeface="Arial"/>
              </a:rPr>
              <a:t>İşyerlerinde görevli </a:t>
            </a:r>
            <a:r>
              <a:rPr sz="1300" b="1" spc="-10" dirty="0">
                <a:latin typeface="Arial"/>
                <a:cs typeface="Arial"/>
              </a:rPr>
              <a:t>sağlık </a:t>
            </a:r>
            <a:r>
              <a:rPr sz="1300" b="1" spc="-5" dirty="0">
                <a:latin typeface="Arial"/>
                <a:cs typeface="Arial"/>
              </a:rPr>
              <a:t>personeli tarafından </a:t>
            </a:r>
            <a:r>
              <a:rPr sz="1300" b="1" spc="-10" dirty="0">
                <a:latin typeface="Arial"/>
                <a:cs typeface="Arial"/>
              </a:rPr>
              <a:t>çalışanlara </a:t>
            </a:r>
            <a:r>
              <a:rPr sz="1300" b="1" spc="-5" dirty="0">
                <a:latin typeface="Arial"/>
                <a:cs typeface="Arial"/>
              </a:rPr>
              <a:t>uygulamalı  </a:t>
            </a:r>
            <a:r>
              <a:rPr sz="1300" b="1" spc="-10" dirty="0">
                <a:latin typeface="Arial"/>
                <a:cs typeface="Arial"/>
              </a:rPr>
              <a:t>etkin </a:t>
            </a:r>
            <a:r>
              <a:rPr sz="1300" b="1" spc="-5" dirty="0">
                <a:latin typeface="Arial"/>
                <a:cs typeface="Arial"/>
              </a:rPr>
              <a:t>el yıkama eğitimleri verilmesini </a:t>
            </a:r>
            <a:r>
              <a:rPr sz="1300" b="1" dirty="0">
                <a:latin typeface="Arial"/>
                <a:cs typeface="Arial"/>
              </a:rPr>
              <a:t>ve </a:t>
            </a:r>
            <a:r>
              <a:rPr sz="1300" b="1" spc="-5" dirty="0">
                <a:latin typeface="Arial"/>
                <a:cs typeface="Arial"/>
              </a:rPr>
              <a:t>hijyen</a:t>
            </a:r>
            <a:r>
              <a:rPr sz="1300" b="1" spc="40" dirty="0">
                <a:latin typeface="Arial"/>
                <a:cs typeface="Arial"/>
              </a:rPr>
              <a:t> </a:t>
            </a:r>
            <a:r>
              <a:rPr sz="1300" b="1" spc="-10" dirty="0">
                <a:latin typeface="Arial"/>
                <a:cs typeface="Arial"/>
              </a:rPr>
              <a:t>konusunda</a:t>
            </a:r>
            <a:endParaRPr sz="1300">
              <a:latin typeface="Arial"/>
              <a:cs typeface="Arial"/>
            </a:endParaRPr>
          </a:p>
          <a:p>
            <a:pPr marL="337185">
              <a:lnSpc>
                <a:spcPts val="1420"/>
              </a:lnSpc>
            </a:pPr>
            <a:r>
              <a:rPr sz="1300" b="1" spc="-5" dirty="0">
                <a:latin typeface="Arial"/>
                <a:cs typeface="Arial"/>
              </a:rPr>
              <a:t>farkındalıklarının artırılmasını sağlayın.</a:t>
            </a:r>
            <a:endParaRPr sz="1300">
              <a:latin typeface="Arial"/>
              <a:cs typeface="Arial"/>
            </a:endParaRPr>
          </a:p>
          <a:p>
            <a:pPr marL="329565" marR="128270" indent="-317500">
              <a:lnSpc>
                <a:spcPct val="95600"/>
              </a:lnSpc>
              <a:spcBef>
                <a:spcPts val="40"/>
              </a:spcBef>
              <a:buClr>
                <a:srgbClr val="FF0000"/>
              </a:buClr>
              <a:buAutoNum type="arabicPeriod" startAt="10"/>
              <a:tabLst>
                <a:tab pos="330200" algn="l"/>
              </a:tabLst>
            </a:pPr>
            <a:r>
              <a:rPr sz="1300" b="1" spc="-5" dirty="0">
                <a:latin typeface="Arial"/>
                <a:cs typeface="Arial"/>
              </a:rPr>
              <a:t>Çalışanların hasta olduklarında evde kalmalarını teşvik eden, öksürük </a:t>
            </a:r>
            <a:r>
              <a:rPr sz="1300" b="1" dirty="0">
                <a:latin typeface="Arial"/>
                <a:cs typeface="Arial"/>
              </a:rPr>
              <a:t>ve  </a:t>
            </a:r>
            <a:r>
              <a:rPr sz="1300" b="1" spc="-5" dirty="0">
                <a:latin typeface="Arial"/>
                <a:cs typeface="Arial"/>
              </a:rPr>
              <a:t>hapşırma görgü kurallarını içeren ve el hijyeninin önemini </a:t>
            </a:r>
            <a:r>
              <a:rPr sz="1300" b="1" spc="-10" dirty="0">
                <a:latin typeface="Arial"/>
                <a:cs typeface="Arial"/>
              </a:rPr>
              <a:t>anlatan  </a:t>
            </a:r>
            <a:r>
              <a:rPr sz="1300" b="1" spc="-5" dirty="0">
                <a:latin typeface="Arial"/>
                <a:cs typeface="Arial"/>
              </a:rPr>
              <a:t>afis/poster/talimatların işyerinin </a:t>
            </a:r>
            <a:r>
              <a:rPr sz="1300" b="1" dirty="0">
                <a:latin typeface="Arial"/>
                <a:cs typeface="Arial"/>
              </a:rPr>
              <a:t>girişine </a:t>
            </a:r>
            <a:r>
              <a:rPr sz="1300" b="1" spc="-5" dirty="0">
                <a:latin typeface="Arial"/>
                <a:cs typeface="Arial"/>
              </a:rPr>
              <a:t>ve herkesin görebileceği diger  alanlara asılmasını</a:t>
            </a:r>
            <a:r>
              <a:rPr sz="1300" b="1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sağlayın.</a:t>
            </a:r>
            <a:endParaRPr sz="13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57275" y="8003497"/>
            <a:ext cx="704850" cy="6265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05427" y="9089207"/>
            <a:ext cx="704850" cy="6265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17</a:t>
            </a:fld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90925" y="8300592"/>
            <a:ext cx="1400175" cy="1244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90700" y="7924800"/>
            <a:ext cx="1362075" cy="1362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10150" y="7840767"/>
            <a:ext cx="1485900" cy="9736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200025" y="7715250"/>
            <a:ext cx="3171825" cy="2714625"/>
            <a:chOff x="200025" y="7715250"/>
            <a:chExt cx="3171825" cy="2714625"/>
          </a:xfrm>
        </p:grpSpPr>
        <p:sp>
          <p:nvSpPr>
            <p:cNvPr id="9" name="object 9"/>
            <p:cNvSpPr/>
            <p:nvPr/>
          </p:nvSpPr>
          <p:spPr>
            <a:xfrm>
              <a:off x="2009775" y="7715250"/>
              <a:ext cx="1362075" cy="13620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00025" y="8620125"/>
              <a:ext cx="1809750" cy="18097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181225" y="9105900"/>
              <a:ext cx="1000125" cy="100012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95300" y="8115427"/>
              <a:ext cx="704850" cy="7048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28650" y="8077327"/>
              <a:ext cx="704850" cy="7048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15187" y="911097"/>
            <a:ext cx="5067300" cy="1102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5" dirty="0">
                <a:solidFill>
                  <a:srgbClr val="098475"/>
                </a:solidFill>
                <a:latin typeface="Arial Black"/>
                <a:cs typeface="Arial Black"/>
              </a:rPr>
              <a:t>8.Yemekhanede </a:t>
            </a:r>
            <a:r>
              <a:rPr sz="2000" spc="-5" dirty="0">
                <a:solidFill>
                  <a:srgbClr val="098475"/>
                </a:solidFill>
                <a:latin typeface="Arial Black"/>
                <a:cs typeface="Arial Black"/>
              </a:rPr>
              <a:t>Salgından</a:t>
            </a:r>
            <a:r>
              <a:rPr sz="2000" spc="-30" dirty="0">
                <a:solidFill>
                  <a:srgbClr val="098475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098475"/>
                </a:solidFill>
                <a:latin typeface="Arial Black"/>
                <a:cs typeface="Arial Black"/>
              </a:rPr>
              <a:t>Korunma</a:t>
            </a:r>
            <a:endParaRPr sz="20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600">
              <a:latin typeface="Arial Black"/>
              <a:cs typeface="Arial Black"/>
            </a:endParaRPr>
          </a:p>
          <a:p>
            <a:pPr marL="283845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098475"/>
                </a:solidFill>
                <a:latin typeface="Arial Black"/>
                <a:cs typeface="Arial Black"/>
              </a:rPr>
              <a:t>Korunma</a:t>
            </a:r>
            <a:r>
              <a:rPr sz="2000" spc="-5" dirty="0">
                <a:solidFill>
                  <a:srgbClr val="098475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098475"/>
                </a:solidFill>
                <a:latin typeface="Arial Black"/>
                <a:cs typeface="Arial Black"/>
              </a:rPr>
              <a:t>Önlemleri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99464" y="2333040"/>
            <a:ext cx="5208270" cy="0"/>
          </a:xfrm>
          <a:custGeom>
            <a:avLst/>
            <a:gdLst/>
            <a:ahLst/>
            <a:cxnLst/>
            <a:rect l="l" t="t" r="r" b="b"/>
            <a:pathLst>
              <a:path w="5208270">
                <a:moveTo>
                  <a:pt x="0" y="0"/>
                </a:moveTo>
                <a:lnTo>
                  <a:pt x="5208251" y="0"/>
                </a:lnTo>
              </a:path>
            </a:pathLst>
          </a:custGeom>
          <a:ln w="12725">
            <a:solidFill>
              <a:srgbClr val="0883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86764" y="2553969"/>
            <a:ext cx="5814695" cy="505777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>
              <a:lnSpc>
                <a:spcPts val="1490"/>
              </a:lnSpc>
              <a:spcBef>
                <a:spcPts val="204"/>
              </a:spcBef>
            </a:pPr>
            <a:r>
              <a:rPr sz="1300" b="1" spc="-5" dirty="0">
                <a:latin typeface="Arial"/>
                <a:cs typeface="Arial"/>
              </a:rPr>
              <a:t>Yemekhane çalışanlarının temassız </a:t>
            </a:r>
            <a:r>
              <a:rPr sz="1300" b="1" dirty="0">
                <a:latin typeface="Arial"/>
                <a:cs typeface="Arial"/>
              </a:rPr>
              <a:t>ateş </a:t>
            </a:r>
            <a:r>
              <a:rPr sz="1300" b="1" spc="-5" dirty="0">
                <a:latin typeface="Arial"/>
                <a:cs typeface="Arial"/>
              </a:rPr>
              <a:t>ölçerle ateş kontrolü yapılmasını,  </a:t>
            </a:r>
            <a:r>
              <a:rPr sz="1300" b="1" spc="-10" dirty="0">
                <a:latin typeface="Arial"/>
                <a:cs typeface="Arial"/>
              </a:rPr>
              <a:t>maske </a:t>
            </a:r>
            <a:r>
              <a:rPr sz="1300" b="1" spc="-5" dirty="0">
                <a:latin typeface="Arial"/>
                <a:cs typeface="Arial"/>
              </a:rPr>
              <a:t>ve eldiven kullanmalarını</a:t>
            </a:r>
            <a:r>
              <a:rPr sz="1300" b="1" spc="30" dirty="0">
                <a:latin typeface="Arial"/>
                <a:cs typeface="Arial"/>
              </a:rPr>
              <a:t> </a:t>
            </a:r>
            <a:r>
              <a:rPr sz="1300" b="1" spc="-10" dirty="0">
                <a:latin typeface="Arial"/>
                <a:cs typeface="Arial"/>
              </a:rPr>
              <a:t>sağlayın.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300" b="1" spc="-5" dirty="0">
                <a:latin typeface="Arial"/>
                <a:cs typeface="Arial"/>
              </a:rPr>
              <a:t>Kalabalık oluşmasını</a:t>
            </a:r>
            <a:r>
              <a:rPr sz="1300" b="1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engelleyin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00">
              <a:latin typeface="Arial"/>
              <a:cs typeface="Arial"/>
            </a:endParaRPr>
          </a:p>
          <a:p>
            <a:pPr marL="469265" indent="-228600">
              <a:lnSpc>
                <a:spcPts val="1530"/>
              </a:lnSpc>
              <a:buClr>
                <a:srgbClr val="FF0000"/>
              </a:buClr>
              <a:buAutoNum type="arabicPeriod"/>
              <a:tabLst>
                <a:tab pos="469900" algn="l"/>
              </a:tabLst>
            </a:pPr>
            <a:r>
              <a:rPr sz="1300" b="1" spc="-5" dirty="0">
                <a:latin typeface="Arial"/>
                <a:cs typeface="Arial"/>
              </a:rPr>
              <a:t>Yemek saatini </a:t>
            </a:r>
            <a:r>
              <a:rPr sz="1300" b="1" dirty="0">
                <a:latin typeface="Arial"/>
                <a:cs typeface="Arial"/>
              </a:rPr>
              <a:t>daha </a:t>
            </a:r>
            <a:r>
              <a:rPr sz="1300" b="1" spc="-5" dirty="0">
                <a:latin typeface="Arial"/>
                <a:cs typeface="Arial"/>
              </a:rPr>
              <a:t>geniş </a:t>
            </a:r>
            <a:r>
              <a:rPr sz="1300" b="1" dirty="0">
                <a:latin typeface="Arial"/>
                <a:cs typeface="Arial"/>
              </a:rPr>
              <a:t>bir </a:t>
            </a:r>
            <a:r>
              <a:rPr sz="1300" b="1" spc="-5" dirty="0">
                <a:latin typeface="Arial"/>
                <a:cs typeface="Arial"/>
              </a:rPr>
              <a:t>aralıkta</a:t>
            </a:r>
            <a:r>
              <a:rPr sz="1300" b="1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düzenleyin</a:t>
            </a:r>
            <a:endParaRPr sz="1300">
              <a:latin typeface="Arial"/>
              <a:cs typeface="Arial"/>
            </a:endParaRPr>
          </a:p>
          <a:p>
            <a:pPr marL="469265" indent="-228600">
              <a:lnSpc>
                <a:spcPts val="1500"/>
              </a:lnSpc>
              <a:buClr>
                <a:srgbClr val="FF0000"/>
              </a:buClr>
              <a:buAutoNum type="arabicPeriod"/>
              <a:tabLst>
                <a:tab pos="469900" algn="l"/>
              </a:tabLst>
            </a:pPr>
            <a:r>
              <a:rPr sz="1300" b="1" spc="-10" dirty="0">
                <a:latin typeface="Arial"/>
                <a:cs typeface="Arial"/>
              </a:rPr>
              <a:t>Aynı </a:t>
            </a:r>
            <a:r>
              <a:rPr sz="1300" b="1" spc="-5" dirty="0">
                <a:latin typeface="Arial"/>
                <a:cs typeface="Arial"/>
              </a:rPr>
              <a:t>anda yemek yiyen çalışan sayısını</a:t>
            </a:r>
            <a:r>
              <a:rPr sz="1300" b="1" spc="30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azaltın</a:t>
            </a:r>
            <a:endParaRPr sz="1300">
              <a:latin typeface="Arial"/>
              <a:cs typeface="Arial"/>
            </a:endParaRPr>
          </a:p>
          <a:p>
            <a:pPr marL="469265" indent="-228600">
              <a:lnSpc>
                <a:spcPts val="1495"/>
              </a:lnSpc>
              <a:buClr>
                <a:srgbClr val="FF0000"/>
              </a:buClr>
              <a:buAutoNum type="arabicPeriod"/>
              <a:tabLst>
                <a:tab pos="469900" algn="l"/>
              </a:tabLst>
            </a:pPr>
            <a:r>
              <a:rPr sz="1300" b="1" spc="-5" dirty="0">
                <a:latin typeface="Arial"/>
                <a:cs typeface="Arial"/>
              </a:rPr>
              <a:t>Sandalye sayısını azaltın ve </a:t>
            </a:r>
            <a:r>
              <a:rPr sz="1300" b="1" spc="-10" dirty="0">
                <a:latin typeface="Arial"/>
                <a:cs typeface="Arial"/>
              </a:rPr>
              <a:t>mesafeli </a:t>
            </a:r>
            <a:r>
              <a:rPr sz="1300" b="1" spc="-5" dirty="0">
                <a:latin typeface="Arial"/>
                <a:cs typeface="Arial"/>
              </a:rPr>
              <a:t>oturulabilecek düzen</a:t>
            </a:r>
            <a:r>
              <a:rPr sz="1300" b="1" spc="85" dirty="0">
                <a:latin typeface="Arial"/>
                <a:cs typeface="Arial"/>
              </a:rPr>
              <a:t> </a:t>
            </a:r>
            <a:r>
              <a:rPr sz="1300" b="1" spc="-10" dirty="0">
                <a:latin typeface="Arial"/>
                <a:cs typeface="Arial"/>
              </a:rPr>
              <a:t>kurun</a:t>
            </a:r>
            <a:endParaRPr sz="1300">
              <a:latin typeface="Arial"/>
              <a:cs typeface="Arial"/>
            </a:endParaRPr>
          </a:p>
          <a:p>
            <a:pPr marL="469265" indent="-228600">
              <a:lnSpc>
                <a:spcPts val="1525"/>
              </a:lnSpc>
              <a:buClr>
                <a:srgbClr val="FF0000"/>
              </a:buClr>
              <a:buAutoNum type="arabicPeriod"/>
              <a:tabLst>
                <a:tab pos="469900" algn="l"/>
              </a:tabLst>
            </a:pPr>
            <a:r>
              <a:rPr sz="1300" b="1" spc="-5" dirty="0">
                <a:latin typeface="Arial"/>
                <a:cs typeface="Arial"/>
              </a:rPr>
              <a:t>Masaların tek bir tarafında oturmalarını sağlayın ( karşılıklı değil</a:t>
            </a:r>
            <a:r>
              <a:rPr sz="1300" b="1" spc="60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)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Arial"/>
              <a:cs typeface="Arial"/>
            </a:endParaRPr>
          </a:p>
          <a:p>
            <a:pPr marL="12700">
              <a:lnSpc>
                <a:spcPts val="1770"/>
              </a:lnSpc>
            </a:pPr>
            <a:r>
              <a:rPr sz="1500" b="1" spc="-5" dirty="0">
                <a:solidFill>
                  <a:srgbClr val="FF0000"/>
                </a:solidFill>
                <a:latin typeface="Arial"/>
                <a:cs typeface="Arial"/>
              </a:rPr>
              <a:t>Hızı</a:t>
            </a:r>
            <a:r>
              <a:rPr sz="1500" b="1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FF0000"/>
                </a:solidFill>
                <a:latin typeface="Arial"/>
                <a:cs typeface="Arial"/>
              </a:rPr>
              <a:t>artırın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ts val="1530"/>
              </a:lnSpc>
            </a:pPr>
            <a:r>
              <a:rPr sz="1300" b="1" spc="-5" dirty="0">
                <a:latin typeface="Arial"/>
                <a:cs typeface="Arial"/>
              </a:rPr>
              <a:t>Mümkünse aşağıda belirtilen hususları</a:t>
            </a:r>
            <a:r>
              <a:rPr sz="1300" b="1" spc="25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uygulayın: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>
              <a:latin typeface="Arial"/>
              <a:cs typeface="Arial"/>
            </a:endParaRPr>
          </a:p>
          <a:p>
            <a:pPr marL="469265" indent="-228600">
              <a:lnSpc>
                <a:spcPts val="1525"/>
              </a:lnSpc>
              <a:buClr>
                <a:srgbClr val="FF0000"/>
              </a:buClr>
              <a:buAutoNum type="arabicPeriod"/>
              <a:tabLst>
                <a:tab pos="469900" algn="l"/>
              </a:tabLst>
            </a:pPr>
            <a:r>
              <a:rPr sz="1300" b="1" spc="-10" dirty="0">
                <a:latin typeface="Arial"/>
                <a:cs typeface="Arial"/>
              </a:rPr>
              <a:t>Salata </a:t>
            </a:r>
            <a:r>
              <a:rPr sz="1300" b="1" spc="-5" dirty="0">
                <a:latin typeface="Arial"/>
                <a:cs typeface="Arial"/>
              </a:rPr>
              <a:t>barının</a:t>
            </a:r>
            <a:r>
              <a:rPr sz="1300" b="1" spc="5" dirty="0">
                <a:latin typeface="Arial"/>
                <a:cs typeface="Arial"/>
              </a:rPr>
              <a:t> </a:t>
            </a:r>
            <a:r>
              <a:rPr sz="1300" b="1" spc="-10" dirty="0">
                <a:latin typeface="Arial"/>
                <a:cs typeface="Arial"/>
              </a:rPr>
              <a:t>kaldırılması</a:t>
            </a:r>
            <a:endParaRPr sz="1300">
              <a:latin typeface="Arial"/>
              <a:cs typeface="Arial"/>
            </a:endParaRPr>
          </a:p>
          <a:p>
            <a:pPr marL="469265" marR="163195" indent="-228600">
              <a:lnSpc>
                <a:spcPts val="1500"/>
              </a:lnSpc>
              <a:spcBef>
                <a:spcPts val="65"/>
              </a:spcBef>
              <a:buClr>
                <a:srgbClr val="FF0000"/>
              </a:buClr>
              <a:buAutoNum type="arabicPeriod"/>
              <a:tabLst>
                <a:tab pos="469900" algn="l"/>
              </a:tabLst>
            </a:pPr>
            <a:r>
              <a:rPr sz="1300" b="1" spc="-10" dirty="0">
                <a:latin typeface="Arial"/>
                <a:cs typeface="Arial"/>
              </a:rPr>
              <a:t>Çatal </a:t>
            </a:r>
            <a:r>
              <a:rPr sz="1300" b="1" spc="-5" dirty="0">
                <a:latin typeface="Arial"/>
                <a:cs typeface="Arial"/>
              </a:rPr>
              <a:t>bıçağın paketlenmesi veya tek kullanımlık paketli çatal bıçak  </a:t>
            </a:r>
            <a:r>
              <a:rPr sz="1300" b="1" spc="-10" dirty="0">
                <a:latin typeface="Arial"/>
                <a:cs typeface="Arial"/>
              </a:rPr>
              <a:t>kullanılması</a:t>
            </a:r>
            <a:endParaRPr sz="1300">
              <a:latin typeface="Arial"/>
              <a:cs typeface="Arial"/>
            </a:endParaRPr>
          </a:p>
          <a:p>
            <a:pPr marL="469265" indent="-228600">
              <a:lnSpc>
                <a:spcPts val="1420"/>
              </a:lnSpc>
              <a:buClr>
                <a:srgbClr val="FF0000"/>
              </a:buClr>
              <a:buAutoNum type="arabicPeriod"/>
              <a:tabLst>
                <a:tab pos="469900" algn="l"/>
              </a:tabLst>
            </a:pPr>
            <a:r>
              <a:rPr sz="1300" b="1" spc="-10" dirty="0">
                <a:latin typeface="Arial"/>
                <a:cs typeface="Arial"/>
              </a:rPr>
              <a:t>Poşetli </a:t>
            </a:r>
            <a:r>
              <a:rPr sz="1300" b="1" spc="-5" dirty="0">
                <a:latin typeface="Arial"/>
                <a:cs typeface="Arial"/>
              </a:rPr>
              <a:t>ekmek</a:t>
            </a:r>
            <a:r>
              <a:rPr sz="1300" b="1" spc="5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kullanılması</a:t>
            </a:r>
            <a:endParaRPr sz="1300">
              <a:latin typeface="Arial"/>
              <a:cs typeface="Arial"/>
            </a:endParaRPr>
          </a:p>
          <a:p>
            <a:pPr marL="469265" indent="-228600">
              <a:lnSpc>
                <a:spcPts val="1530"/>
              </a:lnSpc>
              <a:buClr>
                <a:srgbClr val="FF0000"/>
              </a:buClr>
              <a:buAutoNum type="arabicPeriod"/>
              <a:tabLst>
                <a:tab pos="469900" algn="l"/>
              </a:tabLst>
            </a:pPr>
            <a:r>
              <a:rPr sz="1300" b="1" spc="-10" dirty="0">
                <a:latin typeface="Arial"/>
                <a:cs typeface="Arial"/>
              </a:rPr>
              <a:t>Kapalı </a:t>
            </a:r>
            <a:r>
              <a:rPr sz="1300" b="1" spc="-5" dirty="0">
                <a:latin typeface="Arial"/>
                <a:cs typeface="Arial"/>
              </a:rPr>
              <a:t>kapta içme </a:t>
            </a:r>
            <a:r>
              <a:rPr sz="1300" b="1" dirty="0">
                <a:latin typeface="Arial"/>
                <a:cs typeface="Arial"/>
              </a:rPr>
              <a:t>suyu</a:t>
            </a:r>
            <a:r>
              <a:rPr sz="1300" b="1" spc="10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kullanılması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b="1" dirty="0">
                <a:solidFill>
                  <a:srgbClr val="FF0000"/>
                </a:solidFill>
                <a:latin typeface="Arial"/>
                <a:cs typeface="Arial"/>
              </a:rPr>
              <a:t>Riski</a:t>
            </a:r>
            <a:r>
              <a:rPr sz="1500" b="1" spc="-5" dirty="0">
                <a:solidFill>
                  <a:srgbClr val="FF0000"/>
                </a:solidFill>
                <a:latin typeface="Arial"/>
                <a:cs typeface="Arial"/>
              </a:rPr>
              <a:t> önleyin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00">
              <a:latin typeface="Arial"/>
              <a:cs typeface="Arial"/>
            </a:endParaRPr>
          </a:p>
          <a:p>
            <a:pPr marL="469265" indent="-228600">
              <a:lnSpc>
                <a:spcPts val="1525"/>
              </a:lnSpc>
              <a:buClr>
                <a:srgbClr val="FF0000"/>
              </a:buClr>
              <a:buAutoNum type="arabicPeriod"/>
              <a:tabLst>
                <a:tab pos="469900" algn="l"/>
              </a:tabLst>
            </a:pPr>
            <a:r>
              <a:rPr sz="1300" b="1" spc="-10" dirty="0">
                <a:latin typeface="Arial"/>
                <a:cs typeface="Arial"/>
              </a:rPr>
              <a:t>Uygun </a:t>
            </a:r>
            <a:r>
              <a:rPr sz="1300" b="1" spc="-5" dirty="0">
                <a:latin typeface="Arial"/>
                <a:cs typeface="Arial"/>
              </a:rPr>
              <a:t>termal konfor şartları ve hijyen</a:t>
            </a:r>
            <a:r>
              <a:rPr sz="1300" b="1" spc="30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sağlayın</a:t>
            </a:r>
            <a:endParaRPr sz="1300">
              <a:latin typeface="Arial"/>
              <a:cs typeface="Arial"/>
            </a:endParaRPr>
          </a:p>
          <a:p>
            <a:pPr marL="469265" marR="264795" indent="-228600">
              <a:lnSpc>
                <a:spcPts val="1500"/>
              </a:lnSpc>
              <a:spcBef>
                <a:spcPts val="65"/>
              </a:spcBef>
              <a:buClr>
                <a:srgbClr val="FF0000"/>
              </a:buClr>
              <a:buAutoNum type="arabicPeriod"/>
              <a:tabLst>
                <a:tab pos="469900" algn="l"/>
              </a:tabLst>
            </a:pPr>
            <a:r>
              <a:rPr sz="1300" b="1" spc="-5" dirty="0">
                <a:latin typeface="Arial"/>
                <a:cs typeface="Arial"/>
              </a:rPr>
              <a:t>Mümkünse çalışanın hergün </a:t>
            </a:r>
            <a:r>
              <a:rPr sz="1300" b="1" spc="-10" dirty="0">
                <a:latin typeface="Arial"/>
                <a:cs typeface="Arial"/>
              </a:rPr>
              <a:t>aynı </a:t>
            </a:r>
            <a:r>
              <a:rPr sz="1300" b="1" spc="-5" dirty="0">
                <a:latin typeface="Arial"/>
                <a:cs typeface="Arial"/>
              </a:rPr>
              <a:t>masada oturmasını sağlayacak  numaralandırma sistemi</a:t>
            </a:r>
            <a:r>
              <a:rPr sz="1300" b="1" spc="-10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kurun</a:t>
            </a:r>
            <a:endParaRPr sz="130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18</a:t>
            </a:fld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67025" y="1809749"/>
            <a:ext cx="1562100" cy="11144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124325" y="6681342"/>
            <a:ext cx="2638425" cy="2092325"/>
            <a:chOff x="4124325" y="6681342"/>
            <a:chExt cx="2638425" cy="2092325"/>
          </a:xfrm>
        </p:grpSpPr>
        <p:sp>
          <p:nvSpPr>
            <p:cNvPr id="4" name="object 4"/>
            <p:cNvSpPr/>
            <p:nvPr/>
          </p:nvSpPr>
          <p:spPr>
            <a:xfrm>
              <a:off x="4124325" y="6681342"/>
              <a:ext cx="1400175" cy="12446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276850" y="7677784"/>
              <a:ext cx="1485900" cy="109537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285115" y="6648450"/>
            <a:ext cx="3839210" cy="3143250"/>
            <a:chOff x="285115" y="6648450"/>
            <a:chExt cx="3839210" cy="3143250"/>
          </a:xfrm>
        </p:grpSpPr>
        <p:sp>
          <p:nvSpPr>
            <p:cNvPr id="7" name="object 7"/>
            <p:cNvSpPr/>
            <p:nvPr/>
          </p:nvSpPr>
          <p:spPr>
            <a:xfrm>
              <a:off x="2247900" y="6648450"/>
              <a:ext cx="1362075" cy="136207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85115" y="7524750"/>
              <a:ext cx="2085975" cy="208597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447925" y="8301185"/>
              <a:ext cx="1676400" cy="149013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615187" y="911097"/>
            <a:ext cx="605663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15" dirty="0">
                <a:solidFill>
                  <a:srgbClr val="098475"/>
                </a:solidFill>
                <a:latin typeface="Arial Black"/>
                <a:cs typeface="Arial Black"/>
              </a:rPr>
              <a:t>9.Sigara </a:t>
            </a:r>
            <a:r>
              <a:rPr sz="2000" spc="-5" dirty="0">
                <a:solidFill>
                  <a:srgbClr val="098475"/>
                </a:solidFill>
                <a:latin typeface="Arial Black"/>
                <a:cs typeface="Arial Black"/>
              </a:rPr>
              <a:t>İçme </a:t>
            </a:r>
            <a:r>
              <a:rPr sz="2000" dirty="0">
                <a:solidFill>
                  <a:srgbClr val="098475"/>
                </a:solidFill>
                <a:latin typeface="Arial Black"/>
                <a:cs typeface="Arial Black"/>
              </a:rPr>
              <a:t>Alanında </a:t>
            </a:r>
            <a:r>
              <a:rPr sz="2000" spc="-5" dirty="0">
                <a:solidFill>
                  <a:srgbClr val="098475"/>
                </a:solidFill>
                <a:latin typeface="Arial Black"/>
                <a:cs typeface="Arial Black"/>
              </a:rPr>
              <a:t>Salgından</a:t>
            </a:r>
            <a:r>
              <a:rPr sz="2000" spc="-95" dirty="0">
                <a:solidFill>
                  <a:srgbClr val="098475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098475"/>
                </a:solidFill>
                <a:latin typeface="Arial Black"/>
                <a:cs typeface="Arial Black"/>
              </a:rPr>
              <a:t>Korunma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27887" y="1616760"/>
            <a:ext cx="6223635" cy="0"/>
          </a:xfrm>
          <a:custGeom>
            <a:avLst/>
            <a:gdLst/>
            <a:ahLst/>
            <a:cxnLst/>
            <a:rect l="l" t="t" r="r" b="b"/>
            <a:pathLst>
              <a:path w="6223634">
                <a:moveTo>
                  <a:pt x="0" y="0"/>
                </a:moveTo>
                <a:lnTo>
                  <a:pt x="6223229" y="0"/>
                </a:lnTo>
              </a:path>
            </a:pathLst>
          </a:custGeom>
          <a:ln w="12725">
            <a:solidFill>
              <a:srgbClr val="0883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86764" y="3349878"/>
            <a:ext cx="5984875" cy="181292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66040" indent="228600">
              <a:lnSpc>
                <a:spcPts val="1490"/>
              </a:lnSpc>
              <a:spcBef>
                <a:spcPts val="204"/>
              </a:spcBef>
              <a:buClr>
                <a:srgbClr val="FF0000"/>
              </a:buClr>
              <a:buAutoNum type="arabicPeriod"/>
              <a:tabLst>
                <a:tab pos="469900" algn="l"/>
              </a:tabLst>
            </a:pPr>
            <a:r>
              <a:rPr sz="1300" b="1" spc="-5" dirty="0">
                <a:latin typeface="Arial"/>
                <a:cs typeface="Arial"/>
              </a:rPr>
              <a:t>Sigara </a:t>
            </a:r>
            <a:r>
              <a:rPr sz="1300" b="1" spc="-10" dirty="0">
                <a:latin typeface="Arial"/>
                <a:cs typeface="Arial"/>
              </a:rPr>
              <a:t>kullanımının azaltılmasına </a:t>
            </a:r>
            <a:r>
              <a:rPr sz="1300" b="1" spc="-5" dirty="0">
                <a:latin typeface="Arial"/>
                <a:cs typeface="Arial"/>
              </a:rPr>
              <a:t>ve </a:t>
            </a:r>
            <a:r>
              <a:rPr sz="1300" b="1" dirty="0">
                <a:latin typeface="Arial"/>
                <a:cs typeface="Arial"/>
              </a:rPr>
              <a:t>bu </a:t>
            </a:r>
            <a:r>
              <a:rPr sz="1300" b="1" spc="-10" dirty="0">
                <a:latin typeface="Arial"/>
                <a:cs typeface="Arial"/>
              </a:rPr>
              <a:t>süreçte </a:t>
            </a:r>
            <a:r>
              <a:rPr sz="1300" b="1" spc="-5" dirty="0">
                <a:latin typeface="Arial"/>
                <a:cs typeface="Arial"/>
              </a:rPr>
              <a:t>bir araya gelinmekten  </a:t>
            </a:r>
            <a:r>
              <a:rPr sz="1300" b="1" spc="-10" dirty="0">
                <a:latin typeface="Arial"/>
                <a:cs typeface="Arial"/>
              </a:rPr>
              <a:t>kaçınılmasına </a:t>
            </a:r>
            <a:r>
              <a:rPr sz="1300" b="1" spc="-5" dirty="0">
                <a:latin typeface="Arial"/>
                <a:cs typeface="Arial"/>
              </a:rPr>
              <a:t>ilişkin uyarılarda</a:t>
            </a:r>
            <a:r>
              <a:rPr sz="1300" b="1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bulunun.</a:t>
            </a:r>
            <a:endParaRPr sz="1300">
              <a:latin typeface="Arial"/>
              <a:cs typeface="Arial"/>
            </a:endParaRPr>
          </a:p>
          <a:p>
            <a:pPr marL="12700" marR="5080" indent="228600">
              <a:lnSpc>
                <a:spcPts val="1490"/>
              </a:lnSpc>
              <a:spcBef>
                <a:spcPts val="5"/>
              </a:spcBef>
              <a:buClr>
                <a:srgbClr val="FF0000"/>
              </a:buClr>
              <a:buAutoNum type="arabicPeriod"/>
              <a:tabLst>
                <a:tab pos="469900" algn="l"/>
              </a:tabLst>
            </a:pPr>
            <a:r>
              <a:rPr sz="1300" b="1" spc="-5" dirty="0">
                <a:latin typeface="Arial"/>
                <a:cs typeface="Arial"/>
              </a:rPr>
              <a:t>Sigara </a:t>
            </a:r>
            <a:r>
              <a:rPr sz="1300" b="1" spc="-10" dirty="0">
                <a:latin typeface="Arial"/>
                <a:cs typeface="Arial"/>
              </a:rPr>
              <a:t>kullanımı </a:t>
            </a:r>
            <a:r>
              <a:rPr sz="1300" b="1" spc="-5" dirty="0">
                <a:latin typeface="Arial"/>
                <a:cs typeface="Arial"/>
              </a:rPr>
              <a:t>için sadece belirlenmiş </a:t>
            </a:r>
            <a:r>
              <a:rPr sz="1300" b="1" spc="-10" dirty="0">
                <a:latin typeface="Arial"/>
                <a:cs typeface="Arial"/>
              </a:rPr>
              <a:t>alanların </a:t>
            </a:r>
            <a:r>
              <a:rPr sz="1300" b="1" spc="-5" dirty="0">
                <a:latin typeface="Arial"/>
                <a:cs typeface="Arial"/>
              </a:rPr>
              <a:t>kullanımını </a:t>
            </a:r>
            <a:r>
              <a:rPr sz="1300" b="1" spc="-10" dirty="0">
                <a:latin typeface="Arial"/>
                <a:cs typeface="Arial"/>
              </a:rPr>
              <a:t>sağlayın.  Aşağıda </a:t>
            </a:r>
            <a:r>
              <a:rPr sz="1300" b="1" spc="-5" dirty="0">
                <a:latin typeface="Arial"/>
                <a:cs typeface="Arial"/>
              </a:rPr>
              <a:t>belirtilen konularla ilgili gerekli uyarı ve bilgilendirmeyi</a:t>
            </a:r>
            <a:r>
              <a:rPr sz="1300" b="1" spc="90" dirty="0">
                <a:latin typeface="Arial"/>
                <a:cs typeface="Arial"/>
              </a:rPr>
              <a:t> </a:t>
            </a:r>
            <a:r>
              <a:rPr sz="1300" b="1" spc="-10" dirty="0">
                <a:latin typeface="Arial"/>
                <a:cs typeface="Arial"/>
              </a:rPr>
              <a:t>yapın:</a:t>
            </a:r>
            <a:endParaRPr sz="1300">
              <a:latin typeface="Arial"/>
              <a:cs typeface="Arial"/>
            </a:endParaRPr>
          </a:p>
          <a:p>
            <a:pPr marL="1421765" lvl="1" indent="-229235">
              <a:lnSpc>
                <a:spcPts val="1545"/>
              </a:lnSpc>
              <a:buClr>
                <a:srgbClr val="FF0000"/>
              </a:buClr>
              <a:buFont typeface="Symbol"/>
              <a:buChar char=""/>
              <a:tabLst>
                <a:tab pos="1421765" algn="l"/>
                <a:tab pos="1422400" algn="l"/>
              </a:tabLst>
            </a:pPr>
            <a:r>
              <a:rPr sz="1300" b="1" spc="-10" dirty="0">
                <a:latin typeface="Arial"/>
                <a:cs typeface="Arial"/>
              </a:rPr>
              <a:t>Sigara </a:t>
            </a:r>
            <a:r>
              <a:rPr sz="1300" b="1" spc="-5" dirty="0">
                <a:latin typeface="Arial"/>
                <a:cs typeface="Arial"/>
              </a:rPr>
              <a:t>içmeye başlayana </a:t>
            </a:r>
            <a:r>
              <a:rPr sz="1300" b="1" spc="-10" dirty="0">
                <a:latin typeface="Arial"/>
                <a:cs typeface="Arial"/>
              </a:rPr>
              <a:t>kadar </a:t>
            </a:r>
            <a:r>
              <a:rPr sz="1300" b="1" spc="-5" dirty="0">
                <a:latin typeface="Arial"/>
                <a:cs typeface="Arial"/>
              </a:rPr>
              <a:t>maskenin</a:t>
            </a:r>
            <a:r>
              <a:rPr sz="1300" b="1" spc="35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çıkartılmaması</a:t>
            </a:r>
            <a:endParaRPr sz="1300">
              <a:latin typeface="Arial"/>
              <a:cs typeface="Arial"/>
            </a:endParaRPr>
          </a:p>
          <a:p>
            <a:pPr marL="1421765" lvl="1" indent="-229235">
              <a:lnSpc>
                <a:spcPct val="100000"/>
              </a:lnSpc>
              <a:spcBef>
                <a:spcPts val="25"/>
              </a:spcBef>
              <a:buClr>
                <a:srgbClr val="FF0000"/>
              </a:buClr>
              <a:buFont typeface="Symbol"/>
              <a:buChar char=""/>
              <a:tabLst>
                <a:tab pos="1421765" algn="l"/>
                <a:tab pos="1422400" algn="l"/>
              </a:tabLst>
            </a:pPr>
            <a:r>
              <a:rPr sz="1300" b="1" spc="-5" dirty="0">
                <a:latin typeface="Arial"/>
                <a:cs typeface="Arial"/>
              </a:rPr>
              <a:t>Yüz yüze </a:t>
            </a:r>
            <a:r>
              <a:rPr sz="1300" b="1" spc="-10" dirty="0">
                <a:latin typeface="Arial"/>
                <a:cs typeface="Arial"/>
              </a:rPr>
              <a:t>karşılıklı </a:t>
            </a:r>
            <a:r>
              <a:rPr sz="1300" b="1" spc="-5" dirty="0">
                <a:latin typeface="Arial"/>
                <a:cs typeface="Arial"/>
              </a:rPr>
              <a:t>sigara içmekten</a:t>
            </a:r>
            <a:r>
              <a:rPr sz="1300" b="1" spc="15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kaçınılması</a:t>
            </a:r>
            <a:endParaRPr sz="1300">
              <a:latin typeface="Arial"/>
              <a:cs typeface="Arial"/>
            </a:endParaRPr>
          </a:p>
          <a:p>
            <a:pPr marL="1421765" lvl="1" indent="-229235">
              <a:lnSpc>
                <a:spcPct val="100000"/>
              </a:lnSpc>
              <a:spcBef>
                <a:spcPts val="25"/>
              </a:spcBef>
              <a:buClr>
                <a:srgbClr val="FF0000"/>
              </a:buClr>
              <a:buFont typeface="Symbol"/>
              <a:buChar char=""/>
              <a:tabLst>
                <a:tab pos="1421765" algn="l"/>
                <a:tab pos="1422400" algn="l"/>
              </a:tabLst>
            </a:pPr>
            <a:r>
              <a:rPr sz="1300" b="1" spc="-10" dirty="0">
                <a:latin typeface="Arial"/>
                <a:cs typeface="Arial"/>
              </a:rPr>
              <a:t>Sigara </a:t>
            </a:r>
            <a:r>
              <a:rPr sz="1300" b="1" spc="-5" dirty="0">
                <a:latin typeface="Arial"/>
                <a:cs typeface="Arial"/>
              </a:rPr>
              <a:t>içerken konuşulmaması</a:t>
            </a:r>
            <a:endParaRPr sz="1300">
              <a:latin typeface="Arial"/>
              <a:cs typeface="Arial"/>
            </a:endParaRPr>
          </a:p>
          <a:p>
            <a:pPr marL="1421765" lvl="1" indent="-229235">
              <a:lnSpc>
                <a:spcPct val="100000"/>
              </a:lnSpc>
              <a:spcBef>
                <a:spcPts val="20"/>
              </a:spcBef>
              <a:buClr>
                <a:srgbClr val="FF0000"/>
              </a:buClr>
              <a:buFont typeface="Symbol"/>
              <a:buChar char=""/>
              <a:tabLst>
                <a:tab pos="1421765" algn="l"/>
                <a:tab pos="1422400" algn="l"/>
              </a:tabLst>
            </a:pPr>
            <a:r>
              <a:rPr sz="1300" b="1" spc="-10" dirty="0">
                <a:latin typeface="Arial"/>
                <a:cs typeface="Arial"/>
              </a:rPr>
              <a:t>Sigara </a:t>
            </a:r>
            <a:r>
              <a:rPr sz="1300" b="1" spc="-5" dirty="0">
                <a:latin typeface="Arial"/>
                <a:cs typeface="Arial"/>
              </a:rPr>
              <a:t>içtikten sonra </a:t>
            </a:r>
            <a:r>
              <a:rPr sz="1300" b="1" spc="-10" dirty="0">
                <a:latin typeface="Arial"/>
                <a:cs typeface="Arial"/>
              </a:rPr>
              <a:t>maskenin </a:t>
            </a:r>
            <a:r>
              <a:rPr sz="1300" b="1" spc="-5" dirty="0">
                <a:latin typeface="Arial"/>
                <a:cs typeface="Arial"/>
              </a:rPr>
              <a:t>hemen</a:t>
            </a:r>
            <a:r>
              <a:rPr sz="1300" b="1" spc="35" dirty="0">
                <a:latin typeface="Arial"/>
                <a:cs typeface="Arial"/>
              </a:rPr>
              <a:t> </a:t>
            </a:r>
            <a:r>
              <a:rPr sz="1300" b="1" spc="-10" dirty="0">
                <a:latin typeface="Arial"/>
                <a:cs typeface="Arial"/>
              </a:rPr>
              <a:t>takılması</a:t>
            </a:r>
            <a:endParaRPr sz="1300">
              <a:latin typeface="Arial"/>
              <a:cs typeface="Arial"/>
            </a:endParaRPr>
          </a:p>
          <a:p>
            <a:pPr marL="469265" indent="-228600">
              <a:lnSpc>
                <a:spcPct val="100000"/>
              </a:lnSpc>
              <a:spcBef>
                <a:spcPts val="145"/>
              </a:spcBef>
              <a:buClr>
                <a:srgbClr val="FF0000"/>
              </a:buClr>
              <a:buFont typeface="Arial Black"/>
              <a:buAutoNum type="arabicPeriod"/>
              <a:tabLst>
                <a:tab pos="469900" algn="l"/>
              </a:tabLst>
            </a:pPr>
            <a:r>
              <a:rPr sz="1300" b="1" spc="-10" dirty="0">
                <a:latin typeface="Arial"/>
                <a:cs typeface="Arial"/>
              </a:rPr>
              <a:t>Sigara </a:t>
            </a:r>
            <a:r>
              <a:rPr sz="1300" b="1" spc="-5" dirty="0">
                <a:latin typeface="Arial"/>
                <a:cs typeface="Arial"/>
              </a:rPr>
              <a:t>içme alanının temizlenmesi ve </a:t>
            </a:r>
            <a:r>
              <a:rPr sz="1300" b="1" spc="-10" dirty="0">
                <a:latin typeface="Arial"/>
                <a:cs typeface="Arial"/>
              </a:rPr>
              <a:t>dezenfekte </a:t>
            </a:r>
            <a:r>
              <a:rPr sz="1300" b="1" spc="-5" dirty="0">
                <a:latin typeface="Arial"/>
                <a:cs typeface="Arial"/>
              </a:rPr>
              <a:t>edilmesini</a:t>
            </a:r>
            <a:r>
              <a:rPr sz="1300" b="1" spc="85" dirty="0">
                <a:latin typeface="Arial"/>
                <a:cs typeface="Arial"/>
              </a:rPr>
              <a:t> </a:t>
            </a:r>
            <a:r>
              <a:rPr sz="1300" b="1" spc="-10" dirty="0">
                <a:latin typeface="Arial"/>
                <a:cs typeface="Arial"/>
              </a:rPr>
              <a:t>sağlayın.</a:t>
            </a:r>
            <a:endParaRPr sz="13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952625" y="6162547"/>
            <a:ext cx="704850" cy="7048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15050" y="6917520"/>
            <a:ext cx="704850" cy="6265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19</a:t>
            </a:fld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05960" y="9909123"/>
            <a:ext cx="90805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35"/>
              </a:lnSpc>
            </a:pPr>
            <a:r>
              <a:rPr sz="1400" b="1" dirty="0">
                <a:solidFill>
                  <a:srgbClr val="1B8528"/>
                </a:solidFill>
                <a:latin typeface="Carlito"/>
                <a:cs typeface="Carlito"/>
              </a:rPr>
              <a:t>2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57175" y="6715125"/>
            <a:ext cx="2457450" cy="3682365"/>
            <a:chOff x="257175" y="6715125"/>
            <a:chExt cx="2457450" cy="3682365"/>
          </a:xfrm>
        </p:grpSpPr>
        <p:sp>
          <p:nvSpPr>
            <p:cNvPr id="4" name="object 4"/>
            <p:cNvSpPr/>
            <p:nvPr/>
          </p:nvSpPr>
          <p:spPr>
            <a:xfrm>
              <a:off x="714375" y="8619489"/>
              <a:ext cx="2000250" cy="177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7175" y="6715125"/>
              <a:ext cx="1981200" cy="19811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3076575" y="7172409"/>
            <a:ext cx="1876425" cy="2381250"/>
            <a:chOff x="3076575" y="7172409"/>
            <a:chExt cx="1876425" cy="2381250"/>
          </a:xfrm>
        </p:grpSpPr>
        <p:sp>
          <p:nvSpPr>
            <p:cNvPr id="7" name="object 7"/>
            <p:cNvSpPr/>
            <p:nvPr/>
          </p:nvSpPr>
          <p:spPr>
            <a:xfrm>
              <a:off x="3076575" y="7172409"/>
              <a:ext cx="1876425" cy="166793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305175" y="8553449"/>
              <a:ext cx="1000125" cy="100012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5476875" y="8072754"/>
            <a:ext cx="1143000" cy="101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86200" y="9363073"/>
            <a:ext cx="1657350" cy="12191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181190" y="6715125"/>
            <a:ext cx="3124835" cy="3762375"/>
            <a:chOff x="181190" y="6715125"/>
            <a:chExt cx="3124835" cy="3762375"/>
          </a:xfrm>
        </p:grpSpPr>
        <p:sp>
          <p:nvSpPr>
            <p:cNvPr id="14" name="object 14"/>
            <p:cNvSpPr/>
            <p:nvPr/>
          </p:nvSpPr>
          <p:spPr>
            <a:xfrm>
              <a:off x="800100" y="8477250"/>
              <a:ext cx="2000250" cy="20002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42900" y="6715125"/>
              <a:ext cx="1981200" cy="19811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600579" y="8210803"/>
              <a:ext cx="704849" cy="7048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81190" y="8658479"/>
              <a:ext cx="704850" cy="70485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48844" y="921765"/>
            <a:ext cx="708469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9079" algn="l"/>
                <a:tab pos="7071359" algn="l"/>
              </a:tabLst>
            </a:pPr>
            <a:r>
              <a:rPr sz="27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700" u="heavy" spc="-5" dirty="0">
                <a:uFill>
                  <a:solidFill>
                    <a:srgbClr val="000000"/>
                  </a:solidFill>
                </a:uFill>
              </a:rPr>
              <a:t>İçindekiler	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47648" y="2385313"/>
            <a:ext cx="5344160" cy="4159885"/>
          </a:xfrm>
          <a:prstGeom prst="rect">
            <a:avLst/>
          </a:prstGeom>
          <a:solidFill>
            <a:srgbClr val="098475"/>
          </a:solidFill>
          <a:ln w="6096">
            <a:solidFill>
              <a:srgbClr val="00000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1900">
              <a:latin typeface="Times New Roman"/>
              <a:cs typeface="Times New Roman"/>
            </a:endParaRPr>
          </a:p>
          <a:p>
            <a:pPr marL="729615" indent="-457834">
              <a:lnSpc>
                <a:spcPct val="100000"/>
              </a:lnSpc>
              <a:buAutoNum type="arabicPeriod"/>
              <a:tabLst>
                <a:tab pos="729615" algn="l"/>
                <a:tab pos="730250" algn="l"/>
              </a:tabLst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Giriş</a:t>
            </a:r>
            <a:endParaRPr sz="1500">
              <a:latin typeface="Arial"/>
              <a:cs typeface="Arial"/>
            </a:endParaRPr>
          </a:p>
          <a:p>
            <a:pPr marL="729615" indent="-457834">
              <a:lnSpc>
                <a:spcPct val="100000"/>
              </a:lnSpc>
              <a:spcBef>
                <a:spcPts val="190"/>
              </a:spcBef>
              <a:buAutoNum type="arabicPeriod"/>
              <a:tabLst>
                <a:tab pos="729615" algn="l"/>
                <a:tab pos="730250" algn="l"/>
              </a:tabLst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Genel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 bilgi</a:t>
            </a:r>
            <a:endParaRPr sz="1500">
              <a:latin typeface="Arial"/>
              <a:cs typeface="Arial"/>
            </a:endParaRPr>
          </a:p>
          <a:p>
            <a:pPr marL="729615" indent="-457834">
              <a:lnSpc>
                <a:spcPct val="100000"/>
              </a:lnSpc>
              <a:spcBef>
                <a:spcPts val="185"/>
              </a:spcBef>
              <a:buAutoNum type="arabicPeriod"/>
              <a:tabLst>
                <a:tab pos="729615" algn="l"/>
                <a:tab pos="730250" algn="l"/>
              </a:tabLst>
            </a:pP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Salgından</a:t>
            </a:r>
            <a:r>
              <a:rPr sz="15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korunma</a:t>
            </a:r>
            <a:endParaRPr sz="1500">
              <a:latin typeface="Arial"/>
              <a:cs typeface="Arial"/>
            </a:endParaRPr>
          </a:p>
          <a:p>
            <a:pPr marL="729615" indent="-457834">
              <a:lnSpc>
                <a:spcPct val="100000"/>
              </a:lnSpc>
              <a:spcBef>
                <a:spcPts val="180"/>
              </a:spcBef>
              <a:buAutoNum type="arabicPeriod"/>
              <a:tabLst>
                <a:tab pos="729615" algn="l"/>
                <a:tab pos="730250" algn="l"/>
              </a:tabLst>
            </a:pP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Salgından bireysel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korunma</a:t>
            </a:r>
            <a:endParaRPr sz="1500">
              <a:latin typeface="Arial"/>
              <a:cs typeface="Arial"/>
            </a:endParaRPr>
          </a:p>
          <a:p>
            <a:pPr marL="729615" marR="381635" indent="-457200">
              <a:lnSpc>
                <a:spcPct val="110000"/>
              </a:lnSpc>
              <a:spcBef>
                <a:spcPts val="10"/>
              </a:spcBef>
              <a:buAutoNum type="arabicPeriod"/>
              <a:tabLst>
                <a:tab pos="729615" algn="l"/>
                <a:tab pos="730250" algn="l"/>
              </a:tabLst>
            </a:pP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Maske, eldiven ve diğer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kişisel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hijyen malzeme  atıklarının yönetimi nasıl</a:t>
            </a:r>
            <a:r>
              <a:rPr sz="15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yapılmalı?</a:t>
            </a:r>
            <a:endParaRPr sz="1500">
              <a:latin typeface="Arial"/>
              <a:cs typeface="Arial"/>
            </a:endParaRPr>
          </a:p>
          <a:p>
            <a:pPr marL="729615" indent="-457834">
              <a:lnSpc>
                <a:spcPct val="100000"/>
              </a:lnSpc>
              <a:spcBef>
                <a:spcPts val="180"/>
              </a:spcBef>
              <a:buAutoNum type="arabicPeriod"/>
              <a:tabLst>
                <a:tab pos="729615" algn="l"/>
                <a:tab pos="730250" algn="l"/>
              </a:tabLst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İşe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geliş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5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gidiş</a:t>
            </a:r>
            <a:endParaRPr sz="1500">
              <a:latin typeface="Arial"/>
              <a:cs typeface="Arial"/>
            </a:endParaRPr>
          </a:p>
          <a:p>
            <a:pPr marL="729615" indent="-457834">
              <a:lnSpc>
                <a:spcPct val="100000"/>
              </a:lnSpc>
              <a:spcBef>
                <a:spcPts val="195"/>
              </a:spcBef>
              <a:buAutoNum type="arabicPeriod"/>
              <a:tabLst>
                <a:tab pos="729615" algn="l"/>
                <a:tab pos="730250" algn="l"/>
              </a:tabLst>
            </a:pP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İşyerinde salgından</a:t>
            </a:r>
            <a:r>
              <a:rPr sz="15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korunma</a:t>
            </a:r>
            <a:endParaRPr sz="1500">
              <a:latin typeface="Arial"/>
              <a:cs typeface="Arial"/>
            </a:endParaRPr>
          </a:p>
          <a:p>
            <a:pPr marL="782955" indent="-511175">
              <a:lnSpc>
                <a:spcPct val="100000"/>
              </a:lnSpc>
              <a:spcBef>
                <a:spcPts val="180"/>
              </a:spcBef>
              <a:buAutoNum type="arabicPeriod"/>
              <a:tabLst>
                <a:tab pos="782955" algn="l"/>
                <a:tab pos="783590" algn="l"/>
              </a:tabLst>
            </a:pP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Yemekhanede salgından korunma</a:t>
            </a:r>
            <a:endParaRPr sz="1500">
              <a:latin typeface="Arial"/>
              <a:cs typeface="Arial"/>
            </a:endParaRPr>
          </a:p>
          <a:p>
            <a:pPr marL="729615" indent="-457834">
              <a:lnSpc>
                <a:spcPct val="100000"/>
              </a:lnSpc>
              <a:spcBef>
                <a:spcPts val="180"/>
              </a:spcBef>
              <a:buAutoNum type="arabicPeriod"/>
              <a:tabLst>
                <a:tab pos="729615" algn="l"/>
                <a:tab pos="730250" algn="l"/>
              </a:tabLst>
            </a:pP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Sigara içme alanında salgından</a:t>
            </a:r>
            <a:r>
              <a:rPr sz="15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Arial"/>
                <a:cs typeface="Arial"/>
              </a:rPr>
              <a:t>korunma</a:t>
            </a:r>
            <a:endParaRPr sz="1500">
              <a:latin typeface="Arial"/>
              <a:cs typeface="Arial"/>
            </a:endParaRPr>
          </a:p>
          <a:p>
            <a:pPr marL="729615" indent="-457834">
              <a:lnSpc>
                <a:spcPct val="100000"/>
              </a:lnSpc>
              <a:spcBef>
                <a:spcPts val="180"/>
              </a:spcBef>
              <a:buAutoNum type="arabicPeriod"/>
              <a:tabLst>
                <a:tab pos="729615" algn="l"/>
                <a:tab pos="730250" algn="l"/>
              </a:tabLst>
            </a:pP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Diğer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paydaşlar</a:t>
            </a:r>
            <a:endParaRPr sz="1500">
              <a:latin typeface="Arial"/>
              <a:cs typeface="Arial"/>
            </a:endParaRPr>
          </a:p>
          <a:p>
            <a:pPr marL="729615" indent="-457834">
              <a:lnSpc>
                <a:spcPct val="100000"/>
              </a:lnSpc>
              <a:spcBef>
                <a:spcPts val="195"/>
              </a:spcBef>
              <a:buAutoNum type="arabicPeriod"/>
              <a:tabLst>
                <a:tab pos="729615" algn="l"/>
                <a:tab pos="730250" algn="l"/>
              </a:tabLst>
            </a:pP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Ateş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takibi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 prosedürü</a:t>
            </a:r>
            <a:endParaRPr sz="1500">
              <a:latin typeface="Arial"/>
              <a:cs typeface="Arial"/>
            </a:endParaRPr>
          </a:p>
          <a:p>
            <a:pPr marL="729615" indent="-457834">
              <a:lnSpc>
                <a:spcPct val="100000"/>
              </a:lnSpc>
              <a:spcBef>
                <a:spcPts val="180"/>
              </a:spcBef>
              <a:buAutoNum type="arabicPeriod"/>
              <a:tabLst>
                <a:tab pos="729615" algn="l"/>
                <a:tab pos="730250" algn="l"/>
              </a:tabLst>
            </a:pP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Dezenfektan malzemeleri ile ilgili</a:t>
            </a:r>
            <a:r>
              <a:rPr sz="15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notlar</a:t>
            </a:r>
            <a:endParaRPr sz="1500">
              <a:latin typeface="Arial"/>
              <a:cs typeface="Arial"/>
            </a:endParaRPr>
          </a:p>
          <a:p>
            <a:pPr marL="729615" indent="-457834">
              <a:lnSpc>
                <a:spcPct val="100000"/>
              </a:lnSpc>
              <a:spcBef>
                <a:spcPts val="190"/>
              </a:spcBef>
              <a:buAutoNum type="arabicPeriod"/>
              <a:tabLst>
                <a:tab pos="729615" algn="l"/>
                <a:tab pos="730250" algn="l"/>
              </a:tabLst>
            </a:pP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Neden maske</a:t>
            </a:r>
            <a:r>
              <a:rPr sz="15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kullanmalıyız?</a:t>
            </a:r>
            <a:endParaRPr sz="15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038978" y="7553578"/>
            <a:ext cx="704850" cy="7048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36880" y="1106169"/>
            <a:ext cx="6260465" cy="1200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00">
              <a:lnSpc>
                <a:spcPct val="100000"/>
              </a:lnSpc>
              <a:spcBef>
                <a:spcPts val="95"/>
              </a:spcBef>
              <a:tabLst>
                <a:tab pos="911860" algn="l"/>
              </a:tabLst>
            </a:pPr>
            <a:r>
              <a:rPr sz="2200" spc="-10" dirty="0">
                <a:solidFill>
                  <a:srgbClr val="098475"/>
                </a:solidFill>
                <a:latin typeface="Arial Black"/>
                <a:cs typeface="Arial Black"/>
              </a:rPr>
              <a:t>10.	</a:t>
            </a:r>
            <a:r>
              <a:rPr sz="2200" spc="-5" dirty="0">
                <a:solidFill>
                  <a:srgbClr val="098475"/>
                </a:solidFill>
                <a:latin typeface="Arial Black"/>
                <a:cs typeface="Arial Black"/>
              </a:rPr>
              <a:t>Diğer</a:t>
            </a:r>
            <a:r>
              <a:rPr sz="2200" spc="-10" dirty="0">
                <a:solidFill>
                  <a:srgbClr val="098475"/>
                </a:solidFill>
                <a:latin typeface="Arial Black"/>
                <a:cs typeface="Arial Black"/>
              </a:rPr>
              <a:t> </a:t>
            </a:r>
            <a:r>
              <a:rPr sz="2200" spc="-5" dirty="0">
                <a:solidFill>
                  <a:srgbClr val="098475"/>
                </a:solidFill>
                <a:latin typeface="Arial Black"/>
                <a:cs typeface="Arial Black"/>
              </a:rPr>
              <a:t>Paydaşlar</a:t>
            </a:r>
            <a:endParaRPr sz="22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15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98475"/>
                </a:solidFill>
                <a:latin typeface="Arial Black"/>
                <a:cs typeface="Arial Black"/>
              </a:rPr>
              <a:t>Diğer </a:t>
            </a:r>
            <a:r>
              <a:rPr sz="1800" spc="-5" dirty="0">
                <a:solidFill>
                  <a:srgbClr val="098475"/>
                </a:solidFill>
                <a:latin typeface="Arial Black"/>
                <a:cs typeface="Arial Black"/>
              </a:rPr>
              <a:t>paydaşlar </a:t>
            </a:r>
            <a:r>
              <a:rPr sz="1800" dirty="0">
                <a:solidFill>
                  <a:srgbClr val="098475"/>
                </a:solidFill>
                <a:latin typeface="Arial Black"/>
                <a:cs typeface="Arial Black"/>
              </a:rPr>
              <a:t>için </a:t>
            </a:r>
            <a:r>
              <a:rPr sz="1800" spc="-5" dirty="0">
                <a:solidFill>
                  <a:srgbClr val="098475"/>
                </a:solidFill>
                <a:latin typeface="Arial Black"/>
                <a:cs typeface="Arial Black"/>
              </a:rPr>
              <a:t>korunma </a:t>
            </a:r>
            <a:r>
              <a:rPr sz="1800" dirty="0">
                <a:solidFill>
                  <a:srgbClr val="098475"/>
                </a:solidFill>
                <a:latin typeface="Arial Black"/>
                <a:cs typeface="Arial Black"/>
              </a:rPr>
              <a:t>ve kontrol</a:t>
            </a:r>
            <a:r>
              <a:rPr sz="1800" spc="-10" dirty="0">
                <a:solidFill>
                  <a:srgbClr val="098475"/>
                </a:solidFill>
                <a:latin typeface="Arial Black"/>
                <a:cs typeface="Arial Black"/>
              </a:rPr>
              <a:t> </a:t>
            </a:r>
            <a:r>
              <a:rPr sz="1800" spc="-5" dirty="0">
                <a:solidFill>
                  <a:srgbClr val="098475"/>
                </a:solidFill>
                <a:latin typeface="Arial Black"/>
                <a:cs typeface="Arial Black"/>
              </a:rPr>
              <a:t>önlemleri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9580" y="2622600"/>
            <a:ext cx="5208270" cy="0"/>
          </a:xfrm>
          <a:custGeom>
            <a:avLst/>
            <a:gdLst/>
            <a:ahLst/>
            <a:cxnLst/>
            <a:rect l="l" t="t" r="r" b="b"/>
            <a:pathLst>
              <a:path w="5208270">
                <a:moveTo>
                  <a:pt x="0" y="0"/>
                </a:moveTo>
                <a:lnTo>
                  <a:pt x="5208251" y="0"/>
                </a:lnTo>
              </a:path>
            </a:pathLst>
          </a:custGeom>
          <a:ln w="12725">
            <a:solidFill>
              <a:srgbClr val="0883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86764" y="3062985"/>
            <a:ext cx="5638800" cy="44577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>
              <a:lnSpc>
                <a:spcPts val="1620"/>
              </a:lnSpc>
              <a:spcBef>
                <a:spcPts val="204"/>
              </a:spcBef>
            </a:pPr>
            <a:r>
              <a:rPr sz="1400" u="heavy" spc="-35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Diğer paydaşların kapsamı: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İşyeri çalışanları dışındaki </a:t>
            </a:r>
            <a:r>
              <a:rPr sz="1400" b="1" dirty="0">
                <a:latin typeface="Arial"/>
                <a:cs typeface="Arial"/>
              </a:rPr>
              <a:t>iş </a:t>
            </a:r>
            <a:r>
              <a:rPr sz="1400" b="1" spc="-5" dirty="0">
                <a:latin typeface="Arial"/>
                <a:cs typeface="Arial"/>
              </a:rPr>
              <a:t>ortakları,  taşeronlar </a:t>
            </a:r>
            <a:r>
              <a:rPr sz="1400" b="1" dirty="0">
                <a:latin typeface="Arial"/>
                <a:cs typeface="Arial"/>
              </a:rPr>
              <a:t>da </a:t>
            </a:r>
            <a:r>
              <a:rPr sz="1400" b="1" spc="-5" dirty="0">
                <a:latin typeface="Arial"/>
                <a:cs typeface="Arial"/>
              </a:rPr>
              <a:t>dahil tüm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kişiler.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05234" y="3744454"/>
            <a:ext cx="2391961" cy="24117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74114" y="3706357"/>
            <a:ext cx="2465111" cy="24498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046" y="6387061"/>
            <a:ext cx="2359957" cy="23553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54286" y="6368788"/>
            <a:ext cx="2484956" cy="23736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20</a:t>
            </a:fld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76725" y="6833742"/>
            <a:ext cx="1400175" cy="1244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38150" y="6800850"/>
            <a:ext cx="3324225" cy="2962275"/>
            <a:chOff x="438150" y="6800850"/>
            <a:chExt cx="3324225" cy="2962275"/>
          </a:xfrm>
        </p:grpSpPr>
        <p:sp>
          <p:nvSpPr>
            <p:cNvPr id="4" name="object 4"/>
            <p:cNvSpPr/>
            <p:nvPr/>
          </p:nvSpPr>
          <p:spPr>
            <a:xfrm>
              <a:off x="2400300" y="6800850"/>
              <a:ext cx="1362075" cy="136207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38150" y="7677150"/>
              <a:ext cx="2085975" cy="208597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5429250" y="7829550"/>
            <a:ext cx="1485900" cy="10953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05025" y="8334375"/>
            <a:ext cx="1676400" cy="1676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5187" y="915669"/>
            <a:ext cx="4127500" cy="12020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33425" algn="l"/>
              </a:tabLst>
            </a:pPr>
            <a:r>
              <a:rPr sz="2200" spc="-10" dirty="0">
                <a:solidFill>
                  <a:srgbClr val="098475"/>
                </a:solidFill>
                <a:latin typeface="Arial Black"/>
                <a:cs typeface="Arial Black"/>
              </a:rPr>
              <a:t>11.	</a:t>
            </a:r>
            <a:r>
              <a:rPr sz="2200" spc="-5" dirty="0">
                <a:solidFill>
                  <a:srgbClr val="098475"/>
                </a:solidFill>
                <a:latin typeface="Arial Black"/>
                <a:cs typeface="Arial Black"/>
              </a:rPr>
              <a:t>Ateş Takibi</a:t>
            </a:r>
            <a:r>
              <a:rPr sz="2200" spc="-60" dirty="0">
                <a:solidFill>
                  <a:srgbClr val="098475"/>
                </a:solidFill>
                <a:latin typeface="Arial Black"/>
                <a:cs typeface="Arial Black"/>
              </a:rPr>
              <a:t> </a:t>
            </a:r>
            <a:r>
              <a:rPr sz="2200" spc="-5" dirty="0">
                <a:solidFill>
                  <a:srgbClr val="098475"/>
                </a:solidFill>
                <a:latin typeface="Arial Black"/>
                <a:cs typeface="Arial Black"/>
              </a:rPr>
              <a:t>Prosedürü</a:t>
            </a:r>
            <a:endParaRPr sz="22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150">
              <a:latin typeface="Arial Black"/>
              <a:cs typeface="Arial Black"/>
            </a:endParaRPr>
          </a:p>
          <a:p>
            <a:pPr marL="283845">
              <a:lnSpc>
                <a:spcPct val="100000"/>
              </a:lnSpc>
            </a:pPr>
            <a:r>
              <a:rPr sz="1800" dirty="0">
                <a:solidFill>
                  <a:srgbClr val="098475"/>
                </a:solidFill>
                <a:latin typeface="Arial Black"/>
                <a:cs typeface="Arial Black"/>
              </a:rPr>
              <a:t>Ateş</a:t>
            </a:r>
            <a:r>
              <a:rPr sz="1800" spc="-5" dirty="0">
                <a:solidFill>
                  <a:srgbClr val="098475"/>
                </a:solidFill>
                <a:latin typeface="Arial Black"/>
                <a:cs typeface="Arial Black"/>
              </a:rPr>
              <a:t> Takibi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99464" y="2403601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11430">
            <a:solidFill>
              <a:srgbClr val="0883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86764" y="2678937"/>
            <a:ext cx="6248400" cy="303847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ts val="1610"/>
              </a:lnSpc>
              <a:spcBef>
                <a:spcPts val="215"/>
              </a:spcBef>
            </a:pPr>
            <a:r>
              <a:rPr sz="1400" b="1" spc="-5" dirty="0">
                <a:latin typeface="Arial"/>
                <a:cs typeface="Arial"/>
              </a:rPr>
              <a:t>Vücut ısısının tekrar ölçülmesinin gerektiği durumlarda, cıvalı termometre  kullanın. </a:t>
            </a:r>
            <a:r>
              <a:rPr sz="1400" b="1" spc="-10" dirty="0">
                <a:latin typeface="Arial"/>
                <a:cs typeface="Arial"/>
              </a:rPr>
              <a:t>30 </a:t>
            </a:r>
            <a:r>
              <a:rPr sz="1400" b="1" spc="-5" dirty="0">
                <a:latin typeface="Arial"/>
                <a:cs typeface="Arial"/>
              </a:rPr>
              <a:t>dakika arayla iki kere ölçün ve vücut ısısı ölçümünü  etkileyebilecek aşağıdaki faktörleri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önleyin: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50">
              <a:latin typeface="Arial"/>
              <a:cs typeface="Arial"/>
            </a:endParaRPr>
          </a:p>
          <a:p>
            <a:pPr marL="507365" indent="-135890">
              <a:lnSpc>
                <a:spcPct val="100000"/>
              </a:lnSpc>
              <a:buClr>
                <a:srgbClr val="FF0000"/>
              </a:buClr>
              <a:buFont typeface="Symbol"/>
              <a:buChar char=""/>
              <a:tabLst>
                <a:tab pos="508000" algn="l"/>
              </a:tabLst>
            </a:pPr>
            <a:r>
              <a:rPr sz="1300" b="1" spc="-10" dirty="0">
                <a:latin typeface="Arial"/>
                <a:cs typeface="Arial"/>
              </a:rPr>
              <a:t>Ölçüm </a:t>
            </a:r>
            <a:r>
              <a:rPr sz="1300" b="1" spc="-5" dirty="0">
                <a:latin typeface="Arial"/>
                <a:cs typeface="Arial"/>
              </a:rPr>
              <a:t>sırasında </a:t>
            </a:r>
            <a:r>
              <a:rPr sz="1300" b="1" dirty="0">
                <a:latin typeface="Arial"/>
                <a:cs typeface="Arial"/>
              </a:rPr>
              <a:t>ortam </a:t>
            </a:r>
            <a:r>
              <a:rPr sz="1300" b="1" spc="-5" dirty="0">
                <a:latin typeface="Arial"/>
                <a:cs typeface="Arial"/>
              </a:rPr>
              <a:t>sıcaklığının çok yüksek veya düşük</a:t>
            </a:r>
            <a:r>
              <a:rPr sz="1300" b="1" spc="15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olması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har char=""/>
            </a:pPr>
            <a:endParaRPr sz="1300">
              <a:latin typeface="Arial"/>
              <a:cs typeface="Arial"/>
            </a:endParaRPr>
          </a:p>
          <a:p>
            <a:pPr marL="507365" indent="-135890">
              <a:lnSpc>
                <a:spcPct val="100000"/>
              </a:lnSpc>
              <a:buClr>
                <a:srgbClr val="FF0000"/>
              </a:buClr>
              <a:buFont typeface="Symbol"/>
              <a:buChar char=""/>
              <a:tabLst>
                <a:tab pos="508000" algn="l"/>
              </a:tabLst>
            </a:pPr>
            <a:r>
              <a:rPr sz="1300" b="1" spc="-5" dirty="0">
                <a:latin typeface="Arial"/>
                <a:cs typeface="Arial"/>
              </a:rPr>
              <a:t>Yemekten </a:t>
            </a:r>
            <a:r>
              <a:rPr sz="1300" b="1" dirty="0">
                <a:latin typeface="Arial"/>
                <a:cs typeface="Arial"/>
              </a:rPr>
              <a:t>bir </a:t>
            </a:r>
            <a:r>
              <a:rPr sz="1300" b="1" spc="-10" dirty="0">
                <a:latin typeface="Arial"/>
                <a:cs typeface="Arial"/>
              </a:rPr>
              <a:t>saat sonraki </a:t>
            </a:r>
            <a:r>
              <a:rPr sz="1300" b="1" spc="-5" dirty="0">
                <a:latin typeface="Arial"/>
                <a:cs typeface="Arial"/>
              </a:rPr>
              <a:t>zaman aralığında</a:t>
            </a:r>
            <a:r>
              <a:rPr sz="1300" b="1" spc="30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ölçüm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har char=""/>
            </a:pPr>
            <a:endParaRPr sz="1300">
              <a:latin typeface="Arial"/>
              <a:cs typeface="Arial"/>
            </a:endParaRPr>
          </a:p>
          <a:p>
            <a:pPr marL="507365" indent="-135890">
              <a:lnSpc>
                <a:spcPct val="100000"/>
              </a:lnSpc>
              <a:buClr>
                <a:srgbClr val="FF0000"/>
              </a:buClr>
              <a:buFont typeface="Symbol"/>
              <a:buChar char=""/>
              <a:tabLst>
                <a:tab pos="508000" algn="l"/>
              </a:tabLst>
            </a:pPr>
            <a:r>
              <a:rPr sz="1300" b="1" spc="-10" dirty="0">
                <a:latin typeface="Arial"/>
                <a:cs typeface="Arial"/>
              </a:rPr>
              <a:t>Antrenman </a:t>
            </a:r>
            <a:r>
              <a:rPr sz="1300" b="1" spc="-5" dirty="0">
                <a:latin typeface="Arial"/>
                <a:cs typeface="Arial"/>
              </a:rPr>
              <a:t>veya ağır aktivite sonrasında</a:t>
            </a:r>
            <a:r>
              <a:rPr sz="1300" b="1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ölçüm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har char=""/>
            </a:pPr>
            <a:endParaRPr sz="1300">
              <a:latin typeface="Arial"/>
              <a:cs typeface="Arial"/>
            </a:endParaRPr>
          </a:p>
          <a:p>
            <a:pPr marL="507365" indent="-135890">
              <a:lnSpc>
                <a:spcPct val="100000"/>
              </a:lnSpc>
              <a:buClr>
                <a:srgbClr val="FF0000"/>
              </a:buClr>
              <a:buFont typeface="Symbol"/>
              <a:buChar char=""/>
              <a:tabLst>
                <a:tab pos="508000" algn="l"/>
              </a:tabLst>
            </a:pPr>
            <a:r>
              <a:rPr sz="1300" b="1" spc="-5" dirty="0">
                <a:latin typeface="Arial"/>
                <a:cs typeface="Arial"/>
              </a:rPr>
              <a:t>Adet döneminde</a:t>
            </a:r>
            <a:r>
              <a:rPr sz="1300" b="1" spc="-10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ölçüm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har char=""/>
            </a:pPr>
            <a:endParaRPr sz="1300">
              <a:latin typeface="Arial"/>
              <a:cs typeface="Arial"/>
            </a:endParaRPr>
          </a:p>
          <a:p>
            <a:pPr marL="507365" indent="-135890">
              <a:lnSpc>
                <a:spcPct val="100000"/>
              </a:lnSpc>
              <a:spcBef>
                <a:spcPts val="5"/>
              </a:spcBef>
              <a:buClr>
                <a:srgbClr val="FF0000"/>
              </a:buClr>
              <a:buFont typeface="Symbol"/>
              <a:buChar char=""/>
              <a:tabLst>
                <a:tab pos="508000" algn="l"/>
              </a:tabLst>
            </a:pPr>
            <a:r>
              <a:rPr sz="1300" b="1" spc="-10" dirty="0">
                <a:latin typeface="Arial"/>
                <a:cs typeface="Arial"/>
              </a:rPr>
              <a:t>Araç </a:t>
            </a:r>
            <a:r>
              <a:rPr sz="1300" b="1" spc="-5" dirty="0">
                <a:latin typeface="Arial"/>
                <a:cs typeface="Arial"/>
              </a:rPr>
              <a:t>veya ofis içerisindeki </a:t>
            </a:r>
            <a:r>
              <a:rPr sz="1300" b="1" spc="-10" dirty="0">
                <a:latin typeface="Arial"/>
                <a:cs typeface="Arial"/>
              </a:rPr>
              <a:t>sıcaklığın </a:t>
            </a:r>
            <a:r>
              <a:rPr sz="1300" b="1" dirty="0">
                <a:latin typeface="Arial"/>
                <a:cs typeface="Arial"/>
              </a:rPr>
              <a:t>çok </a:t>
            </a:r>
            <a:r>
              <a:rPr sz="1300" b="1" spc="-5" dirty="0">
                <a:latin typeface="Arial"/>
                <a:cs typeface="Arial"/>
              </a:rPr>
              <a:t>yüksek</a:t>
            </a:r>
            <a:r>
              <a:rPr sz="1300" b="1" spc="20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olması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har char=""/>
            </a:pPr>
            <a:endParaRPr sz="1350">
              <a:latin typeface="Arial"/>
              <a:cs typeface="Arial"/>
            </a:endParaRPr>
          </a:p>
          <a:p>
            <a:pPr marL="507365" indent="-135890">
              <a:lnSpc>
                <a:spcPct val="100000"/>
              </a:lnSpc>
              <a:buClr>
                <a:srgbClr val="FF0000"/>
              </a:buClr>
              <a:buSzPct val="107692"/>
              <a:buFont typeface="Symbol"/>
              <a:buChar char=""/>
              <a:tabLst>
                <a:tab pos="508000" algn="l"/>
              </a:tabLst>
            </a:pPr>
            <a:r>
              <a:rPr sz="1300" b="1" spc="-5" dirty="0">
                <a:latin typeface="Arial"/>
                <a:cs typeface="Arial"/>
              </a:rPr>
              <a:t>Sık ölçmeye bağlı olarak ölçüm </a:t>
            </a:r>
            <a:r>
              <a:rPr sz="1300" b="1" spc="-10" dirty="0">
                <a:latin typeface="Arial"/>
                <a:cs typeface="Arial"/>
              </a:rPr>
              <a:t>aleti</a:t>
            </a:r>
            <a:r>
              <a:rPr sz="1300" b="1" spc="30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arızası</a:t>
            </a:r>
            <a:endParaRPr sz="13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105025" y="6314820"/>
            <a:ext cx="704850" cy="7048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267450" y="7069793"/>
            <a:ext cx="704850" cy="6265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21</a:t>
            </a:fld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1873" y="2442939"/>
            <a:ext cx="3176823" cy="15873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1873" y="4520114"/>
            <a:ext cx="3176823" cy="16148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1866" y="6710109"/>
            <a:ext cx="3129593" cy="18159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86764" y="911097"/>
            <a:ext cx="27806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98475"/>
                </a:solidFill>
                <a:latin typeface="Arial Black"/>
                <a:cs typeface="Arial Black"/>
              </a:rPr>
              <a:t>Termometre</a:t>
            </a:r>
            <a:r>
              <a:rPr sz="1800" spc="-85" dirty="0">
                <a:solidFill>
                  <a:srgbClr val="098475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098475"/>
                </a:solidFill>
                <a:latin typeface="Arial Black"/>
                <a:cs typeface="Arial Black"/>
              </a:rPr>
              <a:t>kullanımı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99464" y="1496822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11430">
            <a:solidFill>
              <a:srgbClr val="0883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06627" y="1929130"/>
            <a:ext cx="6130925" cy="1598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Temassız Kızıl Ötesi 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Alından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Ateş</a:t>
            </a:r>
            <a:r>
              <a:rPr sz="1400" b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Ölçer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50">
              <a:latin typeface="Arial"/>
              <a:cs typeface="Arial"/>
            </a:endParaRPr>
          </a:p>
          <a:p>
            <a:pPr marL="3294379">
              <a:lnSpc>
                <a:spcPts val="1525"/>
              </a:lnSpc>
            </a:pPr>
            <a:r>
              <a:rPr sz="1300" b="1" spc="-5" dirty="0">
                <a:latin typeface="Arial"/>
                <a:cs typeface="Arial"/>
              </a:rPr>
              <a:t>Termometreyi alından 1-2</a:t>
            </a:r>
            <a:r>
              <a:rPr sz="1300" b="1" spc="-20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cm</a:t>
            </a:r>
            <a:endParaRPr sz="1300">
              <a:latin typeface="Arial"/>
              <a:cs typeface="Arial"/>
            </a:endParaRPr>
          </a:p>
          <a:p>
            <a:pPr marL="3294379">
              <a:lnSpc>
                <a:spcPts val="1525"/>
              </a:lnSpc>
            </a:pPr>
            <a:r>
              <a:rPr sz="1300" b="1" spc="-5" dirty="0">
                <a:latin typeface="Arial"/>
                <a:cs typeface="Arial"/>
              </a:rPr>
              <a:t>uzakta tutarak </a:t>
            </a:r>
            <a:r>
              <a:rPr sz="1300" b="1" spc="-10" dirty="0">
                <a:latin typeface="Arial"/>
                <a:cs typeface="Arial"/>
              </a:rPr>
              <a:t>alın </a:t>
            </a:r>
            <a:r>
              <a:rPr sz="1300" b="1" spc="-5" dirty="0">
                <a:latin typeface="Arial"/>
                <a:cs typeface="Arial"/>
              </a:rPr>
              <a:t>sıcaklığını</a:t>
            </a:r>
            <a:r>
              <a:rPr sz="1300" b="1" spc="-10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ölçün.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300">
              <a:latin typeface="Arial"/>
              <a:cs typeface="Arial"/>
            </a:endParaRPr>
          </a:p>
          <a:p>
            <a:pPr marL="3294379" marR="5080">
              <a:lnSpc>
                <a:spcPts val="1490"/>
              </a:lnSpc>
              <a:spcBef>
                <a:spcPts val="5"/>
              </a:spcBef>
            </a:pPr>
            <a:r>
              <a:rPr sz="1300" b="1" spc="-10" dirty="0">
                <a:latin typeface="Arial"/>
                <a:cs typeface="Arial"/>
              </a:rPr>
              <a:t>Ateş </a:t>
            </a:r>
            <a:r>
              <a:rPr sz="1300" b="1" spc="-5" dirty="0">
                <a:latin typeface="Arial"/>
                <a:cs typeface="Arial"/>
              </a:rPr>
              <a:t>ölçer günlük olarak %75 etanol  İle</a:t>
            </a:r>
            <a:r>
              <a:rPr sz="1300" b="1" spc="-10" dirty="0">
                <a:latin typeface="Arial"/>
                <a:cs typeface="Arial"/>
              </a:rPr>
              <a:t> silinmelidir.</a:t>
            </a:r>
            <a:endParaRPr sz="13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22</a:t>
            </a:fld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886764" y="4075302"/>
            <a:ext cx="1964689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Elektronik</a:t>
            </a:r>
            <a:r>
              <a:rPr sz="14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Termometre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88689" y="4486782"/>
            <a:ext cx="3199130" cy="155257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ct val="95800"/>
              </a:lnSpc>
              <a:spcBef>
                <a:spcPts val="160"/>
              </a:spcBef>
            </a:pPr>
            <a:r>
              <a:rPr sz="1300" b="1" spc="-5" dirty="0">
                <a:latin typeface="Arial"/>
                <a:cs typeface="Arial"/>
              </a:rPr>
              <a:t>Temassız ateş ölçerde ölçüm sapmaları  olduğunda, elektronik termometre tekrar  </a:t>
            </a:r>
            <a:r>
              <a:rPr sz="1300" b="1" spc="-10" dirty="0">
                <a:latin typeface="Arial"/>
                <a:cs typeface="Arial"/>
              </a:rPr>
              <a:t>kontrol </a:t>
            </a:r>
            <a:r>
              <a:rPr sz="1300" b="1" spc="-5" dirty="0">
                <a:latin typeface="Arial"/>
                <a:cs typeface="Arial"/>
              </a:rPr>
              <a:t>amacıyla</a:t>
            </a:r>
            <a:r>
              <a:rPr sz="1300" b="1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kullanılabilir.</a:t>
            </a:r>
            <a:endParaRPr sz="1300">
              <a:latin typeface="Arial"/>
              <a:cs typeface="Arial"/>
            </a:endParaRPr>
          </a:p>
          <a:p>
            <a:pPr marL="12700" marR="198120">
              <a:lnSpc>
                <a:spcPct val="95800"/>
              </a:lnSpc>
              <a:spcBef>
                <a:spcPts val="5"/>
              </a:spcBef>
            </a:pPr>
            <a:r>
              <a:rPr sz="1300" b="1" spc="-5" dirty="0">
                <a:latin typeface="Arial"/>
                <a:cs typeface="Arial"/>
              </a:rPr>
              <a:t>Termometreyi koltuk </a:t>
            </a:r>
            <a:r>
              <a:rPr sz="1300" b="1" spc="-10" dirty="0">
                <a:latin typeface="Arial"/>
                <a:cs typeface="Arial"/>
              </a:rPr>
              <a:t>altına  </a:t>
            </a:r>
            <a:r>
              <a:rPr sz="1300" b="1" spc="-5" dirty="0">
                <a:latin typeface="Arial"/>
                <a:cs typeface="Arial"/>
              </a:rPr>
              <a:t>yerleştirin,termometre sesli </a:t>
            </a:r>
            <a:r>
              <a:rPr sz="1300" b="1" spc="-10" dirty="0">
                <a:latin typeface="Arial"/>
                <a:cs typeface="Arial"/>
              </a:rPr>
              <a:t>sinyal  </a:t>
            </a:r>
            <a:r>
              <a:rPr sz="1300" b="1" spc="-5" dirty="0">
                <a:latin typeface="Arial"/>
                <a:cs typeface="Arial"/>
              </a:rPr>
              <a:t>vererek ölçüm yapacaktır.Termometre  her kullanımdan sonra %75 etanol ile  </a:t>
            </a:r>
            <a:r>
              <a:rPr sz="1300" b="1" spc="-10" dirty="0">
                <a:latin typeface="Arial"/>
                <a:cs typeface="Arial"/>
              </a:rPr>
              <a:t>silinmelidir.</a:t>
            </a:r>
            <a:endParaRPr sz="13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86764" y="6207632"/>
            <a:ext cx="157861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Cıvalı</a:t>
            </a:r>
            <a:r>
              <a:rPr sz="14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Termometre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32046" y="6835520"/>
            <a:ext cx="3162935" cy="12001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144145">
              <a:lnSpc>
                <a:spcPct val="97900"/>
              </a:lnSpc>
              <a:spcBef>
                <a:spcPts val="125"/>
              </a:spcBef>
            </a:pPr>
            <a:r>
              <a:rPr sz="1300" b="1" spc="-5" dirty="0">
                <a:latin typeface="Arial"/>
                <a:cs typeface="Arial"/>
              </a:rPr>
              <a:t>Kullanmadan önce termometreyi 35 </a:t>
            </a:r>
            <a:r>
              <a:rPr sz="1300" b="0" spc="-5" dirty="0">
                <a:latin typeface="cwTeXFangSong"/>
                <a:cs typeface="cwTeXFangSong"/>
              </a:rPr>
              <a:t>℃  </a:t>
            </a:r>
            <a:r>
              <a:rPr sz="1300" b="1" spc="-5" dirty="0">
                <a:latin typeface="Arial"/>
                <a:cs typeface="Arial"/>
              </a:rPr>
              <a:t>’nin altında tutun, </a:t>
            </a:r>
            <a:r>
              <a:rPr sz="1300" b="1" spc="-10" dirty="0">
                <a:latin typeface="Arial"/>
                <a:cs typeface="Arial"/>
              </a:rPr>
              <a:t>ardından cıvalı  </a:t>
            </a:r>
            <a:r>
              <a:rPr sz="1300" b="1" spc="-5" dirty="0">
                <a:latin typeface="Arial"/>
                <a:cs typeface="Arial"/>
              </a:rPr>
              <a:t>termometreyi 5 </a:t>
            </a:r>
            <a:r>
              <a:rPr sz="1300" b="1" dirty="0">
                <a:latin typeface="Arial"/>
                <a:cs typeface="Arial"/>
              </a:rPr>
              <a:t>dakika </a:t>
            </a:r>
            <a:r>
              <a:rPr sz="1300" b="1" spc="-5" dirty="0">
                <a:latin typeface="Arial"/>
                <a:cs typeface="Arial"/>
              </a:rPr>
              <a:t>boyunca koltuk  </a:t>
            </a:r>
            <a:r>
              <a:rPr sz="1300" b="1" spc="-10" dirty="0">
                <a:latin typeface="Arial"/>
                <a:cs typeface="Arial"/>
              </a:rPr>
              <a:t>altına </a:t>
            </a:r>
            <a:r>
              <a:rPr sz="1300" b="1" spc="-5" dirty="0">
                <a:latin typeface="Arial"/>
                <a:cs typeface="Arial"/>
              </a:rPr>
              <a:t>yerleştirin.</a:t>
            </a:r>
            <a:endParaRPr sz="1300">
              <a:latin typeface="Arial"/>
              <a:cs typeface="Arial"/>
            </a:endParaRPr>
          </a:p>
          <a:p>
            <a:pPr marL="12700" marR="5080">
              <a:lnSpc>
                <a:spcPct val="95600"/>
              </a:lnSpc>
              <a:spcBef>
                <a:spcPts val="10"/>
              </a:spcBef>
            </a:pPr>
            <a:r>
              <a:rPr sz="1300" b="1" spc="-5" dirty="0">
                <a:latin typeface="Arial"/>
                <a:cs typeface="Arial"/>
              </a:rPr>
              <a:t>Termometre her kullanımdan sonra %75  etanol </a:t>
            </a:r>
            <a:r>
              <a:rPr sz="1300" b="1" dirty="0">
                <a:latin typeface="Arial"/>
                <a:cs typeface="Arial"/>
              </a:rPr>
              <a:t>ile</a:t>
            </a:r>
            <a:r>
              <a:rPr sz="1300" b="1" spc="-10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silinmelidir</a:t>
            </a:r>
            <a:r>
              <a:rPr sz="1400" b="1" spc="-5" dirty="0"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8097" y="3175975"/>
            <a:ext cx="2192358" cy="17778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48322" y="3175963"/>
            <a:ext cx="2175576" cy="17580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20617" y="3157675"/>
            <a:ext cx="2295950" cy="17763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5896" y="5186143"/>
            <a:ext cx="2204568" cy="18250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43770" y="5186143"/>
            <a:ext cx="2302028" cy="18250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15187" y="911097"/>
            <a:ext cx="6308090" cy="9156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33425" algn="l"/>
              </a:tabLst>
            </a:pPr>
            <a:r>
              <a:rPr sz="2000" spc="-5" dirty="0">
                <a:solidFill>
                  <a:srgbClr val="098475"/>
                </a:solidFill>
                <a:latin typeface="Arial Black"/>
                <a:cs typeface="Arial Black"/>
              </a:rPr>
              <a:t>12.	Dezenfektan Malzemeleri </a:t>
            </a:r>
            <a:r>
              <a:rPr sz="2000" dirty="0">
                <a:solidFill>
                  <a:srgbClr val="098475"/>
                </a:solidFill>
                <a:latin typeface="Arial Black"/>
                <a:cs typeface="Arial Black"/>
              </a:rPr>
              <a:t>ile </a:t>
            </a:r>
            <a:r>
              <a:rPr sz="2000" spc="-5" dirty="0">
                <a:solidFill>
                  <a:srgbClr val="098475"/>
                </a:solidFill>
                <a:latin typeface="Arial Black"/>
                <a:cs typeface="Arial Black"/>
              </a:rPr>
              <a:t>İlgili</a:t>
            </a:r>
            <a:r>
              <a:rPr sz="2000" spc="20" dirty="0">
                <a:solidFill>
                  <a:srgbClr val="098475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098475"/>
                </a:solidFill>
                <a:latin typeface="Arial Black"/>
                <a:cs typeface="Arial Black"/>
              </a:rPr>
              <a:t>Notlar</a:t>
            </a:r>
            <a:endParaRPr sz="2000">
              <a:latin typeface="Arial Black"/>
              <a:cs typeface="Arial Black"/>
            </a:endParaRPr>
          </a:p>
          <a:p>
            <a:pPr marL="283845">
              <a:lnSpc>
                <a:spcPct val="100000"/>
              </a:lnSpc>
              <a:spcBef>
                <a:spcPts val="2445"/>
              </a:spcBef>
            </a:pPr>
            <a:r>
              <a:rPr sz="1800" dirty="0">
                <a:solidFill>
                  <a:srgbClr val="098475"/>
                </a:solidFill>
                <a:latin typeface="Arial Black"/>
                <a:cs typeface="Arial Black"/>
              </a:rPr>
              <a:t>Çamaşır </a:t>
            </a:r>
            <a:r>
              <a:rPr sz="1800" spc="-5" dirty="0">
                <a:solidFill>
                  <a:srgbClr val="098475"/>
                </a:solidFill>
                <a:latin typeface="Arial Black"/>
                <a:cs typeface="Arial Black"/>
              </a:rPr>
              <a:t>sulu dezenfektan</a:t>
            </a:r>
            <a:r>
              <a:rPr sz="1800" spc="-10" dirty="0">
                <a:solidFill>
                  <a:srgbClr val="098475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098475"/>
                </a:solidFill>
                <a:latin typeface="Arial Black"/>
                <a:cs typeface="Arial Black"/>
              </a:rPr>
              <a:t>kuralları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99464" y="2114041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11430">
            <a:solidFill>
              <a:srgbClr val="0883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417830" y="2574416"/>
          <a:ext cx="6111239" cy="4034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37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75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6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1709">
                <a:tc>
                  <a:txBody>
                    <a:bodyPr/>
                    <a:lstStyle/>
                    <a:p>
                      <a:pPr marL="31750">
                        <a:lnSpc>
                          <a:spcPts val="1490"/>
                        </a:lnSpc>
                      </a:pPr>
                      <a:r>
                        <a:rPr sz="14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Dezenfekte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9445">
                        <a:lnSpc>
                          <a:spcPts val="1490"/>
                        </a:lnSpc>
                      </a:pPr>
                      <a:r>
                        <a:rPr sz="14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Dezenfekte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1490"/>
                        </a:lnSpc>
                      </a:pPr>
                      <a:r>
                        <a:rPr sz="14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400" b="1" spc="-1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z</a:t>
                      </a:r>
                      <a:r>
                        <a:rPr sz="1400" b="1" spc="-1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nfekt</a:t>
                      </a:r>
                      <a:r>
                        <a:rPr sz="1400" b="1" spc="-1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709">
                <a:tc>
                  <a:txBody>
                    <a:bodyPr/>
                    <a:lstStyle/>
                    <a:p>
                      <a:pPr marL="31750">
                        <a:lnSpc>
                          <a:spcPts val="1490"/>
                        </a:lnSpc>
                      </a:pPr>
                      <a:r>
                        <a:rPr sz="14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edilecek</a:t>
                      </a:r>
                      <a:r>
                        <a:rPr sz="1400" b="1" spc="-2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nesne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9445">
                        <a:lnSpc>
                          <a:spcPts val="1490"/>
                        </a:lnSpc>
                      </a:pPr>
                      <a:r>
                        <a:rPr sz="14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yöntemi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490"/>
                        </a:lnSpc>
                      </a:pPr>
                      <a:r>
                        <a:rPr sz="14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karışım</a:t>
                      </a:r>
                      <a:r>
                        <a:rPr sz="1400" b="1" spc="-1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oranı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23</a:t>
            </a:fld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657859" y="7173848"/>
            <a:ext cx="6298565" cy="14605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NOTLAR</a:t>
            </a:r>
            <a:endParaRPr sz="140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25"/>
              </a:spcBef>
              <a:buClr>
                <a:srgbClr val="FF0000"/>
              </a:buClr>
              <a:buFont typeface="Symbol"/>
              <a:buChar char=""/>
              <a:tabLst>
                <a:tab pos="241300" algn="l"/>
                <a:tab pos="241935" algn="l"/>
              </a:tabLst>
            </a:pPr>
            <a:r>
              <a:rPr sz="1300" b="1" spc="-10" dirty="0">
                <a:latin typeface="Arial"/>
                <a:cs typeface="Arial"/>
              </a:rPr>
              <a:t>Dezenfektanı </a:t>
            </a:r>
            <a:r>
              <a:rPr sz="1300" b="1" spc="-5" dirty="0">
                <a:latin typeface="Arial"/>
                <a:cs typeface="Arial"/>
              </a:rPr>
              <a:t>hazırlarken </a:t>
            </a:r>
            <a:r>
              <a:rPr sz="1300" b="1" dirty="0">
                <a:latin typeface="Arial"/>
                <a:cs typeface="Arial"/>
              </a:rPr>
              <a:t>ve </a:t>
            </a:r>
            <a:r>
              <a:rPr sz="1300" b="1" spc="-5" dirty="0">
                <a:latin typeface="Arial"/>
                <a:cs typeface="Arial"/>
              </a:rPr>
              <a:t>kullanırken maske, lastik eldiven ve gözlük</a:t>
            </a:r>
            <a:r>
              <a:rPr sz="1300" b="1" spc="100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takın.</a:t>
            </a:r>
            <a:endParaRPr sz="130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25"/>
              </a:spcBef>
              <a:buClr>
                <a:srgbClr val="FF0000"/>
              </a:buClr>
              <a:buFont typeface="Symbol"/>
              <a:buChar char=""/>
              <a:tabLst>
                <a:tab pos="241300" algn="l"/>
                <a:tab pos="241935" algn="l"/>
              </a:tabLst>
            </a:pPr>
            <a:r>
              <a:rPr sz="1300" b="1" spc="-10" dirty="0">
                <a:latin typeface="Arial"/>
                <a:cs typeface="Arial"/>
              </a:rPr>
              <a:t>Dezenfektanı </a:t>
            </a:r>
            <a:r>
              <a:rPr sz="1300" b="1" spc="-5" dirty="0">
                <a:latin typeface="Arial"/>
                <a:cs typeface="Arial"/>
              </a:rPr>
              <a:t>hazırlarken sıvı seviyesine dikkat edin ve doğru</a:t>
            </a:r>
            <a:r>
              <a:rPr sz="1300" b="1" spc="125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konsantrasyon</a:t>
            </a:r>
            <a:endParaRPr sz="130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25"/>
              </a:spcBef>
              <a:buClr>
                <a:srgbClr val="FF0000"/>
              </a:buClr>
              <a:buFont typeface="Symbol"/>
              <a:buChar char=""/>
              <a:tabLst>
                <a:tab pos="241300" algn="l"/>
                <a:tab pos="241935" algn="l"/>
              </a:tabLst>
            </a:pPr>
            <a:r>
              <a:rPr sz="1300" b="1" spc="-5" dirty="0">
                <a:latin typeface="Arial"/>
                <a:cs typeface="Arial"/>
              </a:rPr>
              <a:t>kullandığınızdan emin</a:t>
            </a:r>
            <a:r>
              <a:rPr sz="1300" b="1" spc="-10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olun.</a:t>
            </a:r>
            <a:endParaRPr sz="130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15"/>
              </a:spcBef>
              <a:buClr>
                <a:srgbClr val="FF0000"/>
              </a:buClr>
              <a:buFont typeface="Symbol"/>
              <a:buChar char=""/>
              <a:tabLst>
                <a:tab pos="241300" algn="l"/>
                <a:tab pos="241935" algn="l"/>
              </a:tabLst>
            </a:pPr>
            <a:r>
              <a:rPr sz="1300" b="1" spc="-10" dirty="0">
                <a:latin typeface="Arial"/>
                <a:cs typeface="Arial"/>
              </a:rPr>
              <a:t>Her </a:t>
            </a:r>
            <a:r>
              <a:rPr sz="1300" b="1" spc="-5" dirty="0">
                <a:latin typeface="Arial"/>
                <a:cs typeface="Arial"/>
              </a:rPr>
              <a:t>bir </a:t>
            </a:r>
            <a:r>
              <a:rPr sz="1300" b="1" spc="-10" dirty="0">
                <a:latin typeface="Arial"/>
                <a:cs typeface="Arial"/>
              </a:rPr>
              <a:t>alanı </a:t>
            </a:r>
            <a:r>
              <a:rPr sz="1300" b="1" spc="-5" dirty="0">
                <a:latin typeface="Arial"/>
                <a:cs typeface="Arial"/>
              </a:rPr>
              <a:t>temizledikten sonra bezi değiştirin ve dezenfektana</a:t>
            </a:r>
            <a:r>
              <a:rPr sz="1300" b="1" spc="100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batırın.</a:t>
            </a:r>
            <a:endParaRPr sz="130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25"/>
              </a:spcBef>
              <a:buClr>
                <a:srgbClr val="FF0000"/>
              </a:buClr>
              <a:buFont typeface="Symbol"/>
              <a:buChar char=""/>
              <a:tabLst>
                <a:tab pos="241300" algn="l"/>
                <a:tab pos="241935" algn="l"/>
              </a:tabLst>
            </a:pPr>
            <a:r>
              <a:rPr sz="1300" b="1" spc="-5" dirty="0">
                <a:latin typeface="Arial"/>
                <a:cs typeface="Arial"/>
              </a:rPr>
              <a:t>Ekipman üzerine sprey</a:t>
            </a:r>
            <a:r>
              <a:rPr sz="1300" b="1" spc="-10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sıkmayın.</a:t>
            </a:r>
            <a:endParaRPr sz="130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120"/>
              </a:spcBef>
              <a:buClr>
                <a:srgbClr val="FF0000"/>
              </a:buClr>
              <a:buSzPct val="107692"/>
              <a:buFont typeface="Symbol"/>
              <a:buChar char=""/>
              <a:tabLst>
                <a:tab pos="241300" algn="l"/>
                <a:tab pos="241935" algn="l"/>
              </a:tabLst>
            </a:pPr>
            <a:r>
              <a:rPr sz="1300" b="1" spc="-5" dirty="0">
                <a:latin typeface="Arial"/>
                <a:cs typeface="Arial"/>
              </a:rPr>
              <a:t>Su bardağı </a:t>
            </a:r>
            <a:r>
              <a:rPr sz="1300" b="1" dirty="0">
                <a:latin typeface="Arial"/>
                <a:cs typeface="Arial"/>
              </a:rPr>
              <a:t>gibi </a:t>
            </a:r>
            <a:r>
              <a:rPr sz="1300" b="1" spc="-5" dirty="0">
                <a:latin typeface="Arial"/>
                <a:cs typeface="Arial"/>
              </a:rPr>
              <a:t>kişisel eşyaların </a:t>
            </a:r>
            <a:r>
              <a:rPr sz="1300" b="1" dirty="0">
                <a:latin typeface="Arial"/>
                <a:cs typeface="Arial"/>
              </a:rPr>
              <a:t>üzerine </a:t>
            </a:r>
            <a:r>
              <a:rPr sz="1300" b="1" spc="-10" dirty="0">
                <a:latin typeface="Arial"/>
                <a:cs typeface="Arial"/>
              </a:rPr>
              <a:t>sprey</a:t>
            </a:r>
            <a:r>
              <a:rPr sz="1300" b="1" spc="-5" dirty="0">
                <a:latin typeface="Arial"/>
                <a:cs typeface="Arial"/>
              </a:rPr>
              <a:t> </a:t>
            </a:r>
            <a:r>
              <a:rPr sz="1300" b="1" spc="-10" dirty="0">
                <a:latin typeface="Arial"/>
                <a:cs typeface="Arial"/>
              </a:rPr>
              <a:t>sıkmayın.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1025" y="1647824"/>
            <a:ext cx="6301104" cy="3838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15187" y="911097"/>
            <a:ext cx="47263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33425" algn="l"/>
              </a:tabLst>
            </a:pPr>
            <a:r>
              <a:rPr sz="2000" spc="-5" dirty="0">
                <a:solidFill>
                  <a:srgbClr val="098475"/>
                </a:solidFill>
                <a:latin typeface="Arial Black"/>
                <a:cs typeface="Arial Black"/>
              </a:rPr>
              <a:t>13.	</a:t>
            </a:r>
            <a:r>
              <a:rPr sz="2000" dirty="0">
                <a:solidFill>
                  <a:srgbClr val="098475"/>
                </a:solidFill>
                <a:latin typeface="Arial Black"/>
                <a:cs typeface="Arial Black"/>
              </a:rPr>
              <a:t>Neden </a:t>
            </a:r>
            <a:r>
              <a:rPr sz="2000" spc="-5" dirty="0">
                <a:solidFill>
                  <a:srgbClr val="098475"/>
                </a:solidFill>
                <a:latin typeface="Arial Black"/>
                <a:cs typeface="Arial Black"/>
              </a:rPr>
              <a:t>Maske</a:t>
            </a:r>
            <a:r>
              <a:rPr sz="2000" spc="-85" dirty="0">
                <a:solidFill>
                  <a:srgbClr val="098475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098475"/>
                </a:solidFill>
                <a:latin typeface="Arial Black"/>
                <a:cs typeface="Arial Black"/>
              </a:rPr>
              <a:t>Kullanmalıyız?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24</a:t>
            </a:fld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886764" y="5808345"/>
            <a:ext cx="6292215" cy="155194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>
              <a:lnSpc>
                <a:spcPts val="1500"/>
              </a:lnSpc>
              <a:spcBef>
                <a:spcPts val="195"/>
              </a:spcBef>
            </a:pPr>
            <a:r>
              <a:rPr sz="1300" b="1" spc="-5" dirty="0">
                <a:solidFill>
                  <a:srgbClr val="ED1C23"/>
                </a:solidFill>
                <a:latin typeface="Arial"/>
                <a:cs typeface="Arial"/>
              </a:rPr>
              <a:t>Hapşırırken </a:t>
            </a:r>
            <a:r>
              <a:rPr sz="1300" b="1" dirty="0">
                <a:latin typeface="Arial"/>
                <a:cs typeface="Arial"/>
              </a:rPr>
              <a:t>ve </a:t>
            </a:r>
            <a:r>
              <a:rPr sz="1300" b="1" spc="-5" dirty="0">
                <a:solidFill>
                  <a:srgbClr val="ED1C23"/>
                </a:solidFill>
                <a:latin typeface="Arial"/>
                <a:cs typeface="Arial"/>
              </a:rPr>
              <a:t>normal nefes alıp verirken </a:t>
            </a:r>
            <a:r>
              <a:rPr sz="1300" b="1" spc="-5" dirty="0">
                <a:latin typeface="Arial"/>
                <a:cs typeface="Arial"/>
              </a:rPr>
              <a:t>damlacıklar oluşur ve virüslü kişilerde  </a:t>
            </a:r>
            <a:r>
              <a:rPr sz="1300" b="1" spc="-5" dirty="0">
                <a:solidFill>
                  <a:srgbClr val="ED1C23"/>
                </a:solidFill>
                <a:latin typeface="Arial"/>
                <a:cs typeface="Arial"/>
              </a:rPr>
              <a:t>bu damlacıklar virüs</a:t>
            </a:r>
            <a:r>
              <a:rPr sz="1300" b="1" spc="-10" dirty="0">
                <a:solidFill>
                  <a:srgbClr val="ED1C23"/>
                </a:solidFill>
                <a:latin typeface="Arial"/>
                <a:cs typeface="Arial"/>
              </a:rPr>
              <a:t> </a:t>
            </a:r>
            <a:r>
              <a:rPr sz="1300" b="1" spc="-5" dirty="0">
                <a:solidFill>
                  <a:srgbClr val="ED1C23"/>
                </a:solidFill>
                <a:latin typeface="Arial"/>
                <a:cs typeface="Arial"/>
              </a:rPr>
              <a:t>taşır!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300" b="1" spc="-10" dirty="0">
                <a:latin typeface="Arial"/>
                <a:cs typeface="Arial"/>
              </a:rPr>
              <a:t>Virüs, </a:t>
            </a:r>
            <a:r>
              <a:rPr sz="1300" b="1" spc="-5" dirty="0">
                <a:latin typeface="Arial"/>
                <a:cs typeface="Arial"/>
              </a:rPr>
              <a:t>solunum yolu </a:t>
            </a:r>
            <a:r>
              <a:rPr sz="1300" b="1" spc="-10" dirty="0">
                <a:latin typeface="Arial"/>
                <a:cs typeface="Arial"/>
              </a:rPr>
              <a:t>veya </a:t>
            </a:r>
            <a:r>
              <a:rPr sz="1300" b="1" spc="-5" dirty="0">
                <a:latin typeface="Arial"/>
                <a:cs typeface="Arial"/>
              </a:rPr>
              <a:t>gözdeki mukoza sıvısı yoluyla</a:t>
            </a:r>
            <a:r>
              <a:rPr sz="1300" b="1" spc="50" dirty="0">
                <a:latin typeface="Arial"/>
                <a:cs typeface="Arial"/>
              </a:rPr>
              <a:t> </a:t>
            </a:r>
            <a:r>
              <a:rPr sz="1300" b="1" spc="-10" dirty="0">
                <a:latin typeface="Arial"/>
                <a:cs typeface="Arial"/>
              </a:rPr>
              <a:t>yayılabilir!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00">
              <a:latin typeface="Arial"/>
              <a:cs typeface="Arial"/>
            </a:endParaRPr>
          </a:p>
          <a:p>
            <a:pPr marL="12700" marR="12065">
              <a:lnSpc>
                <a:spcPts val="1490"/>
              </a:lnSpc>
            </a:pPr>
            <a:r>
              <a:rPr sz="1300" b="1" spc="-5" dirty="0">
                <a:latin typeface="Arial"/>
                <a:cs typeface="Arial"/>
              </a:rPr>
              <a:t>Maske sadece damlacıkların yayılmasını önlemez, aynı zamanda damlacıkları </a:t>
            </a:r>
            <a:r>
              <a:rPr sz="1300" b="1" spc="-10" dirty="0">
                <a:latin typeface="Arial"/>
                <a:cs typeface="Arial"/>
              </a:rPr>
              <a:t>ve  virüsü </a:t>
            </a:r>
            <a:r>
              <a:rPr sz="1300" b="1" spc="-5" dirty="0">
                <a:latin typeface="Arial"/>
                <a:cs typeface="Arial"/>
              </a:rPr>
              <a:t>filtreleyerek kullanan kişiyi</a:t>
            </a:r>
            <a:r>
              <a:rPr sz="1300" b="1" spc="5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korur.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9050" y="6372224"/>
            <a:ext cx="5772150" cy="4036060"/>
            <a:chOff x="19050" y="6372224"/>
            <a:chExt cx="5772150" cy="4036060"/>
          </a:xfrm>
        </p:grpSpPr>
        <p:sp>
          <p:nvSpPr>
            <p:cNvPr id="4" name="object 4"/>
            <p:cNvSpPr/>
            <p:nvPr/>
          </p:nvSpPr>
          <p:spPr>
            <a:xfrm>
              <a:off x="2514600" y="9243059"/>
              <a:ext cx="1000125" cy="889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14725" y="8296613"/>
              <a:ext cx="1657350" cy="108373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609850" y="6571614"/>
              <a:ext cx="1876425" cy="18764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23850" y="8460951"/>
              <a:ext cx="2190750" cy="194733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9050" y="6372224"/>
              <a:ext cx="2169795" cy="216979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086350" y="7412312"/>
              <a:ext cx="704850" cy="62653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333625" y="7962264"/>
              <a:ext cx="704850" cy="7048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2546" y="8538336"/>
              <a:ext cx="771525" cy="7715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5848350" y="7723165"/>
            <a:ext cx="923925" cy="8212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615187" y="923289"/>
            <a:ext cx="165353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33425" algn="l"/>
              </a:tabLst>
            </a:pPr>
            <a:r>
              <a:rPr spc="-10" dirty="0"/>
              <a:t>1</a:t>
            </a:r>
            <a:r>
              <a:rPr spc="-5" dirty="0"/>
              <a:t>.</a:t>
            </a:r>
            <a:r>
              <a:rPr dirty="0"/>
              <a:t>	</a:t>
            </a:r>
            <a:r>
              <a:rPr spc="-5" dirty="0"/>
              <a:t>Giriş</a:t>
            </a:r>
          </a:p>
        </p:txBody>
      </p:sp>
      <p:sp>
        <p:nvSpPr>
          <p:cNvPr id="14" name="object 14"/>
          <p:cNvSpPr/>
          <p:nvPr/>
        </p:nvSpPr>
        <p:spPr>
          <a:xfrm>
            <a:off x="627887" y="1689912"/>
            <a:ext cx="5692140" cy="0"/>
          </a:xfrm>
          <a:custGeom>
            <a:avLst/>
            <a:gdLst/>
            <a:ahLst/>
            <a:cxnLst/>
            <a:rect l="l" t="t" r="r" b="b"/>
            <a:pathLst>
              <a:path w="5692140">
                <a:moveTo>
                  <a:pt x="0" y="0"/>
                </a:moveTo>
                <a:lnTo>
                  <a:pt x="4711789" y="0"/>
                </a:lnTo>
              </a:path>
              <a:path w="5692140">
                <a:moveTo>
                  <a:pt x="4714621" y="0"/>
                </a:moveTo>
                <a:lnTo>
                  <a:pt x="5691927" y="0"/>
                </a:lnTo>
              </a:path>
            </a:pathLst>
          </a:custGeom>
          <a:ln w="8915">
            <a:solidFill>
              <a:srgbClr val="1A84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86764" y="2447289"/>
            <a:ext cx="6263005" cy="269875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67055">
              <a:lnSpc>
                <a:spcPts val="1550"/>
              </a:lnSpc>
              <a:spcBef>
                <a:spcPts val="155"/>
              </a:spcBef>
            </a:pPr>
            <a:r>
              <a:rPr sz="1100" spc="-5" dirty="0">
                <a:solidFill>
                  <a:srgbClr val="098475"/>
                </a:solidFill>
                <a:latin typeface="Arial Black"/>
                <a:cs typeface="Arial Black"/>
              </a:rPr>
              <a:t>ÇANKAYA ŞİRKETLER GRUBU </a:t>
            </a:r>
            <a:r>
              <a:rPr sz="1300" b="1" spc="-5" dirty="0">
                <a:latin typeface="Arial"/>
                <a:cs typeface="Arial"/>
              </a:rPr>
              <a:t>olarak kuruluşumuzdan bugüne</a:t>
            </a:r>
            <a:r>
              <a:rPr sz="1300" b="1" spc="-180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amacımız;  çalışma hayatının devamlılığını sağlamak ve çalışanların iş </a:t>
            </a:r>
            <a:r>
              <a:rPr sz="1300" b="1" spc="-10" dirty="0">
                <a:latin typeface="Arial"/>
                <a:cs typeface="Arial"/>
              </a:rPr>
              <a:t>sağlığı</a:t>
            </a:r>
            <a:r>
              <a:rPr sz="1300" b="1" spc="85" dirty="0">
                <a:latin typeface="Arial"/>
                <a:cs typeface="Arial"/>
              </a:rPr>
              <a:t> </a:t>
            </a:r>
            <a:r>
              <a:rPr sz="1300" b="1" spc="-10" dirty="0">
                <a:latin typeface="Arial"/>
                <a:cs typeface="Arial"/>
              </a:rPr>
              <a:t>ve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ts val="1450"/>
              </a:lnSpc>
            </a:pPr>
            <a:r>
              <a:rPr sz="1300" b="1" spc="-5" dirty="0">
                <a:latin typeface="Arial"/>
                <a:cs typeface="Arial"/>
              </a:rPr>
              <a:t>güvenliğini sürekli</a:t>
            </a:r>
            <a:r>
              <a:rPr sz="1300" b="1" dirty="0">
                <a:latin typeface="Arial"/>
                <a:cs typeface="Arial"/>
              </a:rPr>
              <a:t> </a:t>
            </a:r>
            <a:r>
              <a:rPr sz="1300" b="1" spc="-10" dirty="0">
                <a:latin typeface="Arial"/>
                <a:cs typeface="Arial"/>
              </a:rPr>
              <a:t>kılmaktadır.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 marL="12700" marR="5080">
              <a:lnSpc>
                <a:spcPct val="95800"/>
              </a:lnSpc>
            </a:pPr>
            <a:r>
              <a:rPr sz="1300" b="1" spc="-10" dirty="0">
                <a:latin typeface="Arial"/>
                <a:cs typeface="Arial"/>
              </a:rPr>
              <a:t>2020 </a:t>
            </a:r>
            <a:r>
              <a:rPr sz="1300" b="1" spc="-5" dirty="0">
                <a:latin typeface="Arial"/>
                <a:cs typeface="Arial"/>
              </a:rPr>
              <a:t>yılının Ocak ayından itibaren Çin’de başlayarak tüm dünyayı etkisi altına  </a:t>
            </a:r>
            <a:r>
              <a:rPr sz="1300" b="1" spc="-10" dirty="0">
                <a:latin typeface="Arial"/>
                <a:cs typeface="Arial"/>
              </a:rPr>
              <a:t>alan </a:t>
            </a:r>
            <a:r>
              <a:rPr sz="1300" b="1" spc="-5" dirty="0">
                <a:latin typeface="Arial"/>
                <a:cs typeface="Arial"/>
              </a:rPr>
              <a:t>ve Dünya </a:t>
            </a:r>
            <a:r>
              <a:rPr sz="1300" b="1" dirty="0">
                <a:latin typeface="Arial"/>
                <a:cs typeface="Arial"/>
              </a:rPr>
              <a:t>Sağlık </a:t>
            </a:r>
            <a:r>
              <a:rPr sz="1300" b="1" spc="-5" dirty="0">
                <a:latin typeface="Arial"/>
                <a:cs typeface="Arial"/>
              </a:rPr>
              <a:t>Örgütü tarafından pandemi ilan edilen Covid-19 salgını </a:t>
            </a:r>
            <a:r>
              <a:rPr sz="1300" b="1" dirty="0">
                <a:latin typeface="Arial"/>
                <a:cs typeface="Arial"/>
              </a:rPr>
              <a:t>ile  </a:t>
            </a:r>
            <a:r>
              <a:rPr sz="1300" b="1" spc="-5" dirty="0">
                <a:latin typeface="Arial"/>
                <a:cs typeface="Arial"/>
              </a:rPr>
              <a:t>ilgili gelişmeleri ÇANKAYA ŞİRKETLER GRUBU olarak </a:t>
            </a:r>
            <a:r>
              <a:rPr sz="1300" b="1" spc="-10" dirty="0">
                <a:latin typeface="Arial"/>
                <a:cs typeface="Arial"/>
              </a:rPr>
              <a:t>yakından </a:t>
            </a:r>
            <a:r>
              <a:rPr sz="1300" b="1" spc="-5" dirty="0">
                <a:latin typeface="Arial"/>
                <a:cs typeface="Arial"/>
              </a:rPr>
              <a:t>takip ediyoruz.  Çalışanların genel durumunu, sağlığını ve güvenliğini korumak </a:t>
            </a:r>
            <a:r>
              <a:rPr sz="1300" b="1" dirty="0">
                <a:latin typeface="Arial"/>
                <a:cs typeface="Arial"/>
              </a:rPr>
              <a:t>ve </a:t>
            </a:r>
            <a:r>
              <a:rPr sz="1300" b="1" spc="-5" dirty="0">
                <a:latin typeface="Arial"/>
                <a:cs typeface="Arial"/>
              </a:rPr>
              <a:t>üretim  faaliyetlerinin sürekliliğini sağlamak bu </a:t>
            </a:r>
            <a:r>
              <a:rPr sz="1300" b="1" spc="-10" dirty="0">
                <a:latin typeface="Arial"/>
                <a:cs typeface="Arial"/>
              </a:rPr>
              <a:t>salgın </a:t>
            </a:r>
            <a:r>
              <a:rPr sz="1300" b="1" spc="-5" dirty="0">
                <a:latin typeface="Arial"/>
                <a:cs typeface="Arial"/>
              </a:rPr>
              <a:t>süresince temel amacımız</a:t>
            </a:r>
            <a:r>
              <a:rPr sz="1300" b="1" spc="100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oldu.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00">
              <a:latin typeface="Arial"/>
              <a:cs typeface="Arial"/>
            </a:endParaRPr>
          </a:p>
          <a:p>
            <a:pPr marL="12700" marR="182880" algn="just">
              <a:lnSpc>
                <a:spcPts val="1500"/>
              </a:lnSpc>
            </a:pPr>
            <a:r>
              <a:rPr sz="1300" b="1" spc="-10" dirty="0">
                <a:latin typeface="Arial"/>
                <a:cs typeface="Arial"/>
              </a:rPr>
              <a:t>Bu </a:t>
            </a:r>
            <a:r>
              <a:rPr sz="1300" b="1" spc="-5" dirty="0">
                <a:latin typeface="Arial"/>
                <a:cs typeface="Arial"/>
              </a:rPr>
              <a:t>salgının işyerlerimize yayılmasını önlemek </a:t>
            </a:r>
            <a:r>
              <a:rPr sz="1300" b="1" spc="-10" dirty="0">
                <a:latin typeface="Arial"/>
                <a:cs typeface="Arial"/>
              </a:rPr>
              <a:t>için </a:t>
            </a:r>
            <a:r>
              <a:rPr sz="1300" b="1" spc="-5" dirty="0">
                <a:latin typeface="Arial"/>
                <a:cs typeface="Arial"/>
              </a:rPr>
              <a:t>etkili tedbirler alınmasında  </a:t>
            </a:r>
            <a:r>
              <a:rPr sz="1300" b="1" spc="-10" dirty="0">
                <a:latin typeface="Arial"/>
                <a:cs typeface="Arial"/>
              </a:rPr>
              <a:t>yararlı </a:t>
            </a:r>
            <a:r>
              <a:rPr sz="1300" b="1" spc="-5" dirty="0">
                <a:latin typeface="Arial"/>
                <a:cs typeface="Arial"/>
              </a:rPr>
              <a:t>ve yol gösterici olması amacıyla, Türkiye’de yetkili kamu otoritelerince  hazırlanan rehberler ve uluslararası kaynaklardan faydalanarak </a:t>
            </a:r>
            <a:r>
              <a:rPr sz="1300" b="1" dirty="0">
                <a:latin typeface="Arial"/>
                <a:cs typeface="Arial"/>
              </a:rPr>
              <a:t>bu</a:t>
            </a:r>
            <a:r>
              <a:rPr sz="1300" b="1" spc="30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rehberi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ts val="1450"/>
              </a:lnSpc>
            </a:pPr>
            <a:r>
              <a:rPr sz="1300" b="1" spc="-5" dirty="0">
                <a:latin typeface="Arial"/>
                <a:cs typeface="Arial"/>
              </a:rPr>
              <a:t>hazırladık.</a:t>
            </a:r>
            <a:endParaRPr sz="130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5187" y="923289"/>
            <a:ext cx="45377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33425" algn="l"/>
              </a:tabLst>
            </a:pPr>
            <a:r>
              <a:rPr spc="-5" dirty="0"/>
              <a:t>3.	Salgından</a:t>
            </a:r>
            <a:r>
              <a:rPr spc="-55" dirty="0"/>
              <a:t> </a:t>
            </a:r>
            <a:r>
              <a:rPr spc="-5" dirty="0"/>
              <a:t>Korunma</a:t>
            </a:r>
          </a:p>
        </p:txBody>
      </p:sp>
      <p:sp>
        <p:nvSpPr>
          <p:cNvPr id="4" name="object 4"/>
          <p:cNvSpPr/>
          <p:nvPr/>
        </p:nvSpPr>
        <p:spPr>
          <a:xfrm>
            <a:off x="627887" y="1817928"/>
            <a:ext cx="5422265" cy="0"/>
          </a:xfrm>
          <a:custGeom>
            <a:avLst/>
            <a:gdLst/>
            <a:ahLst/>
            <a:cxnLst/>
            <a:rect l="l" t="t" r="r" b="b"/>
            <a:pathLst>
              <a:path w="5422265">
                <a:moveTo>
                  <a:pt x="0" y="0"/>
                </a:moveTo>
                <a:lnTo>
                  <a:pt x="5421811" y="0"/>
                </a:lnTo>
              </a:path>
            </a:pathLst>
          </a:custGeom>
          <a:ln w="8915">
            <a:solidFill>
              <a:srgbClr val="0883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15187" y="2025142"/>
            <a:ext cx="160591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98475"/>
                </a:solidFill>
                <a:latin typeface="Arial Black"/>
                <a:cs typeface="Arial Black"/>
              </a:rPr>
              <a:t>Acil </a:t>
            </a:r>
            <a:r>
              <a:rPr sz="1400" spc="-5" dirty="0">
                <a:solidFill>
                  <a:srgbClr val="098475"/>
                </a:solidFill>
                <a:latin typeface="Arial Black"/>
                <a:cs typeface="Arial Black"/>
              </a:rPr>
              <a:t>durum</a:t>
            </a:r>
            <a:r>
              <a:rPr sz="1400" spc="-55" dirty="0">
                <a:solidFill>
                  <a:srgbClr val="098475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98475"/>
                </a:solidFill>
                <a:latin typeface="Arial Black"/>
                <a:cs typeface="Arial Black"/>
              </a:rPr>
              <a:t>planı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959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İşyerinde acil durum planının Covid-19 salgınına göre güncellenmesini</a:t>
            </a:r>
            <a:r>
              <a:rPr spc="50" dirty="0"/>
              <a:t> </a:t>
            </a:r>
            <a:r>
              <a:rPr spc="-10" dirty="0"/>
              <a:t>sağlayın.</a:t>
            </a:r>
          </a:p>
          <a:p>
            <a:pPr marL="245745">
              <a:lnSpc>
                <a:spcPct val="100000"/>
              </a:lnSpc>
              <a:spcBef>
                <a:spcPts val="35"/>
              </a:spcBef>
            </a:pPr>
            <a:endParaRPr spc="-10" dirty="0"/>
          </a:p>
          <a:p>
            <a:pPr marL="529590" marR="654050">
              <a:lnSpc>
                <a:spcPts val="1500"/>
              </a:lnSpc>
            </a:pPr>
            <a:r>
              <a:rPr spc="-10" dirty="0"/>
              <a:t>Salgınla </a:t>
            </a:r>
            <a:r>
              <a:rPr spc="-5" dirty="0"/>
              <a:t>mücadele </a:t>
            </a:r>
            <a:r>
              <a:rPr spc="-10" dirty="0"/>
              <a:t>kapsamında acil </a:t>
            </a:r>
            <a:r>
              <a:rPr spc="-5" dirty="0"/>
              <a:t>durum ekibini </a:t>
            </a:r>
            <a:r>
              <a:rPr dirty="0"/>
              <a:t>belirleyin; </a:t>
            </a:r>
            <a:r>
              <a:rPr spc="-5" dirty="0"/>
              <a:t>bu kisilerin  görev,yetki </a:t>
            </a:r>
            <a:r>
              <a:rPr dirty="0"/>
              <a:t>ve </a:t>
            </a:r>
            <a:r>
              <a:rPr spc="-5" dirty="0"/>
              <a:t>sorumluluklarını</a:t>
            </a:r>
            <a:r>
              <a:rPr spc="-15" dirty="0"/>
              <a:t> </a:t>
            </a:r>
            <a:r>
              <a:rPr spc="-5" dirty="0"/>
              <a:t>tanımlayın.</a:t>
            </a:r>
          </a:p>
          <a:p>
            <a:pPr marL="245745">
              <a:lnSpc>
                <a:spcPct val="100000"/>
              </a:lnSpc>
              <a:spcBef>
                <a:spcPts val="50"/>
              </a:spcBef>
            </a:pPr>
            <a:endParaRPr sz="1250"/>
          </a:p>
          <a:p>
            <a:pPr marL="529590" marR="746760">
              <a:lnSpc>
                <a:spcPts val="1500"/>
              </a:lnSpc>
            </a:pPr>
            <a:r>
              <a:rPr spc="-10" dirty="0"/>
              <a:t>Ekip </a:t>
            </a:r>
            <a:r>
              <a:rPr spc="-5" dirty="0"/>
              <a:t>içi aksiyon </a:t>
            </a:r>
            <a:r>
              <a:rPr dirty="0"/>
              <a:t>planı </a:t>
            </a:r>
            <a:r>
              <a:rPr spc="-5" dirty="0"/>
              <a:t>oluşturun (Hastaneye sevk, işyerinin/çalışanların  bilgilendirilmesi, sonuçların takibi</a:t>
            </a:r>
            <a:r>
              <a:rPr spc="15" dirty="0"/>
              <a:t> </a:t>
            </a:r>
            <a:r>
              <a:rPr spc="-10" dirty="0"/>
              <a:t>vb.)</a:t>
            </a:r>
          </a:p>
          <a:p>
            <a:pPr marL="245745">
              <a:lnSpc>
                <a:spcPct val="100000"/>
              </a:lnSpc>
            </a:pPr>
            <a:endParaRPr spc="-10" dirty="0"/>
          </a:p>
          <a:p>
            <a:pPr marL="529590" marR="111760">
              <a:lnSpc>
                <a:spcPts val="1490"/>
              </a:lnSpc>
            </a:pPr>
            <a:r>
              <a:rPr spc="-10" dirty="0"/>
              <a:t>Çalışan </a:t>
            </a:r>
            <a:r>
              <a:rPr spc="-5" dirty="0"/>
              <a:t>temsilcileri ve/veya çalışanların güncellenen </a:t>
            </a:r>
            <a:r>
              <a:rPr spc="-10" dirty="0"/>
              <a:t>acil </a:t>
            </a:r>
            <a:r>
              <a:rPr spc="-5" dirty="0"/>
              <a:t>durum planı hakkında  bilgilendirilmesini</a:t>
            </a:r>
            <a:r>
              <a:rPr spc="-10" dirty="0"/>
              <a:t> sağlayın.</a:t>
            </a:r>
          </a:p>
          <a:p>
            <a:pPr marL="245745">
              <a:lnSpc>
                <a:spcPct val="100000"/>
              </a:lnSpc>
            </a:pPr>
            <a:endParaRPr sz="1400"/>
          </a:p>
          <a:p>
            <a:pPr marL="245745">
              <a:lnSpc>
                <a:spcPct val="100000"/>
              </a:lnSpc>
              <a:spcBef>
                <a:spcPts val="10"/>
              </a:spcBef>
            </a:pPr>
            <a:endParaRPr sz="1550"/>
          </a:p>
          <a:p>
            <a:pPr marL="258445">
              <a:lnSpc>
                <a:spcPct val="100000"/>
              </a:lnSpc>
            </a:pPr>
            <a:r>
              <a:rPr sz="1400" b="0" dirty="0">
                <a:solidFill>
                  <a:srgbClr val="098475"/>
                </a:solidFill>
                <a:latin typeface="Arial Black"/>
                <a:cs typeface="Arial Black"/>
              </a:rPr>
              <a:t>Acil </a:t>
            </a:r>
            <a:r>
              <a:rPr sz="1400" b="0" spc="-5" dirty="0">
                <a:solidFill>
                  <a:srgbClr val="098475"/>
                </a:solidFill>
                <a:latin typeface="Arial Black"/>
                <a:cs typeface="Arial Black"/>
              </a:rPr>
              <a:t>durumda yapılması</a:t>
            </a:r>
            <a:r>
              <a:rPr sz="1400" b="0" spc="-15" dirty="0">
                <a:solidFill>
                  <a:srgbClr val="098475"/>
                </a:solidFill>
                <a:latin typeface="Arial Black"/>
                <a:cs typeface="Arial Black"/>
              </a:rPr>
              <a:t> </a:t>
            </a:r>
            <a:r>
              <a:rPr sz="1400" b="0" spc="-5" dirty="0">
                <a:solidFill>
                  <a:srgbClr val="098475"/>
                </a:solidFill>
                <a:latin typeface="Arial Black"/>
                <a:cs typeface="Arial Black"/>
              </a:rPr>
              <a:t>gerekenler</a:t>
            </a:r>
            <a:endParaRPr sz="1400">
              <a:latin typeface="Arial Black"/>
              <a:cs typeface="Arial Black"/>
            </a:endParaRPr>
          </a:p>
          <a:p>
            <a:pPr marL="258445">
              <a:lnSpc>
                <a:spcPct val="100000"/>
              </a:lnSpc>
              <a:spcBef>
                <a:spcPts val="1375"/>
              </a:spcBef>
            </a:pPr>
            <a:r>
              <a:rPr spc="-5" dirty="0"/>
              <a:t>Çalışanda yüksek </a:t>
            </a:r>
            <a:r>
              <a:rPr dirty="0"/>
              <a:t>ateş </a:t>
            </a:r>
            <a:r>
              <a:rPr spc="-5" dirty="0"/>
              <a:t>, nefes darlığı </a:t>
            </a:r>
            <a:r>
              <a:rPr dirty="0"/>
              <a:t>ve </a:t>
            </a:r>
            <a:r>
              <a:rPr spc="-5" dirty="0"/>
              <a:t>diğer belirtilerin</a:t>
            </a:r>
            <a:r>
              <a:rPr spc="5" dirty="0"/>
              <a:t> </a:t>
            </a:r>
            <a:r>
              <a:rPr spc="-5" dirty="0"/>
              <a:t>görülmesi</a:t>
            </a:r>
          </a:p>
          <a:p>
            <a:pPr marL="245745">
              <a:lnSpc>
                <a:spcPct val="100000"/>
              </a:lnSpc>
              <a:spcBef>
                <a:spcPts val="50"/>
              </a:spcBef>
            </a:pPr>
            <a:endParaRPr sz="1150"/>
          </a:p>
          <a:p>
            <a:pPr marL="258445">
              <a:lnSpc>
                <a:spcPct val="100000"/>
              </a:lnSpc>
              <a:spcBef>
                <a:spcPts val="5"/>
              </a:spcBef>
            </a:pPr>
            <a:r>
              <a:rPr sz="1400" b="0" spc="-5" dirty="0">
                <a:solidFill>
                  <a:srgbClr val="098475"/>
                </a:solidFill>
                <a:latin typeface="Arial Black"/>
                <a:cs typeface="Arial Black"/>
              </a:rPr>
              <a:t>Hastaneye sevk </a:t>
            </a:r>
            <a:r>
              <a:rPr sz="1400" b="0" dirty="0">
                <a:solidFill>
                  <a:srgbClr val="098475"/>
                </a:solidFill>
                <a:latin typeface="Arial Black"/>
                <a:cs typeface="Arial Black"/>
              </a:rPr>
              <a:t>aksiyon planı ( Örnek )</a:t>
            </a:r>
            <a:r>
              <a:rPr sz="1400" b="0" spc="-65" dirty="0">
                <a:solidFill>
                  <a:srgbClr val="098475"/>
                </a:solidFill>
                <a:latin typeface="Arial Black"/>
                <a:cs typeface="Arial Black"/>
              </a:rPr>
              <a:t> </a:t>
            </a:r>
            <a:r>
              <a:rPr sz="1400" b="0" dirty="0">
                <a:solidFill>
                  <a:srgbClr val="098475"/>
                </a:solidFill>
                <a:latin typeface="Arial Black"/>
                <a:cs typeface="Arial Black"/>
              </a:rPr>
              <a:t>:</a:t>
            </a:r>
            <a:endParaRPr sz="1400">
              <a:latin typeface="Arial Black"/>
              <a:cs typeface="Arial Black"/>
            </a:endParaRPr>
          </a:p>
          <a:p>
            <a:pPr marL="529590">
              <a:lnSpc>
                <a:spcPts val="1530"/>
              </a:lnSpc>
              <a:spcBef>
                <a:spcPts val="1360"/>
              </a:spcBef>
            </a:pPr>
            <a:r>
              <a:rPr spc="-5" dirty="0"/>
              <a:t>Durum derhal sağlık birimine bildirilir; sağlık birimi acil durum nakil</a:t>
            </a:r>
            <a:r>
              <a:rPr spc="105" dirty="0"/>
              <a:t> </a:t>
            </a:r>
            <a:r>
              <a:rPr spc="-5" dirty="0"/>
              <a:t>sürecini</a:t>
            </a:r>
          </a:p>
          <a:p>
            <a:pPr marL="529590" marR="146685">
              <a:lnSpc>
                <a:spcPts val="1490"/>
              </a:lnSpc>
              <a:spcBef>
                <a:spcPts val="75"/>
              </a:spcBef>
            </a:pPr>
            <a:r>
              <a:rPr spc="-5" dirty="0"/>
              <a:t>başlatır (Sağlık Bakanlığı’nın </a:t>
            </a:r>
            <a:r>
              <a:rPr spc="-10" dirty="0"/>
              <a:t>ilgili </a:t>
            </a:r>
            <a:r>
              <a:rPr spc="-5" dirty="0"/>
              <a:t>sağlık kurulusu ile iletişime geçilerek </a:t>
            </a:r>
            <a:r>
              <a:rPr dirty="0"/>
              <a:t>sevkin  </a:t>
            </a:r>
            <a:r>
              <a:rPr spc="-5" dirty="0"/>
              <a:t>sağlanması).</a:t>
            </a:r>
          </a:p>
          <a:p>
            <a:pPr marL="245745">
              <a:lnSpc>
                <a:spcPct val="100000"/>
              </a:lnSpc>
              <a:spcBef>
                <a:spcPts val="15"/>
              </a:spcBef>
            </a:pPr>
            <a:endParaRPr spc="-5" dirty="0"/>
          </a:p>
          <a:p>
            <a:pPr marL="529590" marR="551180">
              <a:lnSpc>
                <a:spcPts val="1490"/>
              </a:lnSpc>
            </a:pPr>
            <a:r>
              <a:rPr spc="-10" dirty="0"/>
              <a:t>Sağlık </a:t>
            </a:r>
            <a:r>
              <a:rPr spc="-5" dirty="0"/>
              <a:t>birimi </a:t>
            </a:r>
            <a:r>
              <a:rPr dirty="0"/>
              <a:t>hastalık </a:t>
            </a:r>
            <a:r>
              <a:rPr spc="-5" dirty="0"/>
              <a:t>belirtisi taşıyan çalışanın </a:t>
            </a:r>
            <a:r>
              <a:rPr spc="-10" dirty="0"/>
              <a:t>sonuçlarını </a:t>
            </a:r>
            <a:r>
              <a:rPr spc="-5" dirty="0"/>
              <a:t>takip eder, üst  yönetimi derhal</a:t>
            </a:r>
            <a:r>
              <a:rPr spc="5" dirty="0"/>
              <a:t> </a:t>
            </a:r>
            <a:r>
              <a:rPr spc="-5" dirty="0"/>
              <a:t>bilgilendirir.</a:t>
            </a:r>
          </a:p>
          <a:p>
            <a:pPr marL="245745">
              <a:lnSpc>
                <a:spcPct val="100000"/>
              </a:lnSpc>
              <a:spcBef>
                <a:spcPts val="50"/>
              </a:spcBef>
            </a:pPr>
            <a:endParaRPr sz="1250"/>
          </a:p>
          <a:p>
            <a:pPr marL="529590" marR="443230">
              <a:lnSpc>
                <a:spcPts val="1500"/>
              </a:lnSpc>
            </a:pPr>
            <a:r>
              <a:rPr spc="-5" dirty="0"/>
              <a:t>Bilgi kirliliğini engellemek için </a:t>
            </a:r>
            <a:r>
              <a:rPr dirty="0"/>
              <a:t>tüm </a:t>
            </a:r>
            <a:r>
              <a:rPr spc="-10" dirty="0"/>
              <a:t>çalışanların </a:t>
            </a:r>
            <a:r>
              <a:rPr spc="-5" dirty="0"/>
              <a:t>es zamanlı bilgilendirilmesi  amacıyla şirket </a:t>
            </a:r>
            <a:r>
              <a:rPr dirty="0"/>
              <a:t>içi </a:t>
            </a:r>
            <a:r>
              <a:rPr spc="-5" dirty="0"/>
              <a:t>iletişim kanalları kullanılır.</a:t>
            </a:r>
          </a:p>
          <a:p>
            <a:pPr marL="245745">
              <a:lnSpc>
                <a:spcPct val="100000"/>
              </a:lnSpc>
              <a:spcBef>
                <a:spcPts val="50"/>
              </a:spcBef>
            </a:pPr>
            <a:endParaRPr sz="1250"/>
          </a:p>
          <a:p>
            <a:pPr marL="529590" marR="514350">
              <a:lnSpc>
                <a:spcPts val="1500"/>
              </a:lnSpc>
              <a:spcBef>
                <a:spcPts val="5"/>
              </a:spcBef>
            </a:pPr>
            <a:r>
              <a:rPr spc="-5" dirty="0"/>
              <a:t>Derhal </a:t>
            </a:r>
            <a:r>
              <a:rPr spc="-10" dirty="0"/>
              <a:t>çalışanla </a:t>
            </a:r>
            <a:r>
              <a:rPr spc="-5" dirty="0"/>
              <a:t>temaslılar belirlenir </a:t>
            </a:r>
            <a:r>
              <a:rPr dirty="0"/>
              <a:t>ve </a:t>
            </a:r>
            <a:r>
              <a:rPr spc="-5" dirty="0"/>
              <a:t>belirtiler </a:t>
            </a:r>
            <a:r>
              <a:rPr dirty="0"/>
              <a:t>gözlemlenir. </a:t>
            </a:r>
            <a:r>
              <a:rPr spc="-5" dirty="0"/>
              <a:t>Herhangi </a:t>
            </a:r>
            <a:r>
              <a:rPr dirty="0"/>
              <a:t>bir  </a:t>
            </a:r>
            <a:r>
              <a:rPr spc="-5" dirty="0"/>
              <a:t>anormallik tespit </a:t>
            </a:r>
            <a:r>
              <a:rPr dirty="0"/>
              <a:t>edilirse </a:t>
            </a:r>
            <a:r>
              <a:rPr spc="-5" dirty="0"/>
              <a:t>aynı prosedür uygulanır.</a:t>
            </a:r>
          </a:p>
          <a:p>
            <a:pPr marL="245745">
              <a:lnSpc>
                <a:spcPct val="100000"/>
              </a:lnSpc>
            </a:pPr>
            <a:endParaRPr spc="-5" dirty="0"/>
          </a:p>
          <a:p>
            <a:pPr marL="529590" marR="2588260">
              <a:lnSpc>
                <a:spcPts val="1490"/>
              </a:lnSpc>
            </a:pPr>
            <a:r>
              <a:rPr spc="-5" dirty="0"/>
              <a:t>Vaka yönetimi için İl/İlçe Sağlık Müdürlükleriyle  iletişime geçilerek tavsiyeleri</a:t>
            </a:r>
            <a:r>
              <a:rPr dirty="0"/>
              <a:t> </a:t>
            </a:r>
            <a:r>
              <a:rPr spc="-5" dirty="0"/>
              <a:t>uygulanır.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300037" y="3824922"/>
            <a:ext cx="459105" cy="354330"/>
            <a:chOff x="300037" y="3824922"/>
            <a:chExt cx="459105" cy="354330"/>
          </a:xfrm>
        </p:grpSpPr>
        <p:sp>
          <p:nvSpPr>
            <p:cNvPr id="8" name="object 8"/>
            <p:cNvSpPr/>
            <p:nvPr/>
          </p:nvSpPr>
          <p:spPr>
            <a:xfrm>
              <a:off x="330200" y="3855084"/>
              <a:ext cx="428625" cy="323850"/>
            </a:xfrm>
            <a:custGeom>
              <a:avLst/>
              <a:gdLst/>
              <a:ahLst/>
              <a:cxnLst/>
              <a:rect l="l" t="t" r="r" b="b"/>
              <a:pathLst>
                <a:path w="428625" h="323850">
                  <a:moveTo>
                    <a:pt x="321462" y="0"/>
                  </a:moveTo>
                  <a:lnTo>
                    <a:pt x="321462" y="80899"/>
                  </a:lnTo>
                  <a:lnTo>
                    <a:pt x="0" y="80899"/>
                  </a:lnTo>
                  <a:lnTo>
                    <a:pt x="0" y="242824"/>
                  </a:lnTo>
                  <a:lnTo>
                    <a:pt x="321462" y="242824"/>
                  </a:lnTo>
                  <a:lnTo>
                    <a:pt x="321462" y="323850"/>
                  </a:lnTo>
                  <a:lnTo>
                    <a:pt x="428625" y="161925"/>
                  </a:lnTo>
                  <a:lnTo>
                    <a:pt x="321462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04800" y="3829684"/>
              <a:ext cx="428625" cy="323850"/>
            </a:xfrm>
            <a:custGeom>
              <a:avLst/>
              <a:gdLst/>
              <a:ahLst/>
              <a:cxnLst/>
              <a:rect l="l" t="t" r="r" b="b"/>
              <a:pathLst>
                <a:path w="428625" h="323850">
                  <a:moveTo>
                    <a:pt x="321462" y="0"/>
                  </a:moveTo>
                  <a:lnTo>
                    <a:pt x="321462" y="80899"/>
                  </a:lnTo>
                  <a:lnTo>
                    <a:pt x="0" y="80899"/>
                  </a:lnTo>
                  <a:lnTo>
                    <a:pt x="0" y="242824"/>
                  </a:lnTo>
                  <a:lnTo>
                    <a:pt x="321462" y="242824"/>
                  </a:lnTo>
                  <a:lnTo>
                    <a:pt x="321462" y="323850"/>
                  </a:lnTo>
                  <a:lnTo>
                    <a:pt x="428625" y="161925"/>
                  </a:lnTo>
                  <a:lnTo>
                    <a:pt x="321462" y="0"/>
                  </a:lnTo>
                  <a:close/>
                </a:path>
              </a:pathLst>
            </a:custGeom>
            <a:solidFill>
              <a:srgbClr val="0984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04800" y="3829684"/>
              <a:ext cx="428625" cy="323850"/>
            </a:xfrm>
            <a:custGeom>
              <a:avLst/>
              <a:gdLst/>
              <a:ahLst/>
              <a:cxnLst/>
              <a:rect l="l" t="t" r="r" b="b"/>
              <a:pathLst>
                <a:path w="428625" h="323850">
                  <a:moveTo>
                    <a:pt x="321462" y="0"/>
                  </a:moveTo>
                  <a:lnTo>
                    <a:pt x="321462" y="80899"/>
                  </a:lnTo>
                  <a:lnTo>
                    <a:pt x="0" y="80899"/>
                  </a:lnTo>
                  <a:lnTo>
                    <a:pt x="0" y="242824"/>
                  </a:lnTo>
                  <a:lnTo>
                    <a:pt x="321462" y="242824"/>
                  </a:lnTo>
                  <a:lnTo>
                    <a:pt x="321462" y="323850"/>
                  </a:lnTo>
                  <a:lnTo>
                    <a:pt x="428625" y="161925"/>
                  </a:lnTo>
                  <a:lnTo>
                    <a:pt x="321462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300037" y="4415472"/>
            <a:ext cx="459105" cy="354330"/>
            <a:chOff x="300037" y="4415472"/>
            <a:chExt cx="459105" cy="354330"/>
          </a:xfrm>
        </p:grpSpPr>
        <p:sp>
          <p:nvSpPr>
            <p:cNvPr id="12" name="object 12"/>
            <p:cNvSpPr/>
            <p:nvPr/>
          </p:nvSpPr>
          <p:spPr>
            <a:xfrm>
              <a:off x="330200" y="4445634"/>
              <a:ext cx="428625" cy="323850"/>
            </a:xfrm>
            <a:custGeom>
              <a:avLst/>
              <a:gdLst/>
              <a:ahLst/>
              <a:cxnLst/>
              <a:rect l="l" t="t" r="r" b="b"/>
              <a:pathLst>
                <a:path w="428625" h="323850">
                  <a:moveTo>
                    <a:pt x="321462" y="0"/>
                  </a:moveTo>
                  <a:lnTo>
                    <a:pt x="321462" y="80899"/>
                  </a:lnTo>
                  <a:lnTo>
                    <a:pt x="0" y="80899"/>
                  </a:lnTo>
                  <a:lnTo>
                    <a:pt x="0" y="242824"/>
                  </a:lnTo>
                  <a:lnTo>
                    <a:pt x="321462" y="242824"/>
                  </a:lnTo>
                  <a:lnTo>
                    <a:pt x="321462" y="323850"/>
                  </a:lnTo>
                  <a:lnTo>
                    <a:pt x="428625" y="161925"/>
                  </a:lnTo>
                  <a:lnTo>
                    <a:pt x="321462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04800" y="4420234"/>
              <a:ext cx="428625" cy="323850"/>
            </a:xfrm>
            <a:custGeom>
              <a:avLst/>
              <a:gdLst/>
              <a:ahLst/>
              <a:cxnLst/>
              <a:rect l="l" t="t" r="r" b="b"/>
              <a:pathLst>
                <a:path w="428625" h="323850">
                  <a:moveTo>
                    <a:pt x="321462" y="0"/>
                  </a:moveTo>
                  <a:lnTo>
                    <a:pt x="321462" y="80899"/>
                  </a:lnTo>
                  <a:lnTo>
                    <a:pt x="0" y="80899"/>
                  </a:lnTo>
                  <a:lnTo>
                    <a:pt x="0" y="242824"/>
                  </a:lnTo>
                  <a:lnTo>
                    <a:pt x="321462" y="242824"/>
                  </a:lnTo>
                  <a:lnTo>
                    <a:pt x="321462" y="323850"/>
                  </a:lnTo>
                  <a:lnTo>
                    <a:pt x="428625" y="161925"/>
                  </a:lnTo>
                  <a:lnTo>
                    <a:pt x="321462" y="0"/>
                  </a:lnTo>
                  <a:close/>
                </a:path>
              </a:pathLst>
            </a:custGeom>
            <a:solidFill>
              <a:srgbClr val="0984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04800" y="4420234"/>
              <a:ext cx="428625" cy="323850"/>
            </a:xfrm>
            <a:custGeom>
              <a:avLst/>
              <a:gdLst/>
              <a:ahLst/>
              <a:cxnLst/>
              <a:rect l="l" t="t" r="r" b="b"/>
              <a:pathLst>
                <a:path w="428625" h="323850">
                  <a:moveTo>
                    <a:pt x="321462" y="0"/>
                  </a:moveTo>
                  <a:lnTo>
                    <a:pt x="321462" y="80899"/>
                  </a:lnTo>
                  <a:lnTo>
                    <a:pt x="0" y="80899"/>
                  </a:lnTo>
                  <a:lnTo>
                    <a:pt x="0" y="242824"/>
                  </a:lnTo>
                  <a:lnTo>
                    <a:pt x="321462" y="242824"/>
                  </a:lnTo>
                  <a:lnTo>
                    <a:pt x="321462" y="323850"/>
                  </a:lnTo>
                  <a:lnTo>
                    <a:pt x="428625" y="161925"/>
                  </a:lnTo>
                  <a:lnTo>
                    <a:pt x="321462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300037" y="2881312"/>
            <a:ext cx="459105" cy="707390"/>
            <a:chOff x="300037" y="2881312"/>
            <a:chExt cx="459105" cy="707390"/>
          </a:xfrm>
        </p:grpSpPr>
        <p:sp>
          <p:nvSpPr>
            <p:cNvPr id="16" name="object 16"/>
            <p:cNvSpPr/>
            <p:nvPr/>
          </p:nvSpPr>
          <p:spPr>
            <a:xfrm>
              <a:off x="330200" y="3264534"/>
              <a:ext cx="428625" cy="323850"/>
            </a:xfrm>
            <a:custGeom>
              <a:avLst/>
              <a:gdLst/>
              <a:ahLst/>
              <a:cxnLst/>
              <a:rect l="l" t="t" r="r" b="b"/>
              <a:pathLst>
                <a:path w="428625" h="323850">
                  <a:moveTo>
                    <a:pt x="321462" y="0"/>
                  </a:moveTo>
                  <a:lnTo>
                    <a:pt x="321462" y="80899"/>
                  </a:lnTo>
                  <a:lnTo>
                    <a:pt x="0" y="80899"/>
                  </a:lnTo>
                  <a:lnTo>
                    <a:pt x="0" y="242824"/>
                  </a:lnTo>
                  <a:lnTo>
                    <a:pt x="321462" y="242824"/>
                  </a:lnTo>
                  <a:lnTo>
                    <a:pt x="321462" y="323850"/>
                  </a:lnTo>
                  <a:lnTo>
                    <a:pt x="428625" y="161925"/>
                  </a:lnTo>
                  <a:lnTo>
                    <a:pt x="321462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04800" y="3239134"/>
              <a:ext cx="428625" cy="323850"/>
            </a:xfrm>
            <a:custGeom>
              <a:avLst/>
              <a:gdLst/>
              <a:ahLst/>
              <a:cxnLst/>
              <a:rect l="l" t="t" r="r" b="b"/>
              <a:pathLst>
                <a:path w="428625" h="323850">
                  <a:moveTo>
                    <a:pt x="321462" y="0"/>
                  </a:moveTo>
                  <a:lnTo>
                    <a:pt x="321462" y="80899"/>
                  </a:lnTo>
                  <a:lnTo>
                    <a:pt x="0" y="80899"/>
                  </a:lnTo>
                  <a:lnTo>
                    <a:pt x="0" y="242824"/>
                  </a:lnTo>
                  <a:lnTo>
                    <a:pt x="321462" y="242824"/>
                  </a:lnTo>
                  <a:lnTo>
                    <a:pt x="321462" y="323850"/>
                  </a:lnTo>
                  <a:lnTo>
                    <a:pt x="428625" y="161925"/>
                  </a:lnTo>
                  <a:lnTo>
                    <a:pt x="321462" y="0"/>
                  </a:lnTo>
                  <a:close/>
                </a:path>
              </a:pathLst>
            </a:custGeom>
            <a:solidFill>
              <a:srgbClr val="0984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04800" y="3239134"/>
              <a:ext cx="428625" cy="323850"/>
            </a:xfrm>
            <a:custGeom>
              <a:avLst/>
              <a:gdLst/>
              <a:ahLst/>
              <a:cxnLst/>
              <a:rect l="l" t="t" r="r" b="b"/>
              <a:pathLst>
                <a:path w="428625" h="323850">
                  <a:moveTo>
                    <a:pt x="321462" y="0"/>
                  </a:moveTo>
                  <a:lnTo>
                    <a:pt x="321462" y="80899"/>
                  </a:lnTo>
                  <a:lnTo>
                    <a:pt x="0" y="80899"/>
                  </a:lnTo>
                  <a:lnTo>
                    <a:pt x="0" y="242824"/>
                  </a:lnTo>
                  <a:lnTo>
                    <a:pt x="321462" y="242824"/>
                  </a:lnTo>
                  <a:lnTo>
                    <a:pt x="321462" y="323850"/>
                  </a:lnTo>
                  <a:lnTo>
                    <a:pt x="428625" y="161925"/>
                  </a:lnTo>
                  <a:lnTo>
                    <a:pt x="321462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30200" y="2911474"/>
              <a:ext cx="428625" cy="323850"/>
            </a:xfrm>
            <a:custGeom>
              <a:avLst/>
              <a:gdLst/>
              <a:ahLst/>
              <a:cxnLst/>
              <a:rect l="l" t="t" r="r" b="b"/>
              <a:pathLst>
                <a:path w="428625" h="323850">
                  <a:moveTo>
                    <a:pt x="321462" y="0"/>
                  </a:moveTo>
                  <a:lnTo>
                    <a:pt x="321462" y="81025"/>
                  </a:lnTo>
                  <a:lnTo>
                    <a:pt x="0" y="81025"/>
                  </a:lnTo>
                  <a:lnTo>
                    <a:pt x="0" y="242824"/>
                  </a:lnTo>
                  <a:lnTo>
                    <a:pt x="321462" y="242824"/>
                  </a:lnTo>
                  <a:lnTo>
                    <a:pt x="321462" y="323850"/>
                  </a:lnTo>
                  <a:lnTo>
                    <a:pt x="428625" y="161925"/>
                  </a:lnTo>
                  <a:lnTo>
                    <a:pt x="321462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04800" y="2886074"/>
              <a:ext cx="428625" cy="323850"/>
            </a:xfrm>
            <a:custGeom>
              <a:avLst/>
              <a:gdLst/>
              <a:ahLst/>
              <a:cxnLst/>
              <a:rect l="l" t="t" r="r" b="b"/>
              <a:pathLst>
                <a:path w="428625" h="323850">
                  <a:moveTo>
                    <a:pt x="321462" y="0"/>
                  </a:moveTo>
                  <a:lnTo>
                    <a:pt x="321462" y="81025"/>
                  </a:lnTo>
                  <a:lnTo>
                    <a:pt x="0" y="81025"/>
                  </a:lnTo>
                  <a:lnTo>
                    <a:pt x="0" y="242950"/>
                  </a:lnTo>
                  <a:lnTo>
                    <a:pt x="321462" y="242950"/>
                  </a:lnTo>
                  <a:lnTo>
                    <a:pt x="321462" y="323850"/>
                  </a:lnTo>
                  <a:lnTo>
                    <a:pt x="428625" y="161925"/>
                  </a:lnTo>
                  <a:lnTo>
                    <a:pt x="321462" y="0"/>
                  </a:lnTo>
                  <a:close/>
                </a:path>
              </a:pathLst>
            </a:custGeom>
            <a:solidFill>
              <a:srgbClr val="0984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04800" y="2886074"/>
              <a:ext cx="428625" cy="323850"/>
            </a:xfrm>
            <a:custGeom>
              <a:avLst/>
              <a:gdLst/>
              <a:ahLst/>
              <a:cxnLst/>
              <a:rect l="l" t="t" r="r" b="b"/>
              <a:pathLst>
                <a:path w="428625" h="323850">
                  <a:moveTo>
                    <a:pt x="321462" y="0"/>
                  </a:moveTo>
                  <a:lnTo>
                    <a:pt x="321462" y="81025"/>
                  </a:lnTo>
                  <a:lnTo>
                    <a:pt x="0" y="81025"/>
                  </a:lnTo>
                  <a:lnTo>
                    <a:pt x="0" y="242950"/>
                  </a:lnTo>
                  <a:lnTo>
                    <a:pt x="321462" y="242950"/>
                  </a:lnTo>
                  <a:lnTo>
                    <a:pt x="321462" y="323850"/>
                  </a:lnTo>
                  <a:lnTo>
                    <a:pt x="428625" y="161925"/>
                  </a:lnTo>
                  <a:lnTo>
                    <a:pt x="321462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724400" y="7754323"/>
            <a:ext cx="1657350" cy="10837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66675" y="7105650"/>
            <a:ext cx="4857750" cy="3413760"/>
            <a:chOff x="66675" y="7105650"/>
            <a:chExt cx="4857750" cy="3413760"/>
          </a:xfrm>
        </p:grpSpPr>
        <p:sp>
          <p:nvSpPr>
            <p:cNvPr id="5" name="object 5"/>
            <p:cNvSpPr/>
            <p:nvPr/>
          </p:nvSpPr>
          <p:spPr>
            <a:xfrm>
              <a:off x="2085975" y="8643619"/>
              <a:ext cx="1000125" cy="889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38300" y="7105650"/>
              <a:ext cx="1514475" cy="151447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6675" y="8910741"/>
              <a:ext cx="1809750" cy="160866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038475" y="7105650"/>
              <a:ext cx="1685925" cy="16859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219575" y="9175034"/>
              <a:ext cx="704850" cy="62653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57175" y="7870147"/>
              <a:ext cx="704850" cy="62653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615187" y="905001"/>
            <a:ext cx="20815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98475"/>
                </a:solidFill>
                <a:latin typeface="Arial Black"/>
                <a:cs typeface="Arial Black"/>
              </a:rPr>
              <a:t>Risk</a:t>
            </a:r>
            <a:r>
              <a:rPr sz="1400" spc="-35" dirty="0">
                <a:solidFill>
                  <a:srgbClr val="098475"/>
                </a:solidFill>
                <a:latin typeface="Arial Black"/>
                <a:cs typeface="Arial Black"/>
              </a:rPr>
              <a:t> </a:t>
            </a:r>
            <a:r>
              <a:rPr sz="1400" spc="-5" dirty="0">
                <a:solidFill>
                  <a:srgbClr val="098475"/>
                </a:solidFill>
                <a:latin typeface="Arial Black"/>
                <a:cs typeface="Arial Black"/>
              </a:rPr>
              <a:t>değerlendirmesi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27887" y="1529892"/>
            <a:ext cx="5422265" cy="0"/>
          </a:xfrm>
          <a:custGeom>
            <a:avLst/>
            <a:gdLst/>
            <a:ahLst/>
            <a:cxnLst/>
            <a:rect l="l" t="t" r="r" b="b"/>
            <a:pathLst>
              <a:path w="5422265">
                <a:moveTo>
                  <a:pt x="0" y="0"/>
                </a:moveTo>
                <a:lnTo>
                  <a:pt x="5421811" y="0"/>
                </a:lnTo>
              </a:path>
            </a:pathLst>
          </a:custGeom>
          <a:ln w="8915">
            <a:solidFill>
              <a:srgbClr val="0883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71524" y="1708149"/>
            <a:ext cx="6069330" cy="5191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940">
              <a:lnSpc>
                <a:spcPts val="1530"/>
              </a:lnSpc>
              <a:spcBef>
                <a:spcPts val="95"/>
              </a:spcBef>
            </a:pPr>
            <a:r>
              <a:rPr sz="1300" b="1" spc="-5" dirty="0">
                <a:latin typeface="Arial"/>
                <a:cs typeface="Arial"/>
              </a:rPr>
              <a:t>COVID-19 ile ilgili işyeri özelindeki tehlikeleri belirleyerek ayrı bir</a:t>
            </a:r>
            <a:r>
              <a:rPr sz="1300" b="1" spc="20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risk</a:t>
            </a:r>
            <a:endParaRPr sz="1300">
              <a:latin typeface="Arial"/>
              <a:cs typeface="Arial"/>
            </a:endParaRPr>
          </a:p>
          <a:p>
            <a:pPr marL="27940" marR="382905">
              <a:lnSpc>
                <a:spcPts val="1490"/>
              </a:lnSpc>
              <a:spcBef>
                <a:spcPts val="80"/>
              </a:spcBef>
            </a:pPr>
            <a:r>
              <a:rPr sz="1300" b="1" spc="-5" dirty="0">
                <a:latin typeface="Arial"/>
                <a:cs typeface="Arial"/>
              </a:rPr>
              <a:t>değerlendirmesi </a:t>
            </a:r>
            <a:r>
              <a:rPr sz="1300" b="1" dirty="0">
                <a:latin typeface="Arial"/>
                <a:cs typeface="Arial"/>
              </a:rPr>
              <a:t>veya </a:t>
            </a:r>
            <a:r>
              <a:rPr sz="1300" b="1" spc="-5" dirty="0">
                <a:latin typeface="Arial"/>
                <a:cs typeface="Arial"/>
              </a:rPr>
              <a:t>mevcut risk değerlendirmesi üzerinde güncelleme  </a:t>
            </a:r>
            <a:r>
              <a:rPr sz="1300" b="1" spc="-10" dirty="0">
                <a:latin typeface="Arial"/>
                <a:cs typeface="Arial"/>
              </a:rPr>
              <a:t>yapılmasını </a:t>
            </a:r>
            <a:r>
              <a:rPr sz="1300" b="1" spc="-5" dirty="0">
                <a:latin typeface="Arial"/>
                <a:cs typeface="Arial"/>
              </a:rPr>
              <a:t>sağlayın.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50">
              <a:latin typeface="Arial"/>
              <a:cs typeface="Arial"/>
            </a:endParaRPr>
          </a:p>
          <a:p>
            <a:pPr marL="27940" marR="155575">
              <a:lnSpc>
                <a:spcPts val="1500"/>
              </a:lnSpc>
              <a:spcBef>
                <a:spcPts val="5"/>
              </a:spcBef>
            </a:pPr>
            <a:r>
              <a:rPr sz="1300" b="1" spc="-5" dirty="0">
                <a:latin typeface="Arial"/>
                <a:cs typeface="Arial"/>
              </a:rPr>
              <a:t>İşyerinde yürütülen faaliyetlerin ve çalışma organizasyonunun, </a:t>
            </a:r>
            <a:r>
              <a:rPr sz="1300" b="1" spc="-10" dirty="0">
                <a:latin typeface="Arial"/>
                <a:cs typeface="Arial"/>
              </a:rPr>
              <a:t>çalışanların  </a:t>
            </a:r>
            <a:r>
              <a:rPr sz="1300" b="1" spc="-5" dirty="0">
                <a:latin typeface="Arial"/>
                <a:cs typeface="Arial"/>
              </a:rPr>
              <a:t>COVID-19 maruziyetini engelleyecek şekilde</a:t>
            </a:r>
            <a:r>
              <a:rPr sz="1300" b="1" spc="5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düzenleyin.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00">
              <a:latin typeface="Arial"/>
              <a:cs typeface="Arial"/>
            </a:endParaRPr>
          </a:p>
          <a:p>
            <a:pPr marL="27940">
              <a:lnSpc>
                <a:spcPct val="100000"/>
              </a:lnSpc>
            </a:pPr>
            <a:r>
              <a:rPr sz="1300" b="1" spc="-10" dirty="0">
                <a:latin typeface="Arial"/>
                <a:cs typeface="Arial"/>
              </a:rPr>
              <a:t>Çalışma </a:t>
            </a:r>
            <a:r>
              <a:rPr sz="1300" b="1" spc="-5" dirty="0">
                <a:latin typeface="Arial"/>
                <a:cs typeface="Arial"/>
              </a:rPr>
              <a:t>postaları</a:t>
            </a:r>
            <a:endParaRPr sz="1300">
              <a:latin typeface="Arial"/>
              <a:cs typeface="Arial"/>
            </a:endParaRPr>
          </a:p>
          <a:p>
            <a:pPr marL="484505" marR="5080" indent="-228600">
              <a:lnSpc>
                <a:spcPts val="1500"/>
              </a:lnSpc>
              <a:spcBef>
                <a:spcPts val="130"/>
              </a:spcBef>
              <a:buFont typeface="Symbol"/>
              <a:buChar char=""/>
              <a:tabLst>
                <a:tab pos="484505" algn="l"/>
                <a:tab pos="485140" algn="l"/>
              </a:tabLst>
            </a:pPr>
            <a:r>
              <a:rPr sz="1300" b="1" spc="-10" dirty="0">
                <a:latin typeface="Arial"/>
                <a:cs typeface="Arial"/>
              </a:rPr>
              <a:t>Çalışma </a:t>
            </a:r>
            <a:r>
              <a:rPr sz="1300" b="1" spc="-5" dirty="0">
                <a:latin typeface="Arial"/>
                <a:cs typeface="Arial"/>
              </a:rPr>
              <a:t>postasında </a:t>
            </a:r>
            <a:r>
              <a:rPr sz="1300" b="1" spc="-10" dirty="0">
                <a:latin typeface="Arial"/>
                <a:cs typeface="Arial"/>
              </a:rPr>
              <a:t>karsılaşma, </a:t>
            </a:r>
            <a:r>
              <a:rPr sz="1300" b="1" spc="-5" dirty="0">
                <a:latin typeface="Arial"/>
                <a:cs typeface="Arial"/>
              </a:rPr>
              <a:t>yaklaşma, temas etme durumlarını göz  önünde</a:t>
            </a:r>
            <a:r>
              <a:rPr sz="1300" b="1" spc="-1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bulundurun.</a:t>
            </a:r>
            <a:endParaRPr sz="1300">
              <a:latin typeface="Arial"/>
              <a:cs typeface="Arial"/>
            </a:endParaRPr>
          </a:p>
          <a:p>
            <a:pPr marL="484505" indent="-228600">
              <a:lnSpc>
                <a:spcPts val="1530"/>
              </a:lnSpc>
              <a:buFont typeface="Symbol"/>
              <a:buChar char=""/>
              <a:tabLst>
                <a:tab pos="484505" algn="l"/>
                <a:tab pos="485140" algn="l"/>
              </a:tabLst>
            </a:pPr>
            <a:r>
              <a:rPr sz="1300" b="1" spc="-5" dirty="0">
                <a:latin typeface="Arial"/>
                <a:cs typeface="Arial"/>
              </a:rPr>
              <a:t>Ortak ekipman </a:t>
            </a:r>
            <a:r>
              <a:rPr sz="1300" b="1" spc="-10" dirty="0">
                <a:latin typeface="Arial"/>
                <a:cs typeface="Arial"/>
              </a:rPr>
              <a:t>kullanımını </a:t>
            </a:r>
            <a:r>
              <a:rPr sz="1300" b="1" spc="-5" dirty="0">
                <a:latin typeface="Arial"/>
                <a:cs typeface="Arial"/>
              </a:rPr>
              <a:t>engelleyin (Sıkıcı, ölçüm </a:t>
            </a:r>
            <a:r>
              <a:rPr sz="1300" b="1" spc="-10" dirty="0">
                <a:latin typeface="Arial"/>
                <a:cs typeface="Arial"/>
              </a:rPr>
              <a:t>aleti</a:t>
            </a:r>
            <a:r>
              <a:rPr sz="1300" b="1" spc="4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vb.).</a:t>
            </a:r>
            <a:endParaRPr sz="1300">
              <a:latin typeface="Arial"/>
              <a:cs typeface="Arial"/>
            </a:endParaRPr>
          </a:p>
          <a:p>
            <a:pPr marL="484505" indent="-228600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84505" algn="l"/>
                <a:tab pos="485140" algn="l"/>
              </a:tabLst>
            </a:pPr>
            <a:r>
              <a:rPr sz="1300" b="1" spc="-5" dirty="0">
                <a:latin typeface="Arial"/>
                <a:cs typeface="Arial"/>
              </a:rPr>
              <a:t>Kişisel çalışma alanlarını mümkünse </a:t>
            </a:r>
            <a:r>
              <a:rPr sz="1300" b="1" dirty="0">
                <a:latin typeface="Arial"/>
                <a:cs typeface="Arial"/>
              </a:rPr>
              <a:t>çizgilerle</a:t>
            </a:r>
            <a:r>
              <a:rPr sz="1300" b="1" spc="35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sınırlandırın.</a:t>
            </a:r>
            <a:endParaRPr sz="1300">
              <a:latin typeface="Arial"/>
              <a:cs typeface="Arial"/>
            </a:endParaRPr>
          </a:p>
          <a:p>
            <a:pPr marL="256540">
              <a:lnSpc>
                <a:spcPts val="1530"/>
              </a:lnSpc>
              <a:spcBef>
                <a:spcPts val="25"/>
              </a:spcBef>
            </a:pPr>
            <a:r>
              <a:rPr sz="1300" spc="-5" dirty="0">
                <a:latin typeface="Symbol"/>
                <a:cs typeface="Symbol"/>
              </a:rPr>
              <a:t></a:t>
            </a:r>
            <a:endParaRPr sz="1300">
              <a:latin typeface="Symbol"/>
              <a:cs typeface="Symbol"/>
            </a:endParaRPr>
          </a:p>
          <a:p>
            <a:pPr marL="27940" marR="64135">
              <a:lnSpc>
                <a:spcPts val="1490"/>
              </a:lnSpc>
              <a:spcBef>
                <a:spcPts val="80"/>
              </a:spcBef>
            </a:pPr>
            <a:r>
              <a:rPr sz="1300" b="1" spc="-5" dirty="0">
                <a:latin typeface="Arial"/>
                <a:cs typeface="Arial"/>
              </a:rPr>
              <a:t>Yemekhane, soyunma odaları, dinlenme alanları, servis vb. ortak alanlar için  </a:t>
            </a:r>
            <a:r>
              <a:rPr sz="1300" b="1" spc="-10" dirty="0">
                <a:latin typeface="Arial"/>
                <a:cs typeface="Arial"/>
              </a:rPr>
              <a:t>alınması </a:t>
            </a:r>
            <a:r>
              <a:rPr sz="1300" b="1" spc="-5" dirty="0">
                <a:latin typeface="Arial"/>
                <a:cs typeface="Arial"/>
              </a:rPr>
              <a:t>gerekli tedbirleri</a:t>
            </a:r>
            <a:r>
              <a:rPr sz="1300" b="1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belirleyin.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Arial"/>
              <a:cs typeface="Arial"/>
            </a:endParaRPr>
          </a:p>
          <a:p>
            <a:pPr marL="27940">
              <a:lnSpc>
                <a:spcPct val="100000"/>
              </a:lnSpc>
            </a:pPr>
            <a:r>
              <a:rPr sz="1300" b="1" spc="-5" dirty="0">
                <a:latin typeface="Arial"/>
                <a:cs typeface="Arial"/>
              </a:rPr>
              <a:t>Sosyal mesafe kuralının nasıl uygulanacağını alan bazında</a:t>
            </a:r>
            <a:r>
              <a:rPr sz="1300" b="1" spc="40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tanımlayın.</a:t>
            </a:r>
            <a:endParaRPr sz="1300">
              <a:latin typeface="Arial"/>
              <a:cs typeface="Arial"/>
            </a:endParaRPr>
          </a:p>
          <a:p>
            <a:pPr marL="27940" marR="567055">
              <a:lnSpc>
                <a:spcPct val="286900"/>
              </a:lnSpc>
              <a:spcBef>
                <a:spcPts val="15"/>
              </a:spcBef>
            </a:pPr>
            <a:r>
              <a:rPr sz="1300" b="1" spc="-10" dirty="0">
                <a:latin typeface="Arial"/>
                <a:cs typeface="Arial"/>
              </a:rPr>
              <a:t>Dezenfekte </a:t>
            </a:r>
            <a:r>
              <a:rPr sz="1300" b="1" spc="-5" dirty="0">
                <a:latin typeface="Arial"/>
                <a:cs typeface="Arial"/>
              </a:rPr>
              <a:t>etmeye ilişkin alan bazında </a:t>
            </a:r>
            <a:r>
              <a:rPr sz="1300" b="1" spc="-10" dirty="0">
                <a:latin typeface="Arial"/>
                <a:cs typeface="Arial"/>
              </a:rPr>
              <a:t>kural </a:t>
            </a:r>
            <a:r>
              <a:rPr sz="1300" b="1" dirty="0">
                <a:latin typeface="Arial"/>
                <a:cs typeface="Arial"/>
              </a:rPr>
              <a:t>ve </a:t>
            </a:r>
            <a:r>
              <a:rPr sz="1300" b="1" spc="-5" dirty="0">
                <a:latin typeface="Arial"/>
                <a:cs typeface="Arial"/>
              </a:rPr>
              <a:t>periyodunu belirleyin.  Havalandırmaya ilişkin </a:t>
            </a:r>
            <a:r>
              <a:rPr sz="1300" b="1" spc="-10" dirty="0">
                <a:latin typeface="Arial"/>
                <a:cs typeface="Arial"/>
              </a:rPr>
              <a:t>alan </a:t>
            </a:r>
            <a:r>
              <a:rPr sz="1300" b="1" spc="-5" dirty="0">
                <a:latin typeface="Arial"/>
                <a:cs typeface="Arial"/>
              </a:rPr>
              <a:t>bazında kural ve periyodunu</a:t>
            </a:r>
            <a:r>
              <a:rPr sz="1300" b="1" spc="30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belirleyin.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Bu </a:t>
            </a:r>
            <a:r>
              <a:rPr sz="1200" b="1" spc="-5" dirty="0">
                <a:latin typeface="Arial"/>
                <a:cs typeface="Arial"/>
              </a:rPr>
              <a:t>tedbirlerle ilgili çalışanların bilgilendirilmesini sağlayın ve kayıt altına</a:t>
            </a:r>
            <a:r>
              <a:rPr sz="1200" b="1" spc="9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alın.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61937" y="1804987"/>
            <a:ext cx="459105" cy="354330"/>
            <a:chOff x="261937" y="1804987"/>
            <a:chExt cx="459105" cy="354330"/>
          </a:xfrm>
        </p:grpSpPr>
        <p:sp>
          <p:nvSpPr>
            <p:cNvPr id="15" name="object 15"/>
            <p:cNvSpPr/>
            <p:nvPr/>
          </p:nvSpPr>
          <p:spPr>
            <a:xfrm>
              <a:off x="292100" y="1835149"/>
              <a:ext cx="428625" cy="323850"/>
            </a:xfrm>
            <a:custGeom>
              <a:avLst/>
              <a:gdLst/>
              <a:ahLst/>
              <a:cxnLst/>
              <a:rect l="l" t="t" r="r" b="b"/>
              <a:pathLst>
                <a:path w="428625" h="323850">
                  <a:moveTo>
                    <a:pt x="321462" y="0"/>
                  </a:moveTo>
                  <a:lnTo>
                    <a:pt x="321462" y="81025"/>
                  </a:lnTo>
                  <a:lnTo>
                    <a:pt x="0" y="81025"/>
                  </a:lnTo>
                  <a:lnTo>
                    <a:pt x="0" y="242950"/>
                  </a:lnTo>
                  <a:lnTo>
                    <a:pt x="321462" y="242950"/>
                  </a:lnTo>
                  <a:lnTo>
                    <a:pt x="321462" y="323850"/>
                  </a:lnTo>
                  <a:lnTo>
                    <a:pt x="428625" y="161925"/>
                  </a:lnTo>
                  <a:lnTo>
                    <a:pt x="321462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66700" y="1809749"/>
              <a:ext cx="428625" cy="323850"/>
            </a:xfrm>
            <a:custGeom>
              <a:avLst/>
              <a:gdLst/>
              <a:ahLst/>
              <a:cxnLst/>
              <a:rect l="l" t="t" r="r" b="b"/>
              <a:pathLst>
                <a:path w="428625" h="323850">
                  <a:moveTo>
                    <a:pt x="321462" y="0"/>
                  </a:moveTo>
                  <a:lnTo>
                    <a:pt x="321462" y="81025"/>
                  </a:lnTo>
                  <a:lnTo>
                    <a:pt x="0" y="81025"/>
                  </a:lnTo>
                  <a:lnTo>
                    <a:pt x="0" y="242950"/>
                  </a:lnTo>
                  <a:lnTo>
                    <a:pt x="321462" y="242950"/>
                  </a:lnTo>
                  <a:lnTo>
                    <a:pt x="321462" y="323850"/>
                  </a:lnTo>
                  <a:lnTo>
                    <a:pt x="428625" y="161925"/>
                  </a:lnTo>
                  <a:lnTo>
                    <a:pt x="321462" y="0"/>
                  </a:lnTo>
                  <a:close/>
                </a:path>
              </a:pathLst>
            </a:custGeom>
            <a:solidFill>
              <a:srgbClr val="0984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66700" y="1809749"/>
              <a:ext cx="428625" cy="323850"/>
            </a:xfrm>
            <a:custGeom>
              <a:avLst/>
              <a:gdLst/>
              <a:ahLst/>
              <a:cxnLst/>
              <a:rect l="l" t="t" r="r" b="b"/>
              <a:pathLst>
                <a:path w="428625" h="323850">
                  <a:moveTo>
                    <a:pt x="321462" y="0"/>
                  </a:moveTo>
                  <a:lnTo>
                    <a:pt x="321462" y="81025"/>
                  </a:lnTo>
                  <a:lnTo>
                    <a:pt x="0" y="81025"/>
                  </a:lnTo>
                  <a:lnTo>
                    <a:pt x="0" y="242950"/>
                  </a:lnTo>
                  <a:lnTo>
                    <a:pt x="321462" y="242950"/>
                  </a:lnTo>
                  <a:lnTo>
                    <a:pt x="321462" y="323850"/>
                  </a:lnTo>
                  <a:lnTo>
                    <a:pt x="428625" y="161925"/>
                  </a:lnTo>
                  <a:lnTo>
                    <a:pt x="321462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261937" y="2395537"/>
            <a:ext cx="459105" cy="354330"/>
            <a:chOff x="261937" y="2395537"/>
            <a:chExt cx="459105" cy="354330"/>
          </a:xfrm>
        </p:grpSpPr>
        <p:sp>
          <p:nvSpPr>
            <p:cNvPr id="19" name="object 19"/>
            <p:cNvSpPr/>
            <p:nvPr/>
          </p:nvSpPr>
          <p:spPr>
            <a:xfrm>
              <a:off x="292100" y="2425699"/>
              <a:ext cx="428625" cy="323850"/>
            </a:xfrm>
            <a:custGeom>
              <a:avLst/>
              <a:gdLst/>
              <a:ahLst/>
              <a:cxnLst/>
              <a:rect l="l" t="t" r="r" b="b"/>
              <a:pathLst>
                <a:path w="428625" h="323850">
                  <a:moveTo>
                    <a:pt x="321462" y="0"/>
                  </a:moveTo>
                  <a:lnTo>
                    <a:pt x="321462" y="81025"/>
                  </a:lnTo>
                  <a:lnTo>
                    <a:pt x="0" y="81025"/>
                  </a:lnTo>
                  <a:lnTo>
                    <a:pt x="0" y="242950"/>
                  </a:lnTo>
                  <a:lnTo>
                    <a:pt x="321462" y="242950"/>
                  </a:lnTo>
                  <a:lnTo>
                    <a:pt x="321462" y="323850"/>
                  </a:lnTo>
                  <a:lnTo>
                    <a:pt x="428625" y="161925"/>
                  </a:lnTo>
                  <a:lnTo>
                    <a:pt x="321462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66700" y="2400299"/>
              <a:ext cx="428625" cy="323850"/>
            </a:xfrm>
            <a:custGeom>
              <a:avLst/>
              <a:gdLst/>
              <a:ahLst/>
              <a:cxnLst/>
              <a:rect l="l" t="t" r="r" b="b"/>
              <a:pathLst>
                <a:path w="428625" h="323850">
                  <a:moveTo>
                    <a:pt x="321462" y="0"/>
                  </a:moveTo>
                  <a:lnTo>
                    <a:pt x="321462" y="81025"/>
                  </a:lnTo>
                  <a:lnTo>
                    <a:pt x="0" y="81025"/>
                  </a:lnTo>
                  <a:lnTo>
                    <a:pt x="0" y="242950"/>
                  </a:lnTo>
                  <a:lnTo>
                    <a:pt x="321462" y="242950"/>
                  </a:lnTo>
                  <a:lnTo>
                    <a:pt x="321462" y="323850"/>
                  </a:lnTo>
                  <a:lnTo>
                    <a:pt x="428625" y="161925"/>
                  </a:lnTo>
                  <a:lnTo>
                    <a:pt x="321462" y="0"/>
                  </a:lnTo>
                  <a:close/>
                </a:path>
              </a:pathLst>
            </a:custGeom>
            <a:solidFill>
              <a:srgbClr val="0984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66700" y="2400299"/>
              <a:ext cx="428625" cy="323850"/>
            </a:xfrm>
            <a:custGeom>
              <a:avLst/>
              <a:gdLst/>
              <a:ahLst/>
              <a:cxnLst/>
              <a:rect l="l" t="t" r="r" b="b"/>
              <a:pathLst>
                <a:path w="428625" h="323850">
                  <a:moveTo>
                    <a:pt x="321462" y="0"/>
                  </a:moveTo>
                  <a:lnTo>
                    <a:pt x="321462" y="81025"/>
                  </a:lnTo>
                  <a:lnTo>
                    <a:pt x="0" y="81025"/>
                  </a:lnTo>
                  <a:lnTo>
                    <a:pt x="0" y="242950"/>
                  </a:lnTo>
                  <a:lnTo>
                    <a:pt x="321462" y="242950"/>
                  </a:lnTo>
                  <a:lnTo>
                    <a:pt x="321462" y="323850"/>
                  </a:lnTo>
                  <a:lnTo>
                    <a:pt x="428625" y="161925"/>
                  </a:lnTo>
                  <a:lnTo>
                    <a:pt x="321462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261937" y="2957512"/>
            <a:ext cx="459105" cy="354330"/>
            <a:chOff x="261937" y="2957512"/>
            <a:chExt cx="459105" cy="354330"/>
          </a:xfrm>
        </p:grpSpPr>
        <p:sp>
          <p:nvSpPr>
            <p:cNvPr id="23" name="object 23"/>
            <p:cNvSpPr/>
            <p:nvPr/>
          </p:nvSpPr>
          <p:spPr>
            <a:xfrm>
              <a:off x="292100" y="2987674"/>
              <a:ext cx="428625" cy="323850"/>
            </a:xfrm>
            <a:custGeom>
              <a:avLst/>
              <a:gdLst/>
              <a:ahLst/>
              <a:cxnLst/>
              <a:rect l="l" t="t" r="r" b="b"/>
              <a:pathLst>
                <a:path w="428625" h="323850">
                  <a:moveTo>
                    <a:pt x="321462" y="0"/>
                  </a:moveTo>
                  <a:lnTo>
                    <a:pt x="321462" y="81025"/>
                  </a:lnTo>
                  <a:lnTo>
                    <a:pt x="0" y="81025"/>
                  </a:lnTo>
                  <a:lnTo>
                    <a:pt x="0" y="242824"/>
                  </a:lnTo>
                  <a:lnTo>
                    <a:pt x="321462" y="242824"/>
                  </a:lnTo>
                  <a:lnTo>
                    <a:pt x="321462" y="323850"/>
                  </a:lnTo>
                  <a:lnTo>
                    <a:pt x="428625" y="161925"/>
                  </a:lnTo>
                  <a:lnTo>
                    <a:pt x="321462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66700" y="2962274"/>
              <a:ext cx="428625" cy="323850"/>
            </a:xfrm>
            <a:custGeom>
              <a:avLst/>
              <a:gdLst/>
              <a:ahLst/>
              <a:cxnLst/>
              <a:rect l="l" t="t" r="r" b="b"/>
              <a:pathLst>
                <a:path w="428625" h="323850">
                  <a:moveTo>
                    <a:pt x="321462" y="0"/>
                  </a:moveTo>
                  <a:lnTo>
                    <a:pt x="321462" y="81025"/>
                  </a:lnTo>
                  <a:lnTo>
                    <a:pt x="0" y="81025"/>
                  </a:lnTo>
                  <a:lnTo>
                    <a:pt x="0" y="242950"/>
                  </a:lnTo>
                  <a:lnTo>
                    <a:pt x="321462" y="242950"/>
                  </a:lnTo>
                  <a:lnTo>
                    <a:pt x="321462" y="323850"/>
                  </a:lnTo>
                  <a:lnTo>
                    <a:pt x="428625" y="161925"/>
                  </a:lnTo>
                  <a:lnTo>
                    <a:pt x="321462" y="0"/>
                  </a:lnTo>
                  <a:close/>
                </a:path>
              </a:pathLst>
            </a:custGeom>
            <a:solidFill>
              <a:srgbClr val="0984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66700" y="2962274"/>
              <a:ext cx="428625" cy="323850"/>
            </a:xfrm>
            <a:custGeom>
              <a:avLst/>
              <a:gdLst/>
              <a:ahLst/>
              <a:cxnLst/>
              <a:rect l="l" t="t" r="r" b="b"/>
              <a:pathLst>
                <a:path w="428625" h="323850">
                  <a:moveTo>
                    <a:pt x="321462" y="0"/>
                  </a:moveTo>
                  <a:lnTo>
                    <a:pt x="321462" y="81025"/>
                  </a:lnTo>
                  <a:lnTo>
                    <a:pt x="0" y="81025"/>
                  </a:lnTo>
                  <a:lnTo>
                    <a:pt x="0" y="242950"/>
                  </a:lnTo>
                  <a:lnTo>
                    <a:pt x="321462" y="242950"/>
                  </a:lnTo>
                  <a:lnTo>
                    <a:pt x="321462" y="323850"/>
                  </a:lnTo>
                  <a:lnTo>
                    <a:pt x="428625" y="161925"/>
                  </a:lnTo>
                  <a:lnTo>
                    <a:pt x="321462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319087" y="4195762"/>
            <a:ext cx="459105" cy="354330"/>
            <a:chOff x="319087" y="4195762"/>
            <a:chExt cx="459105" cy="354330"/>
          </a:xfrm>
        </p:grpSpPr>
        <p:sp>
          <p:nvSpPr>
            <p:cNvPr id="27" name="object 27"/>
            <p:cNvSpPr/>
            <p:nvPr/>
          </p:nvSpPr>
          <p:spPr>
            <a:xfrm>
              <a:off x="349250" y="4225924"/>
              <a:ext cx="428625" cy="323850"/>
            </a:xfrm>
            <a:custGeom>
              <a:avLst/>
              <a:gdLst/>
              <a:ahLst/>
              <a:cxnLst/>
              <a:rect l="l" t="t" r="r" b="b"/>
              <a:pathLst>
                <a:path w="428625" h="323850">
                  <a:moveTo>
                    <a:pt x="321462" y="0"/>
                  </a:moveTo>
                  <a:lnTo>
                    <a:pt x="321462" y="81025"/>
                  </a:lnTo>
                  <a:lnTo>
                    <a:pt x="0" y="81025"/>
                  </a:lnTo>
                  <a:lnTo>
                    <a:pt x="0" y="242950"/>
                  </a:lnTo>
                  <a:lnTo>
                    <a:pt x="321462" y="242950"/>
                  </a:lnTo>
                  <a:lnTo>
                    <a:pt x="321462" y="323850"/>
                  </a:lnTo>
                  <a:lnTo>
                    <a:pt x="428625" y="161925"/>
                  </a:lnTo>
                  <a:lnTo>
                    <a:pt x="321462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23850" y="4200524"/>
              <a:ext cx="428625" cy="323850"/>
            </a:xfrm>
            <a:custGeom>
              <a:avLst/>
              <a:gdLst/>
              <a:ahLst/>
              <a:cxnLst/>
              <a:rect l="l" t="t" r="r" b="b"/>
              <a:pathLst>
                <a:path w="428625" h="323850">
                  <a:moveTo>
                    <a:pt x="321462" y="0"/>
                  </a:moveTo>
                  <a:lnTo>
                    <a:pt x="321462" y="81025"/>
                  </a:lnTo>
                  <a:lnTo>
                    <a:pt x="0" y="81025"/>
                  </a:lnTo>
                  <a:lnTo>
                    <a:pt x="0" y="242950"/>
                  </a:lnTo>
                  <a:lnTo>
                    <a:pt x="321462" y="242950"/>
                  </a:lnTo>
                  <a:lnTo>
                    <a:pt x="321462" y="323850"/>
                  </a:lnTo>
                  <a:lnTo>
                    <a:pt x="428625" y="161925"/>
                  </a:lnTo>
                  <a:lnTo>
                    <a:pt x="321462" y="0"/>
                  </a:lnTo>
                  <a:close/>
                </a:path>
              </a:pathLst>
            </a:custGeom>
            <a:solidFill>
              <a:srgbClr val="0984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23850" y="4200524"/>
              <a:ext cx="428625" cy="323850"/>
            </a:xfrm>
            <a:custGeom>
              <a:avLst/>
              <a:gdLst/>
              <a:ahLst/>
              <a:cxnLst/>
              <a:rect l="l" t="t" r="r" b="b"/>
              <a:pathLst>
                <a:path w="428625" h="323850">
                  <a:moveTo>
                    <a:pt x="321462" y="0"/>
                  </a:moveTo>
                  <a:lnTo>
                    <a:pt x="321462" y="81025"/>
                  </a:lnTo>
                  <a:lnTo>
                    <a:pt x="0" y="81025"/>
                  </a:lnTo>
                  <a:lnTo>
                    <a:pt x="0" y="242950"/>
                  </a:lnTo>
                  <a:lnTo>
                    <a:pt x="321462" y="242950"/>
                  </a:lnTo>
                  <a:lnTo>
                    <a:pt x="321462" y="323850"/>
                  </a:lnTo>
                  <a:lnTo>
                    <a:pt x="428625" y="161925"/>
                  </a:lnTo>
                  <a:lnTo>
                    <a:pt x="321462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319087" y="4928552"/>
            <a:ext cx="459105" cy="354330"/>
            <a:chOff x="319087" y="4928552"/>
            <a:chExt cx="459105" cy="354330"/>
          </a:xfrm>
        </p:grpSpPr>
        <p:sp>
          <p:nvSpPr>
            <p:cNvPr id="31" name="object 31"/>
            <p:cNvSpPr/>
            <p:nvPr/>
          </p:nvSpPr>
          <p:spPr>
            <a:xfrm>
              <a:off x="349250" y="4958714"/>
              <a:ext cx="428625" cy="323850"/>
            </a:xfrm>
            <a:custGeom>
              <a:avLst/>
              <a:gdLst/>
              <a:ahLst/>
              <a:cxnLst/>
              <a:rect l="l" t="t" r="r" b="b"/>
              <a:pathLst>
                <a:path w="428625" h="323850">
                  <a:moveTo>
                    <a:pt x="321462" y="0"/>
                  </a:moveTo>
                  <a:lnTo>
                    <a:pt x="321462" y="80899"/>
                  </a:lnTo>
                  <a:lnTo>
                    <a:pt x="0" y="80899"/>
                  </a:lnTo>
                  <a:lnTo>
                    <a:pt x="0" y="242824"/>
                  </a:lnTo>
                  <a:lnTo>
                    <a:pt x="321462" y="242824"/>
                  </a:lnTo>
                  <a:lnTo>
                    <a:pt x="321462" y="323850"/>
                  </a:lnTo>
                  <a:lnTo>
                    <a:pt x="428625" y="161925"/>
                  </a:lnTo>
                  <a:lnTo>
                    <a:pt x="321462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23850" y="4933314"/>
              <a:ext cx="428625" cy="323850"/>
            </a:xfrm>
            <a:custGeom>
              <a:avLst/>
              <a:gdLst/>
              <a:ahLst/>
              <a:cxnLst/>
              <a:rect l="l" t="t" r="r" b="b"/>
              <a:pathLst>
                <a:path w="428625" h="323850">
                  <a:moveTo>
                    <a:pt x="321462" y="0"/>
                  </a:moveTo>
                  <a:lnTo>
                    <a:pt x="321462" y="80899"/>
                  </a:lnTo>
                  <a:lnTo>
                    <a:pt x="0" y="80899"/>
                  </a:lnTo>
                  <a:lnTo>
                    <a:pt x="0" y="242824"/>
                  </a:lnTo>
                  <a:lnTo>
                    <a:pt x="321462" y="242824"/>
                  </a:lnTo>
                  <a:lnTo>
                    <a:pt x="321462" y="323850"/>
                  </a:lnTo>
                  <a:lnTo>
                    <a:pt x="428625" y="161925"/>
                  </a:lnTo>
                  <a:lnTo>
                    <a:pt x="321462" y="0"/>
                  </a:lnTo>
                  <a:close/>
                </a:path>
              </a:pathLst>
            </a:custGeom>
            <a:solidFill>
              <a:srgbClr val="0984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23850" y="4933314"/>
              <a:ext cx="428625" cy="323850"/>
            </a:xfrm>
            <a:custGeom>
              <a:avLst/>
              <a:gdLst/>
              <a:ahLst/>
              <a:cxnLst/>
              <a:rect l="l" t="t" r="r" b="b"/>
              <a:pathLst>
                <a:path w="428625" h="323850">
                  <a:moveTo>
                    <a:pt x="321462" y="0"/>
                  </a:moveTo>
                  <a:lnTo>
                    <a:pt x="321462" y="80899"/>
                  </a:lnTo>
                  <a:lnTo>
                    <a:pt x="0" y="80899"/>
                  </a:lnTo>
                  <a:lnTo>
                    <a:pt x="0" y="242824"/>
                  </a:lnTo>
                  <a:lnTo>
                    <a:pt x="321462" y="242824"/>
                  </a:lnTo>
                  <a:lnTo>
                    <a:pt x="321462" y="323850"/>
                  </a:lnTo>
                  <a:lnTo>
                    <a:pt x="428625" y="161925"/>
                  </a:lnTo>
                  <a:lnTo>
                    <a:pt x="321462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319087" y="5508942"/>
            <a:ext cx="459105" cy="354330"/>
            <a:chOff x="319087" y="5508942"/>
            <a:chExt cx="459105" cy="354330"/>
          </a:xfrm>
        </p:grpSpPr>
        <p:sp>
          <p:nvSpPr>
            <p:cNvPr id="35" name="object 35"/>
            <p:cNvSpPr/>
            <p:nvPr/>
          </p:nvSpPr>
          <p:spPr>
            <a:xfrm>
              <a:off x="349250" y="5539104"/>
              <a:ext cx="428625" cy="323850"/>
            </a:xfrm>
            <a:custGeom>
              <a:avLst/>
              <a:gdLst/>
              <a:ahLst/>
              <a:cxnLst/>
              <a:rect l="l" t="t" r="r" b="b"/>
              <a:pathLst>
                <a:path w="428625" h="323850">
                  <a:moveTo>
                    <a:pt x="321462" y="0"/>
                  </a:moveTo>
                  <a:lnTo>
                    <a:pt x="321462" y="81025"/>
                  </a:lnTo>
                  <a:lnTo>
                    <a:pt x="0" y="81025"/>
                  </a:lnTo>
                  <a:lnTo>
                    <a:pt x="0" y="242950"/>
                  </a:lnTo>
                  <a:lnTo>
                    <a:pt x="321462" y="242950"/>
                  </a:lnTo>
                  <a:lnTo>
                    <a:pt x="321462" y="323850"/>
                  </a:lnTo>
                  <a:lnTo>
                    <a:pt x="428625" y="161925"/>
                  </a:lnTo>
                  <a:lnTo>
                    <a:pt x="321462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23850" y="5513704"/>
              <a:ext cx="428625" cy="323850"/>
            </a:xfrm>
            <a:custGeom>
              <a:avLst/>
              <a:gdLst/>
              <a:ahLst/>
              <a:cxnLst/>
              <a:rect l="l" t="t" r="r" b="b"/>
              <a:pathLst>
                <a:path w="428625" h="323850">
                  <a:moveTo>
                    <a:pt x="321462" y="0"/>
                  </a:moveTo>
                  <a:lnTo>
                    <a:pt x="321462" y="81025"/>
                  </a:lnTo>
                  <a:lnTo>
                    <a:pt x="0" y="81025"/>
                  </a:lnTo>
                  <a:lnTo>
                    <a:pt x="0" y="242950"/>
                  </a:lnTo>
                  <a:lnTo>
                    <a:pt x="321462" y="242950"/>
                  </a:lnTo>
                  <a:lnTo>
                    <a:pt x="321462" y="323850"/>
                  </a:lnTo>
                  <a:lnTo>
                    <a:pt x="428625" y="161925"/>
                  </a:lnTo>
                  <a:lnTo>
                    <a:pt x="321462" y="0"/>
                  </a:lnTo>
                  <a:close/>
                </a:path>
              </a:pathLst>
            </a:custGeom>
            <a:solidFill>
              <a:srgbClr val="0984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23850" y="5513704"/>
              <a:ext cx="428625" cy="323850"/>
            </a:xfrm>
            <a:custGeom>
              <a:avLst/>
              <a:gdLst/>
              <a:ahLst/>
              <a:cxnLst/>
              <a:rect l="l" t="t" r="r" b="b"/>
              <a:pathLst>
                <a:path w="428625" h="323850">
                  <a:moveTo>
                    <a:pt x="321462" y="0"/>
                  </a:moveTo>
                  <a:lnTo>
                    <a:pt x="321462" y="81025"/>
                  </a:lnTo>
                  <a:lnTo>
                    <a:pt x="0" y="81025"/>
                  </a:lnTo>
                  <a:lnTo>
                    <a:pt x="0" y="242950"/>
                  </a:lnTo>
                  <a:lnTo>
                    <a:pt x="321462" y="242950"/>
                  </a:lnTo>
                  <a:lnTo>
                    <a:pt x="321462" y="323850"/>
                  </a:lnTo>
                  <a:lnTo>
                    <a:pt x="428625" y="161925"/>
                  </a:lnTo>
                  <a:lnTo>
                    <a:pt x="321462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319087" y="6089332"/>
            <a:ext cx="459105" cy="354330"/>
            <a:chOff x="319087" y="6089332"/>
            <a:chExt cx="459105" cy="354330"/>
          </a:xfrm>
        </p:grpSpPr>
        <p:sp>
          <p:nvSpPr>
            <p:cNvPr id="39" name="object 39"/>
            <p:cNvSpPr/>
            <p:nvPr/>
          </p:nvSpPr>
          <p:spPr>
            <a:xfrm>
              <a:off x="349250" y="6119494"/>
              <a:ext cx="428625" cy="323850"/>
            </a:xfrm>
            <a:custGeom>
              <a:avLst/>
              <a:gdLst/>
              <a:ahLst/>
              <a:cxnLst/>
              <a:rect l="l" t="t" r="r" b="b"/>
              <a:pathLst>
                <a:path w="428625" h="323850">
                  <a:moveTo>
                    <a:pt x="321462" y="0"/>
                  </a:moveTo>
                  <a:lnTo>
                    <a:pt x="321462" y="81025"/>
                  </a:lnTo>
                  <a:lnTo>
                    <a:pt x="0" y="81025"/>
                  </a:lnTo>
                  <a:lnTo>
                    <a:pt x="0" y="242950"/>
                  </a:lnTo>
                  <a:lnTo>
                    <a:pt x="321462" y="242950"/>
                  </a:lnTo>
                  <a:lnTo>
                    <a:pt x="321462" y="323850"/>
                  </a:lnTo>
                  <a:lnTo>
                    <a:pt x="428625" y="161925"/>
                  </a:lnTo>
                  <a:lnTo>
                    <a:pt x="321462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23850" y="6094094"/>
              <a:ext cx="428625" cy="323850"/>
            </a:xfrm>
            <a:custGeom>
              <a:avLst/>
              <a:gdLst/>
              <a:ahLst/>
              <a:cxnLst/>
              <a:rect l="l" t="t" r="r" b="b"/>
              <a:pathLst>
                <a:path w="428625" h="323850">
                  <a:moveTo>
                    <a:pt x="321462" y="0"/>
                  </a:moveTo>
                  <a:lnTo>
                    <a:pt x="321462" y="80899"/>
                  </a:lnTo>
                  <a:lnTo>
                    <a:pt x="0" y="80899"/>
                  </a:lnTo>
                  <a:lnTo>
                    <a:pt x="0" y="242824"/>
                  </a:lnTo>
                  <a:lnTo>
                    <a:pt x="321462" y="242824"/>
                  </a:lnTo>
                  <a:lnTo>
                    <a:pt x="321462" y="323850"/>
                  </a:lnTo>
                  <a:lnTo>
                    <a:pt x="428625" y="161925"/>
                  </a:lnTo>
                  <a:lnTo>
                    <a:pt x="321462" y="0"/>
                  </a:lnTo>
                  <a:close/>
                </a:path>
              </a:pathLst>
            </a:custGeom>
            <a:solidFill>
              <a:srgbClr val="0984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23850" y="6094094"/>
              <a:ext cx="428625" cy="323850"/>
            </a:xfrm>
            <a:custGeom>
              <a:avLst/>
              <a:gdLst/>
              <a:ahLst/>
              <a:cxnLst/>
              <a:rect l="l" t="t" r="r" b="b"/>
              <a:pathLst>
                <a:path w="428625" h="323850">
                  <a:moveTo>
                    <a:pt x="321462" y="0"/>
                  </a:moveTo>
                  <a:lnTo>
                    <a:pt x="321462" y="80899"/>
                  </a:lnTo>
                  <a:lnTo>
                    <a:pt x="0" y="80899"/>
                  </a:lnTo>
                  <a:lnTo>
                    <a:pt x="0" y="242824"/>
                  </a:lnTo>
                  <a:lnTo>
                    <a:pt x="321462" y="242824"/>
                  </a:lnTo>
                  <a:lnTo>
                    <a:pt x="321462" y="323850"/>
                  </a:lnTo>
                  <a:lnTo>
                    <a:pt x="428625" y="161925"/>
                  </a:lnTo>
                  <a:lnTo>
                    <a:pt x="321462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2" name="object 42"/>
          <p:cNvGrpSpPr/>
          <p:nvPr/>
        </p:nvGrpSpPr>
        <p:grpSpPr>
          <a:xfrm>
            <a:off x="319087" y="6603047"/>
            <a:ext cx="459105" cy="354330"/>
            <a:chOff x="319087" y="6603047"/>
            <a:chExt cx="459105" cy="354330"/>
          </a:xfrm>
        </p:grpSpPr>
        <p:sp>
          <p:nvSpPr>
            <p:cNvPr id="43" name="object 43"/>
            <p:cNvSpPr/>
            <p:nvPr/>
          </p:nvSpPr>
          <p:spPr>
            <a:xfrm>
              <a:off x="349250" y="6633209"/>
              <a:ext cx="428625" cy="323850"/>
            </a:xfrm>
            <a:custGeom>
              <a:avLst/>
              <a:gdLst/>
              <a:ahLst/>
              <a:cxnLst/>
              <a:rect l="l" t="t" r="r" b="b"/>
              <a:pathLst>
                <a:path w="428625" h="323850">
                  <a:moveTo>
                    <a:pt x="321462" y="0"/>
                  </a:moveTo>
                  <a:lnTo>
                    <a:pt x="321462" y="80899"/>
                  </a:lnTo>
                  <a:lnTo>
                    <a:pt x="0" y="80899"/>
                  </a:lnTo>
                  <a:lnTo>
                    <a:pt x="0" y="242824"/>
                  </a:lnTo>
                  <a:lnTo>
                    <a:pt x="321462" y="242824"/>
                  </a:lnTo>
                  <a:lnTo>
                    <a:pt x="321462" y="323850"/>
                  </a:lnTo>
                  <a:lnTo>
                    <a:pt x="428625" y="161925"/>
                  </a:lnTo>
                  <a:lnTo>
                    <a:pt x="321462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23850" y="6607809"/>
              <a:ext cx="428625" cy="323850"/>
            </a:xfrm>
            <a:custGeom>
              <a:avLst/>
              <a:gdLst/>
              <a:ahLst/>
              <a:cxnLst/>
              <a:rect l="l" t="t" r="r" b="b"/>
              <a:pathLst>
                <a:path w="428625" h="323850">
                  <a:moveTo>
                    <a:pt x="321462" y="0"/>
                  </a:moveTo>
                  <a:lnTo>
                    <a:pt x="321462" y="80899"/>
                  </a:lnTo>
                  <a:lnTo>
                    <a:pt x="0" y="80899"/>
                  </a:lnTo>
                  <a:lnTo>
                    <a:pt x="0" y="242824"/>
                  </a:lnTo>
                  <a:lnTo>
                    <a:pt x="321462" y="242824"/>
                  </a:lnTo>
                  <a:lnTo>
                    <a:pt x="321462" y="323850"/>
                  </a:lnTo>
                  <a:lnTo>
                    <a:pt x="428625" y="161925"/>
                  </a:lnTo>
                  <a:lnTo>
                    <a:pt x="321462" y="0"/>
                  </a:lnTo>
                  <a:close/>
                </a:path>
              </a:pathLst>
            </a:custGeom>
            <a:solidFill>
              <a:srgbClr val="0984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23850" y="6607809"/>
              <a:ext cx="428625" cy="323850"/>
            </a:xfrm>
            <a:custGeom>
              <a:avLst/>
              <a:gdLst/>
              <a:ahLst/>
              <a:cxnLst/>
              <a:rect l="l" t="t" r="r" b="b"/>
              <a:pathLst>
                <a:path w="428625" h="323850">
                  <a:moveTo>
                    <a:pt x="321462" y="0"/>
                  </a:moveTo>
                  <a:lnTo>
                    <a:pt x="321462" y="80899"/>
                  </a:lnTo>
                  <a:lnTo>
                    <a:pt x="0" y="80899"/>
                  </a:lnTo>
                  <a:lnTo>
                    <a:pt x="0" y="242824"/>
                  </a:lnTo>
                  <a:lnTo>
                    <a:pt x="321462" y="242824"/>
                  </a:lnTo>
                  <a:lnTo>
                    <a:pt x="321462" y="323850"/>
                  </a:lnTo>
                  <a:lnTo>
                    <a:pt x="428625" y="161925"/>
                  </a:lnTo>
                  <a:lnTo>
                    <a:pt x="321462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5187" y="923289"/>
            <a:ext cx="57626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33425" algn="l"/>
              </a:tabLst>
            </a:pPr>
            <a:r>
              <a:rPr spc="-5" dirty="0"/>
              <a:t>4.	Salgında Bireysel</a:t>
            </a:r>
            <a:r>
              <a:rPr spc="-30" dirty="0"/>
              <a:t> </a:t>
            </a:r>
            <a:r>
              <a:rPr spc="-5" dirty="0"/>
              <a:t>Koruma</a:t>
            </a:r>
          </a:p>
        </p:txBody>
      </p:sp>
      <p:sp>
        <p:nvSpPr>
          <p:cNvPr id="3" name="object 3"/>
          <p:cNvSpPr/>
          <p:nvPr/>
        </p:nvSpPr>
        <p:spPr>
          <a:xfrm>
            <a:off x="627887" y="1689912"/>
            <a:ext cx="5422265" cy="0"/>
          </a:xfrm>
          <a:custGeom>
            <a:avLst/>
            <a:gdLst/>
            <a:ahLst/>
            <a:cxnLst/>
            <a:rect l="l" t="t" r="r" b="b"/>
            <a:pathLst>
              <a:path w="5422265">
                <a:moveTo>
                  <a:pt x="0" y="0"/>
                </a:moveTo>
                <a:lnTo>
                  <a:pt x="5421811" y="0"/>
                </a:lnTo>
              </a:path>
            </a:pathLst>
          </a:custGeom>
          <a:ln w="8915">
            <a:solidFill>
              <a:srgbClr val="0883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15187" y="1769109"/>
            <a:ext cx="138049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098475"/>
                </a:solidFill>
                <a:latin typeface="Arial Black"/>
                <a:cs typeface="Arial Black"/>
              </a:rPr>
              <a:t>Temel</a:t>
            </a:r>
            <a:r>
              <a:rPr sz="1400" spc="-60" dirty="0">
                <a:solidFill>
                  <a:srgbClr val="098475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98475"/>
                </a:solidFill>
                <a:latin typeface="Arial Black"/>
                <a:cs typeface="Arial Black"/>
              </a:rPr>
              <a:t>Bilgiler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2811907" y="3723258"/>
            <a:ext cx="117665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098475"/>
                </a:solidFill>
                <a:latin typeface="Arial Black"/>
                <a:cs typeface="Arial Black"/>
              </a:rPr>
              <a:t>Maske</a:t>
            </a:r>
            <a:r>
              <a:rPr sz="1100" spc="-30" dirty="0">
                <a:solidFill>
                  <a:srgbClr val="098475"/>
                </a:solidFill>
                <a:latin typeface="Arial Black"/>
                <a:cs typeface="Arial Black"/>
              </a:rPr>
              <a:t> </a:t>
            </a:r>
            <a:r>
              <a:rPr sz="1100" spc="-5" dirty="0">
                <a:solidFill>
                  <a:srgbClr val="098475"/>
                </a:solidFill>
                <a:latin typeface="Arial Black"/>
                <a:cs typeface="Arial Black"/>
              </a:rPr>
              <a:t>kullanın</a:t>
            </a:r>
            <a:endParaRPr sz="1100">
              <a:latin typeface="Arial Black"/>
              <a:cs typeface="Arial Black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48081" y="5982201"/>
          <a:ext cx="6856730" cy="5924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49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25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4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715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100" spc="-5" dirty="0">
                          <a:solidFill>
                            <a:srgbClr val="098475"/>
                          </a:solidFill>
                          <a:latin typeface="Arial Black"/>
                          <a:cs typeface="Arial Black"/>
                        </a:rPr>
                        <a:t>Ellerinizi </a:t>
                      </a:r>
                      <a:r>
                        <a:rPr sz="1100" dirty="0">
                          <a:solidFill>
                            <a:srgbClr val="098475"/>
                          </a:solidFill>
                          <a:latin typeface="Arial Black"/>
                          <a:cs typeface="Arial Black"/>
                        </a:rPr>
                        <a:t>en </a:t>
                      </a:r>
                      <a:r>
                        <a:rPr sz="1100" spc="-5" dirty="0">
                          <a:solidFill>
                            <a:srgbClr val="098475"/>
                          </a:solidFill>
                          <a:latin typeface="Arial Black"/>
                          <a:cs typeface="Arial Black"/>
                        </a:rPr>
                        <a:t>az </a:t>
                      </a:r>
                      <a:r>
                        <a:rPr sz="1100" dirty="0">
                          <a:solidFill>
                            <a:srgbClr val="098475"/>
                          </a:solidFill>
                          <a:latin typeface="Arial Black"/>
                          <a:cs typeface="Arial Black"/>
                        </a:rPr>
                        <a:t>20</a:t>
                      </a:r>
                      <a:r>
                        <a:rPr sz="1100" spc="-25" dirty="0">
                          <a:solidFill>
                            <a:srgbClr val="098475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100" spc="-5" dirty="0">
                          <a:solidFill>
                            <a:srgbClr val="098475"/>
                          </a:solidFill>
                          <a:latin typeface="Arial Black"/>
                          <a:cs typeface="Arial Black"/>
                        </a:rPr>
                        <a:t>saniye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T="14604" marB="0"/>
                </a:tc>
                <a:tc>
                  <a:txBody>
                    <a:bodyPr/>
                    <a:lstStyle/>
                    <a:p>
                      <a:pPr marL="23114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100" spc="-5" dirty="0">
                          <a:solidFill>
                            <a:srgbClr val="098475"/>
                          </a:solidFill>
                          <a:latin typeface="Arial Black"/>
                          <a:cs typeface="Arial Black"/>
                        </a:rPr>
                        <a:t>Kişisel hijyene dikkat edin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T="14604" marB="0"/>
                </a:tc>
                <a:tc>
                  <a:txBody>
                    <a:bodyPr/>
                    <a:lstStyle/>
                    <a:p>
                      <a:pPr marL="29337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100" spc="-5" dirty="0">
                          <a:solidFill>
                            <a:srgbClr val="098475"/>
                          </a:solidFill>
                          <a:latin typeface="Arial Black"/>
                          <a:cs typeface="Arial Black"/>
                        </a:rPr>
                        <a:t>Et </a:t>
                      </a:r>
                      <a:r>
                        <a:rPr sz="1100" dirty="0">
                          <a:solidFill>
                            <a:srgbClr val="098475"/>
                          </a:solidFill>
                          <a:latin typeface="Arial Black"/>
                          <a:cs typeface="Arial Black"/>
                        </a:rPr>
                        <a:t>ve yumurta</a:t>
                      </a:r>
                      <a:r>
                        <a:rPr sz="1100" spc="-35" dirty="0">
                          <a:solidFill>
                            <a:srgbClr val="098475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100" spc="-5" dirty="0">
                          <a:solidFill>
                            <a:srgbClr val="098475"/>
                          </a:solidFill>
                          <a:latin typeface="Arial Black"/>
                          <a:cs typeface="Arial Black"/>
                        </a:rPr>
                        <a:t>dâhil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T="14604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358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00" spc="-5" dirty="0">
                          <a:solidFill>
                            <a:srgbClr val="098475"/>
                          </a:solidFill>
                          <a:latin typeface="Arial Black"/>
                          <a:cs typeface="Arial Black"/>
                        </a:rPr>
                        <a:t>boyunca sabun </a:t>
                      </a:r>
                      <a:r>
                        <a:rPr sz="1100" dirty="0">
                          <a:solidFill>
                            <a:srgbClr val="098475"/>
                          </a:solidFill>
                          <a:latin typeface="Arial Black"/>
                          <a:cs typeface="Arial Black"/>
                        </a:rPr>
                        <a:t>ve</a:t>
                      </a:r>
                      <a:r>
                        <a:rPr sz="1100" spc="-25" dirty="0">
                          <a:solidFill>
                            <a:srgbClr val="098475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100" dirty="0">
                          <a:solidFill>
                            <a:srgbClr val="098475"/>
                          </a:solidFill>
                          <a:latin typeface="Arial Black"/>
                          <a:cs typeface="Arial Black"/>
                        </a:rPr>
                        <a:t>suyla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T="1397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988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00" spc="-5" dirty="0">
                          <a:solidFill>
                            <a:srgbClr val="098475"/>
                          </a:solidFill>
                          <a:latin typeface="Arial Black"/>
                          <a:cs typeface="Arial Black"/>
                        </a:rPr>
                        <a:t>yiyeceklerin</a:t>
                      </a:r>
                      <a:r>
                        <a:rPr sz="1100" spc="-25" dirty="0">
                          <a:solidFill>
                            <a:srgbClr val="098475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100" spc="-5" dirty="0">
                          <a:solidFill>
                            <a:srgbClr val="098475"/>
                          </a:solidFill>
                          <a:latin typeface="Arial Black"/>
                          <a:cs typeface="Arial Black"/>
                        </a:rPr>
                        <a:t>piştiğinden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T="1397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917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100" dirty="0">
                          <a:solidFill>
                            <a:srgbClr val="098475"/>
                          </a:solidFill>
                          <a:latin typeface="Arial Black"/>
                          <a:cs typeface="Arial Black"/>
                        </a:rPr>
                        <a:t>sıkı </a:t>
                      </a:r>
                      <a:r>
                        <a:rPr sz="1100" spc="-5" dirty="0">
                          <a:solidFill>
                            <a:srgbClr val="098475"/>
                          </a:solidFill>
                          <a:latin typeface="Arial Black"/>
                          <a:cs typeface="Arial Black"/>
                        </a:rPr>
                        <a:t>sıkı</a:t>
                      </a:r>
                      <a:r>
                        <a:rPr sz="1100" spc="5" dirty="0">
                          <a:solidFill>
                            <a:srgbClr val="098475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100" spc="-5" dirty="0">
                          <a:solidFill>
                            <a:srgbClr val="098475"/>
                          </a:solidFill>
                          <a:latin typeface="Arial Black"/>
                          <a:cs typeface="Arial Black"/>
                        </a:rPr>
                        <a:t>yıkayın.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T="1460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358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100" dirty="0">
                          <a:solidFill>
                            <a:srgbClr val="098475"/>
                          </a:solidFill>
                          <a:latin typeface="Arial Black"/>
                          <a:cs typeface="Arial Black"/>
                        </a:rPr>
                        <a:t>emin</a:t>
                      </a:r>
                      <a:r>
                        <a:rPr sz="1100" spc="-20" dirty="0">
                          <a:solidFill>
                            <a:srgbClr val="098475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100" spc="-5" dirty="0">
                          <a:solidFill>
                            <a:srgbClr val="098475"/>
                          </a:solidFill>
                          <a:latin typeface="Arial Black"/>
                          <a:cs typeface="Arial Black"/>
                        </a:rPr>
                        <a:t>olun.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T="14604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48081" y="8651106"/>
          <a:ext cx="6482079" cy="6503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3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92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9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1633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100" spc="-5" dirty="0">
                          <a:solidFill>
                            <a:srgbClr val="FF0000"/>
                          </a:solidFill>
                          <a:latin typeface="Arial Black"/>
                          <a:cs typeface="Arial Black"/>
                        </a:rPr>
                        <a:t>Gözünüze,</a:t>
                      </a:r>
                      <a:r>
                        <a:rPr sz="1100" dirty="0">
                          <a:solidFill>
                            <a:srgbClr val="FF0000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100" spc="-5" dirty="0">
                          <a:solidFill>
                            <a:srgbClr val="FF0000"/>
                          </a:solidFill>
                          <a:latin typeface="Arial Black"/>
                          <a:cs typeface="Arial Black"/>
                        </a:rPr>
                        <a:t>burnunuza,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T="14604" marB="0"/>
                </a:tc>
                <a:tc>
                  <a:txBody>
                    <a:bodyPr/>
                    <a:lstStyle/>
                    <a:p>
                      <a:pPr marL="34226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100" spc="-5" dirty="0">
                          <a:solidFill>
                            <a:srgbClr val="FF0000"/>
                          </a:solidFill>
                          <a:latin typeface="Arial Black"/>
                          <a:cs typeface="Arial Black"/>
                        </a:rPr>
                        <a:t>Hastalık belirtisi</a:t>
                      </a:r>
                      <a:r>
                        <a:rPr sz="1100" dirty="0">
                          <a:solidFill>
                            <a:srgbClr val="FF0000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100" spc="-5" dirty="0">
                          <a:solidFill>
                            <a:srgbClr val="FF0000"/>
                          </a:solidFill>
                          <a:latin typeface="Arial Black"/>
                          <a:cs typeface="Arial Black"/>
                        </a:rPr>
                        <a:t>olan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T="14604" marB="0"/>
                </a:tc>
                <a:tc>
                  <a:txBody>
                    <a:bodyPr/>
                    <a:lstStyle/>
                    <a:p>
                      <a:pPr marL="60833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100" spc="-5" dirty="0">
                          <a:solidFill>
                            <a:srgbClr val="FF0000"/>
                          </a:solidFill>
                          <a:latin typeface="Arial Black"/>
                          <a:cs typeface="Arial Black"/>
                        </a:rPr>
                        <a:t>Tokalaşmayın.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T="14604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70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100" spc="-5" dirty="0">
                          <a:solidFill>
                            <a:srgbClr val="FF0000"/>
                          </a:solidFill>
                          <a:latin typeface="Arial Black"/>
                          <a:cs typeface="Arial Black"/>
                        </a:rPr>
                        <a:t>ağzınıza dokunmaktan</a:t>
                      </a:r>
                      <a:endParaRPr sz="1100">
                        <a:latin typeface="Arial Black"/>
                        <a:cs typeface="Arial Black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100" spc="-5" dirty="0">
                          <a:solidFill>
                            <a:srgbClr val="FF0000"/>
                          </a:solidFill>
                          <a:latin typeface="Arial Black"/>
                          <a:cs typeface="Arial Black"/>
                        </a:rPr>
                        <a:t>kaçının.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T="28575" marB="0"/>
                </a:tc>
                <a:tc>
                  <a:txBody>
                    <a:bodyPr/>
                    <a:lstStyle/>
                    <a:p>
                      <a:pPr marL="35750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100" spc="-5" dirty="0">
                          <a:solidFill>
                            <a:srgbClr val="FF0000"/>
                          </a:solidFill>
                          <a:latin typeface="Arial Black"/>
                          <a:cs typeface="Arial Black"/>
                        </a:rPr>
                        <a:t>kişilerden uzak</a:t>
                      </a:r>
                      <a:r>
                        <a:rPr sz="1100" spc="-15" dirty="0">
                          <a:solidFill>
                            <a:srgbClr val="FF0000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100" spc="-5" dirty="0">
                          <a:solidFill>
                            <a:srgbClr val="FF0000"/>
                          </a:solidFill>
                          <a:latin typeface="Arial Black"/>
                          <a:cs typeface="Arial Black"/>
                        </a:rPr>
                        <a:t>durun.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T="285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95592" y="1385275"/>
            <a:ext cx="1921073" cy="12688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37966" y="1327340"/>
            <a:ext cx="1951579" cy="13221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2404" y="3380113"/>
            <a:ext cx="1939360" cy="12780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14749" y="3418185"/>
            <a:ext cx="1902871" cy="123696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95608" y="3413669"/>
            <a:ext cx="1940940" cy="12978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2607" y="5565557"/>
            <a:ext cx="1959143" cy="13024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14750" y="5565557"/>
            <a:ext cx="1921157" cy="130243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58092" y="5623519"/>
            <a:ext cx="1878444" cy="125051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09893" y="7557475"/>
            <a:ext cx="1921157" cy="126880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09252" y="7619908"/>
            <a:ext cx="1931797" cy="128870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2606" y="7610764"/>
            <a:ext cx="1950000" cy="129784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86764" y="905001"/>
            <a:ext cx="31673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98475"/>
                </a:solidFill>
                <a:latin typeface="Arial Black"/>
                <a:cs typeface="Arial Black"/>
              </a:rPr>
              <a:t>Ellerimizi ne </a:t>
            </a:r>
            <a:r>
              <a:rPr sz="1400" spc="-5" dirty="0">
                <a:solidFill>
                  <a:srgbClr val="098475"/>
                </a:solidFill>
                <a:latin typeface="Arial Black"/>
                <a:cs typeface="Arial Black"/>
              </a:rPr>
              <a:t>zaman</a:t>
            </a:r>
            <a:r>
              <a:rPr sz="1400" spc="-55" dirty="0">
                <a:solidFill>
                  <a:srgbClr val="098475"/>
                </a:solidFill>
                <a:latin typeface="Arial Black"/>
                <a:cs typeface="Arial Black"/>
              </a:rPr>
              <a:t> </a:t>
            </a:r>
            <a:r>
              <a:rPr sz="1400" spc="-5" dirty="0">
                <a:solidFill>
                  <a:srgbClr val="098475"/>
                </a:solidFill>
                <a:latin typeface="Arial Black"/>
                <a:cs typeface="Arial Black"/>
              </a:rPr>
              <a:t>yıkamalıyız?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1804161" y="2652116"/>
            <a:ext cx="1283970" cy="4768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930" marR="5080" indent="-62865">
              <a:lnSpc>
                <a:spcPct val="134500"/>
              </a:lnSpc>
              <a:spcBef>
                <a:spcPts val="100"/>
              </a:spcBef>
            </a:pPr>
            <a:r>
              <a:rPr sz="1100" spc="-5" dirty="0">
                <a:solidFill>
                  <a:srgbClr val="098475"/>
                </a:solidFill>
                <a:latin typeface="Arial Black"/>
                <a:cs typeface="Arial Black"/>
              </a:rPr>
              <a:t>Maske kullanımı  öncesi </a:t>
            </a:r>
            <a:r>
              <a:rPr sz="1100" dirty="0">
                <a:solidFill>
                  <a:srgbClr val="098475"/>
                </a:solidFill>
                <a:latin typeface="Arial Black"/>
                <a:cs typeface="Arial Black"/>
              </a:rPr>
              <a:t>/</a:t>
            </a:r>
            <a:r>
              <a:rPr sz="1100" spc="-45" dirty="0">
                <a:solidFill>
                  <a:srgbClr val="098475"/>
                </a:solidFill>
                <a:latin typeface="Arial Black"/>
                <a:cs typeface="Arial Black"/>
              </a:rPr>
              <a:t> </a:t>
            </a:r>
            <a:r>
              <a:rPr sz="1100" spc="-5" dirty="0">
                <a:solidFill>
                  <a:srgbClr val="098475"/>
                </a:solidFill>
                <a:latin typeface="Arial Black"/>
                <a:cs typeface="Arial Black"/>
              </a:rPr>
              <a:t>sonrası</a:t>
            </a:r>
            <a:endParaRPr sz="1100">
              <a:latin typeface="Arial Black"/>
              <a:cs typeface="Arial Blac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27957" y="2652116"/>
            <a:ext cx="1221105" cy="4768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3189">
              <a:lnSpc>
                <a:spcPct val="134500"/>
              </a:lnSpc>
              <a:spcBef>
                <a:spcPts val="100"/>
              </a:spcBef>
            </a:pPr>
            <a:r>
              <a:rPr sz="1100" spc="-5" dirty="0">
                <a:solidFill>
                  <a:srgbClr val="098475"/>
                </a:solidFill>
                <a:latin typeface="Arial Black"/>
                <a:cs typeface="Arial Black"/>
              </a:rPr>
              <a:t>Yemekhane  öncesi </a:t>
            </a:r>
            <a:r>
              <a:rPr sz="1100" dirty="0">
                <a:solidFill>
                  <a:srgbClr val="098475"/>
                </a:solidFill>
                <a:latin typeface="Arial Black"/>
                <a:cs typeface="Arial Black"/>
              </a:rPr>
              <a:t>/</a:t>
            </a:r>
            <a:r>
              <a:rPr sz="1100" spc="-45" dirty="0">
                <a:solidFill>
                  <a:srgbClr val="098475"/>
                </a:solidFill>
                <a:latin typeface="Arial Black"/>
                <a:cs typeface="Arial Black"/>
              </a:rPr>
              <a:t> </a:t>
            </a:r>
            <a:r>
              <a:rPr sz="1100" spc="-5" dirty="0">
                <a:solidFill>
                  <a:srgbClr val="098475"/>
                </a:solidFill>
                <a:latin typeface="Arial Black"/>
                <a:cs typeface="Arial Black"/>
              </a:rPr>
              <a:t>sonrası</a:t>
            </a:r>
            <a:endParaRPr sz="1100">
              <a:latin typeface="Arial Black"/>
              <a:cs typeface="Arial Blac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17295" y="4847056"/>
            <a:ext cx="1351915" cy="4800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9690" marR="5080" indent="-47625">
              <a:lnSpc>
                <a:spcPct val="135500"/>
              </a:lnSpc>
              <a:spcBef>
                <a:spcPts val="95"/>
              </a:spcBef>
            </a:pPr>
            <a:r>
              <a:rPr sz="1100" spc="-5" dirty="0">
                <a:solidFill>
                  <a:srgbClr val="098475"/>
                </a:solidFill>
                <a:latin typeface="Arial Black"/>
                <a:cs typeface="Arial Black"/>
              </a:rPr>
              <a:t>Belge</a:t>
            </a:r>
            <a:r>
              <a:rPr sz="1100" spc="-55" dirty="0">
                <a:solidFill>
                  <a:srgbClr val="098475"/>
                </a:solidFill>
                <a:latin typeface="Arial Black"/>
                <a:cs typeface="Arial Black"/>
              </a:rPr>
              <a:t> </a:t>
            </a:r>
            <a:r>
              <a:rPr sz="1100" spc="-5" dirty="0">
                <a:solidFill>
                  <a:srgbClr val="098475"/>
                </a:solidFill>
                <a:latin typeface="Arial Black"/>
                <a:cs typeface="Arial Black"/>
              </a:rPr>
              <a:t>değişimleri  öncesi </a:t>
            </a:r>
            <a:r>
              <a:rPr sz="1100" dirty="0">
                <a:solidFill>
                  <a:srgbClr val="098475"/>
                </a:solidFill>
                <a:latin typeface="Arial Black"/>
                <a:cs typeface="Arial Black"/>
              </a:rPr>
              <a:t>/</a:t>
            </a:r>
            <a:r>
              <a:rPr sz="1100" spc="-25" dirty="0">
                <a:solidFill>
                  <a:srgbClr val="098475"/>
                </a:solidFill>
                <a:latin typeface="Arial Black"/>
                <a:cs typeface="Arial Black"/>
              </a:rPr>
              <a:t> </a:t>
            </a:r>
            <a:r>
              <a:rPr sz="1100" spc="-5" dirty="0">
                <a:solidFill>
                  <a:srgbClr val="098475"/>
                </a:solidFill>
                <a:latin typeface="Arial Black"/>
                <a:cs typeface="Arial Black"/>
              </a:rPr>
              <a:t>sonrası</a:t>
            </a:r>
            <a:endParaRPr sz="1100">
              <a:latin typeface="Arial Black"/>
              <a:cs typeface="Arial Blac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882154" y="4905882"/>
            <a:ext cx="1723389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solidFill>
                  <a:srgbClr val="098475"/>
                </a:solidFill>
                <a:latin typeface="Arial Black"/>
                <a:cs typeface="Arial Black"/>
              </a:rPr>
              <a:t>Ellerimiz</a:t>
            </a:r>
            <a:r>
              <a:rPr sz="1100" spc="-35" dirty="0">
                <a:solidFill>
                  <a:srgbClr val="098475"/>
                </a:solidFill>
                <a:latin typeface="Arial Black"/>
                <a:cs typeface="Arial Black"/>
              </a:rPr>
              <a:t> </a:t>
            </a:r>
            <a:r>
              <a:rPr sz="1100" spc="-5" dirty="0">
                <a:solidFill>
                  <a:srgbClr val="098475"/>
                </a:solidFill>
                <a:latin typeface="Arial Black"/>
                <a:cs typeface="Arial Black"/>
              </a:rPr>
              <a:t>kirlendiğinde</a:t>
            </a:r>
            <a:endParaRPr sz="1100">
              <a:latin typeface="Arial Black"/>
              <a:cs typeface="Arial Blac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213984" y="4847056"/>
            <a:ext cx="1454150" cy="480059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28575">
              <a:lnSpc>
                <a:spcPct val="100000"/>
              </a:lnSpc>
              <a:spcBef>
                <a:spcPts val="565"/>
              </a:spcBef>
            </a:pPr>
            <a:r>
              <a:rPr sz="1100" spc="-5" dirty="0">
                <a:solidFill>
                  <a:srgbClr val="098475"/>
                </a:solidFill>
                <a:latin typeface="Arial Black"/>
                <a:cs typeface="Arial Black"/>
              </a:rPr>
              <a:t>Hapşırdıktan</a:t>
            </a:r>
            <a:r>
              <a:rPr sz="1100" spc="-55" dirty="0">
                <a:solidFill>
                  <a:srgbClr val="098475"/>
                </a:solidFill>
                <a:latin typeface="Arial Black"/>
                <a:cs typeface="Arial Black"/>
              </a:rPr>
              <a:t> </a:t>
            </a:r>
            <a:r>
              <a:rPr sz="1100" spc="-5" dirty="0">
                <a:solidFill>
                  <a:srgbClr val="098475"/>
                </a:solidFill>
                <a:latin typeface="Arial Black"/>
                <a:cs typeface="Arial Black"/>
              </a:rPr>
              <a:t>yada</a:t>
            </a:r>
            <a:endParaRPr sz="11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1100" spc="-5" dirty="0">
                <a:solidFill>
                  <a:srgbClr val="098475"/>
                </a:solidFill>
                <a:latin typeface="Arial Black"/>
                <a:cs typeface="Arial Black"/>
              </a:rPr>
              <a:t>öksürdükten</a:t>
            </a:r>
            <a:r>
              <a:rPr sz="1100" spc="-40" dirty="0">
                <a:solidFill>
                  <a:srgbClr val="098475"/>
                </a:solidFill>
                <a:latin typeface="Arial Black"/>
                <a:cs typeface="Arial Black"/>
              </a:rPr>
              <a:t> </a:t>
            </a:r>
            <a:r>
              <a:rPr sz="1100" spc="-5" dirty="0">
                <a:solidFill>
                  <a:srgbClr val="098475"/>
                </a:solidFill>
                <a:latin typeface="Arial Black"/>
                <a:cs typeface="Arial Black"/>
              </a:rPr>
              <a:t>sonra</a:t>
            </a:r>
            <a:endParaRPr sz="1100">
              <a:latin typeface="Arial Black"/>
              <a:cs typeface="Arial Black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14248" y="6974204"/>
            <a:ext cx="120459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solidFill>
                  <a:srgbClr val="098475"/>
                </a:solidFill>
                <a:latin typeface="Arial Black"/>
                <a:cs typeface="Arial Black"/>
              </a:rPr>
              <a:t>Tuvalet</a:t>
            </a:r>
            <a:r>
              <a:rPr sz="1100" spc="-45" dirty="0">
                <a:solidFill>
                  <a:srgbClr val="098475"/>
                </a:solidFill>
                <a:latin typeface="Arial Black"/>
                <a:cs typeface="Arial Black"/>
              </a:rPr>
              <a:t> </a:t>
            </a:r>
            <a:r>
              <a:rPr sz="1100" spc="-5" dirty="0">
                <a:solidFill>
                  <a:srgbClr val="098475"/>
                </a:solidFill>
                <a:latin typeface="Arial Black"/>
                <a:cs typeface="Arial Black"/>
              </a:rPr>
              <a:t>sonrası</a:t>
            </a:r>
            <a:endParaRPr sz="1100">
              <a:latin typeface="Arial Black"/>
              <a:cs typeface="Arial Black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917419" y="6974204"/>
            <a:ext cx="163068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solidFill>
                  <a:srgbClr val="098475"/>
                </a:solidFill>
                <a:latin typeface="Arial Black"/>
                <a:cs typeface="Arial Black"/>
              </a:rPr>
              <a:t>Sigara içmeden</a:t>
            </a:r>
            <a:r>
              <a:rPr sz="1100" spc="-50" dirty="0">
                <a:solidFill>
                  <a:srgbClr val="098475"/>
                </a:solidFill>
                <a:latin typeface="Arial Black"/>
                <a:cs typeface="Arial Black"/>
              </a:rPr>
              <a:t> </a:t>
            </a:r>
            <a:r>
              <a:rPr sz="1100" spc="-5" dirty="0">
                <a:solidFill>
                  <a:srgbClr val="098475"/>
                </a:solidFill>
                <a:latin typeface="Arial Black"/>
                <a:cs typeface="Arial Black"/>
              </a:rPr>
              <a:t>önce</a:t>
            </a:r>
            <a:endParaRPr sz="1100">
              <a:latin typeface="Arial Black"/>
              <a:cs typeface="Arial Black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137784" y="6915377"/>
            <a:ext cx="1738630" cy="480059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53340">
              <a:lnSpc>
                <a:spcPct val="100000"/>
              </a:lnSpc>
              <a:spcBef>
                <a:spcPts val="565"/>
              </a:spcBef>
            </a:pPr>
            <a:r>
              <a:rPr sz="1100" spc="-5" dirty="0">
                <a:solidFill>
                  <a:srgbClr val="098475"/>
                </a:solidFill>
                <a:latin typeface="Arial Black"/>
                <a:cs typeface="Arial Black"/>
              </a:rPr>
              <a:t>Dışarıdan her</a:t>
            </a:r>
            <a:r>
              <a:rPr sz="1100" spc="-25" dirty="0">
                <a:solidFill>
                  <a:srgbClr val="098475"/>
                </a:solidFill>
                <a:latin typeface="Arial Black"/>
                <a:cs typeface="Arial Black"/>
              </a:rPr>
              <a:t> </a:t>
            </a:r>
            <a:r>
              <a:rPr sz="1100" spc="-5" dirty="0">
                <a:solidFill>
                  <a:srgbClr val="098475"/>
                </a:solidFill>
                <a:latin typeface="Arial Black"/>
                <a:cs typeface="Arial Black"/>
              </a:rPr>
              <a:t>gelişte</a:t>
            </a:r>
            <a:endParaRPr sz="11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1100" spc="-5" dirty="0">
                <a:solidFill>
                  <a:srgbClr val="098475"/>
                </a:solidFill>
                <a:latin typeface="Arial Black"/>
                <a:cs typeface="Arial Black"/>
              </a:rPr>
              <a:t>evinize girmeden</a:t>
            </a:r>
            <a:r>
              <a:rPr sz="1100" spc="-40" dirty="0">
                <a:solidFill>
                  <a:srgbClr val="098475"/>
                </a:solidFill>
                <a:latin typeface="Arial Black"/>
                <a:cs typeface="Arial Black"/>
              </a:rPr>
              <a:t> </a:t>
            </a:r>
            <a:r>
              <a:rPr sz="1100" spc="-5" dirty="0">
                <a:solidFill>
                  <a:srgbClr val="098475"/>
                </a:solidFill>
                <a:latin typeface="Arial Black"/>
                <a:cs typeface="Arial Black"/>
              </a:rPr>
              <a:t>önce</a:t>
            </a:r>
            <a:endParaRPr sz="1100">
              <a:latin typeface="Arial Black"/>
              <a:cs typeface="Arial Black"/>
            </a:endParaRPr>
          </a:p>
        </p:txBody>
      </p:sp>
      <p:graphicFrame>
        <p:nvGraphicFramePr>
          <p:cNvPr id="22" name="object 22"/>
          <p:cNvGraphicFramePr>
            <a:graphicFrameLocks noGrp="1"/>
          </p:cNvGraphicFramePr>
          <p:nvPr/>
        </p:nvGraphicFramePr>
        <p:xfrm>
          <a:off x="417830" y="9042775"/>
          <a:ext cx="6718299" cy="6487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84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7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61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1608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100" dirty="0">
                          <a:solidFill>
                            <a:srgbClr val="098475"/>
                          </a:solidFill>
                          <a:latin typeface="Arial Black"/>
                          <a:cs typeface="Arial Black"/>
                        </a:rPr>
                        <a:t>Yemek </a:t>
                      </a:r>
                      <a:r>
                        <a:rPr sz="1100" spc="-5" dirty="0">
                          <a:solidFill>
                            <a:srgbClr val="098475"/>
                          </a:solidFill>
                          <a:latin typeface="Arial Black"/>
                          <a:cs typeface="Arial Black"/>
                        </a:rPr>
                        <a:t>hazırlama</a:t>
                      </a:r>
                      <a:r>
                        <a:rPr sz="1100" spc="-20" dirty="0">
                          <a:solidFill>
                            <a:srgbClr val="098475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100" spc="-5" dirty="0">
                          <a:solidFill>
                            <a:srgbClr val="098475"/>
                          </a:solidFill>
                          <a:latin typeface="Arial Black"/>
                          <a:cs typeface="Arial Black"/>
                        </a:rPr>
                        <a:t>esnasında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T="14604" marB="0"/>
                </a:tc>
                <a:tc>
                  <a:txBody>
                    <a:bodyPr/>
                    <a:lstStyle/>
                    <a:p>
                      <a:pPr marL="20955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100" spc="-5" dirty="0">
                          <a:solidFill>
                            <a:srgbClr val="098475"/>
                          </a:solidFill>
                          <a:latin typeface="Arial Black"/>
                          <a:cs typeface="Arial Black"/>
                        </a:rPr>
                        <a:t>Hayvanlar ile</a:t>
                      </a:r>
                      <a:r>
                        <a:rPr sz="1100" spc="-10" dirty="0">
                          <a:solidFill>
                            <a:srgbClr val="098475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100" spc="-5" dirty="0">
                          <a:solidFill>
                            <a:srgbClr val="098475"/>
                          </a:solidFill>
                          <a:latin typeface="Arial Black"/>
                          <a:cs typeface="Arial Black"/>
                        </a:rPr>
                        <a:t>temas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T="14604" marB="0"/>
                </a:tc>
                <a:tc>
                  <a:txBody>
                    <a:bodyPr/>
                    <a:lstStyle/>
                    <a:p>
                      <a:pPr marL="35433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100" spc="-5" dirty="0">
                          <a:solidFill>
                            <a:srgbClr val="098475"/>
                          </a:solidFill>
                          <a:latin typeface="Arial Black"/>
                          <a:cs typeface="Arial Black"/>
                        </a:rPr>
                        <a:t>Potansiyel bulaşma</a:t>
                      </a:r>
                      <a:r>
                        <a:rPr sz="1100" spc="-20" dirty="0">
                          <a:solidFill>
                            <a:srgbClr val="098475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100" spc="-5" dirty="0">
                          <a:solidFill>
                            <a:srgbClr val="098475"/>
                          </a:solidFill>
                          <a:latin typeface="Arial Black"/>
                          <a:cs typeface="Arial Black"/>
                        </a:rPr>
                        <a:t>riski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T="14604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526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100" spc="-5" dirty="0">
                          <a:solidFill>
                            <a:srgbClr val="098475"/>
                          </a:solidFill>
                          <a:latin typeface="Arial Black"/>
                          <a:cs typeface="Arial Black"/>
                        </a:rPr>
                        <a:t>öncesi </a:t>
                      </a:r>
                      <a:r>
                        <a:rPr sz="1100" dirty="0">
                          <a:solidFill>
                            <a:srgbClr val="098475"/>
                          </a:solidFill>
                          <a:latin typeface="Arial Black"/>
                          <a:cs typeface="Arial Black"/>
                        </a:rPr>
                        <a:t>ve</a:t>
                      </a:r>
                      <a:r>
                        <a:rPr sz="1100" spc="-5" dirty="0">
                          <a:solidFill>
                            <a:srgbClr val="098475"/>
                          </a:solidFill>
                          <a:latin typeface="Arial Black"/>
                          <a:cs typeface="Arial Black"/>
                        </a:rPr>
                        <a:t> sonrasında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T="28575" marB="0"/>
                </a:tc>
                <a:tc>
                  <a:txBody>
                    <a:bodyPr/>
                    <a:lstStyle/>
                    <a:p>
                      <a:pPr marL="24193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100" spc="-5" dirty="0">
                          <a:solidFill>
                            <a:srgbClr val="098475"/>
                          </a:solidFill>
                          <a:latin typeface="Arial Black"/>
                          <a:cs typeface="Arial Black"/>
                        </a:rPr>
                        <a:t>ettiğinizde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T="28575" marB="0"/>
                </a:tc>
                <a:tc>
                  <a:txBody>
                    <a:bodyPr/>
                    <a:lstStyle/>
                    <a:p>
                      <a:pPr marL="34671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100" spc="-5" dirty="0">
                          <a:solidFill>
                            <a:srgbClr val="098475"/>
                          </a:solidFill>
                          <a:latin typeface="Arial Black"/>
                          <a:cs typeface="Arial Black"/>
                        </a:rPr>
                        <a:t>olabilecek</a:t>
                      </a:r>
                      <a:r>
                        <a:rPr sz="1100" spc="-10" dirty="0">
                          <a:solidFill>
                            <a:srgbClr val="098475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100" spc="-5" dirty="0">
                          <a:solidFill>
                            <a:srgbClr val="098475"/>
                          </a:solidFill>
                          <a:latin typeface="Arial Black"/>
                          <a:cs typeface="Arial Black"/>
                        </a:rPr>
                        <a:t>yüzeylere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T="2857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6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147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100" dirty="0">
                          <a:solidFill>
                            <a:srgbClr val="098475"/>
                          </a:solidFill>
                          <a:latin typeface="Arial Black"/>
                          <a:cs typeface="Arial Black"/>
                        </a:rPr>
                        <a:t>temas</a:t>
                      </a:r>
                      <a:r>
                        <a:rPr sz="1100" spc="-10" dirty="0">
                          <a:solidFill>
                            <a:srgbClr val="098475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100" spc="-5" dirty="0">
                          <a:solidFill>
                            <a:srgbClr val="098475"/>
                          </a:solidFill>
                          <a:latin typeface="Arial Black"/>
                          <a:cs typeface="Arial Black"/>
                        </a:rPr>
                        <a:t>edildiğinde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T="2857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8675" y="3086099"/>
            <a:ext cx="5906690" cy="1123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8675" y="1314449"/>
            <a:ext cx="5972809" cy="10001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28675" y="5410199"/>
            <a:ext cx="5940112" cy="10858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2475" y="7391400"/>
            <a:ext cx="5972809" cy="13049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86764" y="905001"/>
            <a:ext cx="23088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98475"/>
                </a:solidFill>
                <a:latin typeface="Arial Black"/>
                <a:cs typeface="Arial Black"/>
              </a:rPr>
              <a:t>Ellerinizi sık sık</a:t>
            </a:r>
            <a:r>
              <a:rPr sz="1400" spc="-120" dirty="0">
                <a:solidFill>
                  <a:srgbClr val="098475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98475"/>
                </a:solidFill>
                <a:latin typeface="Arial Black"/>
                <a:cs typeface="Arial Black"/>
              </a:rPr>
              <a:t>yıkayın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860856" y="2433550"/>
          <a:ext cx="5695314" cy="3566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09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3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1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6681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000" spc="-5" dirty="0">
                          <a:solidFill>
                            <a:srgbClr val="467043"/>
                          </a:solidFill>
                          <a:latin typeface="Arial Black"/>
                          <a:cs typeface="Arial Black"/>
                        </a:rPr>
                        <a:t>Ellerinizi su ile</a:t>
                      </a:r>
                      <a:r>
                        <a:rPr sz="1000" spc="-20" dirty="0">
                          <a:solidFill>
                            <a:srgbClr val="46704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000" spc="-5" dirty="0">
                          <a:solidFill>
                            <a:srgbClr val="467043"/>
                          </a:solidFill>
                          <a:latin typeface="Arial Black"/>
                          <a:cs typeface="Arial Black"/>
                        </a:rPr>
                        <a:t>yıkayın.</a:t>
                      </a:r>
                      <a:endParaRPr sz="1000">
                        <a:latin typeface="Arial Black"/>
                        <a:cs typeface="Arial Black"/>
                      </a:endParaRPr>
                    </a:p>
                  </a:txBody>
                  <a:tcPr marL="0" marR="0" marT="42545" marB="0"/>
                </a:tc>
                <a:tc>
                  <a:txBody>
                    <a:bodyPr/>
                    <a:lstStyle/>
                    <a:p>
                      <a:pPr marL="233679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10" dirty="0">
                          <a:solidFill>
                            <a:srgbClr val="467043"/>
                          </a:solidFill>
                          <a:latin typeface="Arial Black"/>
                          <a:cs typeface="Arial Black"/>
                        </a:rPr>
                        <a:t>Her </a:t>
                      </a:r>
                      <a:r>
                        <a:rPr sz="1000" spc="-5" dirty="0">
                          <a:solidFill>
                            <a:srgbClr val="467043"/>
                          </a:solidFill>
                          <a:latin typeface="Arial Black"/>
                          <a:cs typeface="Arial Black"/>
                        </a:rPr>
                        <a:t>iki elinizin bütün</a:t>
                      </a:r>
                      <a:endParaRPr sz="1000">
                        <a:latin typeface="Arial Black"/>
                        <a:cs typeface="Arial Black"/>
                      </a:endParaRPr>
                    </a:p>
                    <a:p>
                      <a:pPr marL="19113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spc="-5" dirty="0">
                          <a:solidFill>
                            <a:srgbClr val="467043"/>
                          </a:solidFill>
                          <a:latin typeface="Arial Black"/>
                          <a:cs typeface="Arial Black"/>
                        </a:rPr>
                        <a:t>yüzeylerini</a:t>
                      </a:r>
                      <a:r>
                        <a:rPr sz="1000" spc="-10" dirty="0">
                          <a:solidFill>
                            <a:srgbClr val="46704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000" spc="-5" dirty="0">
                          <a:solidFill>
                            <a:srgbClr val="467043"/>
                          </a:solidFill>
                          <a:latin typeface="Arial Black"/>
                          <a:cs typeface="Arial Black"/>
                        </a:rPr>
                        <a:t>sabunlayın.</a:t>
                      </a:r>
                      <a:endParaRPr sz="1000">
                        <a:latin typeface="Arial Black"/>
                        <a:cs typeface="Arial Black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L="30416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000" spc="-5" dirty="0">
                          <a:solidFill>
                            <a:srgbClr val="467043"/>
                          </a:solidFill>
                          <a:latin typeface="Arial Black"/>
                          <a:cs typeface="Arial Black"/>
                        </a:rPr>
                        <a:t>Avuç içlerini</a:t>
                      </a:r>
                      <a:r>
                        <a:rPr sz="1000" spc="-30" dirty="0">
                          <a:solidFill>
                            <a:srgbClr val="46704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000" spc="-5" dirty="0">
                          <a:solidFill>
                            <a:srgbClr val="467043"/>
                          </a:solidFill>
                          <a:latin typeface="Arial Black"/>
                          <a:cs typeface="Arial Black"/>
                        </a:rPr>
                        <a:t>ovun.</a:t>
                      </a:r>
                      <a:endParaRPr sz="1000">
                        <a:latin typeface="Arial Black"/>
                        <a:cs typeface="Arial Black"/>
                      </a:endParaRPr>
                    </a:p>
                  </a:txBody>
                  <a:tcPr marL="0" marR="0" marT="4254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731316" y="4389223"/>
          <a:ext cx="5857240" cy="7163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0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6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6345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10" dirty="0">
                          <a:solidFill>
                            <a:srgbClr val="467043"/>
                          </a:solidFill>
                          <a:latin typeface="Arial Black"/>
                          <a:cs typeface="Arial Black"/>
                        </a:rPr>
                        <a:t>Sağ </a:t>
                      </a:r>
                      <a:r>
                        <a:rPr sz="1000" spc="-5" dirty="0">
                          <a:solidFill>
                            <a:srgbClr val="467043"/>
                          </a:solidFill>
                          <a:latin typeface="Arial Black"/>
                          <a:cs typeface="Arial Black"/>
                        </a:rPr>
                        <a:t>el ile sol el sırtını ve</a:t>
                      </a:r>
                      <a:endParaRPr sz="1000">
                        <a:latin typeface="Arial Black"/>
                        <a:cs typeface="Arial Black"/>
                      </a:endParaRPr>
                    </a:p>
                    <a:p>
                      <a:pPr marL="127000" marR="135890">
                        <a:lnSpc>
                          <a:spcPct val="117500"/>
                        </a:lnSpc>
                        <a:spcBef>
                          <a:spcPts val="5"/>
                        </a:spcBef>
                      </a:pPr>
                      <a:r>
                        <a:rPr sz="1000" spc="-5" dirty="0">
                          <a:solidFill>
                            <a:srgbClr val="467043"/>
                          </a:solidFill>
                          <a:latin typeface="Arial Black"/>
                          <a:cs typeface="Arial Black"/>
                        </a:rPr>
                        <a:t>parmakların arasını ovun  diğer el içinde aynı  hareketleri tekrarlayın.</a:t>
                      </a:r>
                      <a:endParaRPr sz="1000">
                        <a:latin typeface="Arial Black"/>
                        <a:cs typeface="Arial Black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L="14351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solidFill>
                            <a:srgbClr val="467043"/>
                          </a:solidFill>
                          <a:latin typeface="Arial Black"/>
                          <a:cs typeface="Arial Black"/>
                        </a:rPr>
                        <a:t>Parmaklarınızın </a:t>
                      </a:r>
                      <a:r>
                        <a:rPr sz="1000" dirty="0">
                          <a:solidFill>
                            <a:srgbClr val="467043"/>
                          </a:solidFill>
                          <a:latin typeface="Arial Black"/>
                          <a:cs typeface="Arial Black"/>
                        </a:rPr>
                        <a:t>arasını</a:t>
                      </a:r>
                      <a:endParaRPr sz="1000">
                        <a:latin typeface="Arial Black"/>
                        <a:cs typeface="Arial Black"/>
                      </a:endParaRPr>
                    </a:p>
                    <a:p>
                      <a:pPr marL="14351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000" spc="-5" dirty="0">
                          <a:solidFill>
                            <a:srgbClr val="467043"/>
                          </a:solidFill>
                          <a:latin typeface="Arial Black"/>
                          <a:cs typeface="Arial Black"/>
                        </a:rPr>
                        <a:t>parmaklarınızı içine</a:t>
                      </a:r>
                      <a:endParaRPr sz="1000">
                        <a:latin typeface="Arial Black"/>
                        <a:cs typeface="Arial Black"/>
                      </a:endParaRPr>
                    </a:p>
                    <a:p>
                      <a:pPr marL="14351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spc="-5" dirty="0">
                          <a:solidFill>
                            <a:srgbClr val="467043"/>
                          </a:solidFill>
                          <a:latin typeface="Arial Black"/>
                          <a:cs typeface="Arial Black"/>
                        </a:rPr>
                        <a:t>geçirerek</a:t>
                      </a:r>
                      <a:r>
                        <a:rPr sz="1000" dirty="0">
                          <a:solidFill>
                            <a:srgbClr val="46704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000" spc="-5" dirty="0">
                          <a:solidFill>
                            <a:srgbClr val="467043"/>
                          </a:solidFill>
                          <a:latin typeface="Arial Black"/>
                          <a:cs typeface="Arial Black"/>
                        </a:rPr>
                        <a:t>ovun.</a:t>
                      </a:r>
                      <a:endParaRPr sz="1000">
                        <a:latin typeface="Arial Black"/>
                        <a:cs typeface="Arial Black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L="21844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solidFill>
                            <a:srgbClr val="467043"/>
                          </a:solidFill>
                          <a:latin typeface="Arial Black"/>
                          <a:cs typeface="Arial Black"/>
                        </a:rPr>
                        <a:t>Parmaklarınızın sırtı</a:t>
                      </a:r>
                      <a:r>
                        <a:rPr sz="1000" spc="-20" dirty="0">
                          <a:solidFill>
                            <a:srgbClr val="46704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000" dirty="0">
                          <a:solidFill>
                            <a:srgbClr val="467043"/>
                          </a:solidFill>
                          <a:latin typeface="Arial Black"/>
                          <a:cs typeface="Arial Black"/>
                        </a:rPr>
                        <a:t>el</a:t>
                      </a:r>
                      <a:endParaRPr sz="1000">
                        <a:latin typeface="Arial Black"/>
                        <a:cs typeface="Arial Black"/>
                      </a:endParaRPr>
                    </a:p>
                    <a:p>
                      <a:pPr marL="218440" marR="155575">
                        <a:lnSpc>
                          <a:spcPct val="117500"/>
                        </a:lnSpc>
                        <a:spcBef>
                          <a:spcPts val="5"/>
                        </a:spcBef>
                      </a:pPr>
                      <a:r>
                        <a:rPr sz="1000" spc="-5" dirty="0">
                          <a:solidFill>
                            <a:srgbClr val="467043"/>
                          </a:solidFill>
                          <a:latin typeface="Arial Black"/>
                          <a:cs typeface="Arial Black"/>
                        </a:rPr>
                        <a:t>ayalarınıza gelecek  şekilde</a:t>
                      </a:r>
                      <a:r>
                        <a:rPr sz="1000" spc="-50" dirty="0">
                          <a:solidFill>
                            <a:srgbClr val="46704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000" spc="-5" dirty="0">
                          <a:solidFill>
                            <a:srgbClr val="467043"/>
                          </a:solidFill>
                          <a:latin typeface="Arial Black"/>
                          <a:cs typeface="Arial Black"/>
                        </a:rPr>
                        <a:t>parmaklarınızı  kenetleyin.</a:t>
                      </a:r>
                      <a:endParaRPr sz="1000">
                        <a:latin typeface="Arial Black"/>
                        <a:cs typeface="Arial Black"/>
                      </a:endParaRPr>
                    </a:p>
                  </a:txBody>
                  <a:tcPr marL="0" marR="0" marT="1206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731316" y="6654141"/>
          <a:ext cx="6092823" cy="5365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78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35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02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6513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10" dirty="0">
                          <a:solidFill>
                            <a:srgbClr val="467043"/>
                          </a:solidFill>
                          <a:latin typeface="Arial Black"/>
                          <a:cs typeface="Arial Black"/>
                        </a:rPr>
                        <a:t>Sol </a:t>
                      </a:r>
                      <a:r>
                        <a:rPr sz="1000" spc="-5" dirty="0">
                          <a:solidFill>
                            <a:srgbClr val="467043"/>
                          </a:solidFill>
                          <a:latin typeface="Arial Black"/>
                          <a:cs typeface="Arial Black"/>
                        </a:rPr>
                        <a:t>el başparmağını sağ el</a:t>
                      </a:r>
                      <a:endParaRPr sz="1000">
                        <a:latin typeface="Arial Black"/>
                        <a:cs typeface="Arial Black"/>
                      </a:endParaRPr>
                    </a:p>
                    <a:p>
                      <a:pPr marL="12700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spc="-5" dirty="0">
                          <a:solidFill>
                            <a:srgbClr val="467043"/>
                          </a:solidFill>
                          <a:latin typeface="Arial Black"/>
                          <a:cs typeface="Arial Black"/>
                        </a:rPr>
                        <a:t>avuç içi ile çevirerek</a:t>
                      </a:r>
                      <a:r>
                        <a:rPr sz="1000" spc="-20" dirty="0">
                          <a:solidFill>
                            <a:srgbClr val="46704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000" spc="-5" dirty="0">
                          <a:solidFill>
                            <a:srgbClr val="467043"/>
                          </a:solidFill>
                          <a:latin typeface="Arial Black"/>
                          <a:cs typeface="Arial Black"/>
                        </a:rPr>
                        <a:t>ovun.</a:t>
                      </a:r>
                      <a:endParaRPr sz="1000">
                        <a:latin typeface="Arial Black"/>
                        <a:cs typeface="Arial Black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solidFill>
                            <a:srgbClr val="467043"/>
                          </a:solidFill>
                          <a:latin typeface="Arial Black"/>
                          <a:cs typeface="Arial Black"/>
                        </a:rPr>
                        <a:t>Birleştirdiğiniz sağ el</a:t>
                      </a:r>
                      <a:endParaRPr sz="1000">
                        <a:latin typeface="Arial Black"/>
                        <a:cs typeface="Arial Black"/>
                      </a:endParaRPr>
                    </a:p>
                    <a:p>
                      <a:pPr marL="8445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spc="-5" dirty="0">
                          <a:solidFill>
                            <a:srgbClr val="467043"/>
                          </a:solidFill>
                          <a:latin typeface="Arial Black"/>
                          <a:cs typeface="Arial Black"/>
                        </a:rPr>
                        <a:t>parmak uçlarını sol el</a:t>
                      </a:r>
                      <a:r>
                        <a:rPr sz="1000" spc="5" dirty="0">
                          <a:solidFill>
                            <a:srgbClr val="46704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000" spc="-5" dirty="0">
                          <a:solidFill>
                            <a:srgbClr val="467043"/>
                          </a:solidFill>
                          <a:latin typeface="Arial Black"/>
                          <a:cs typeface="Arial Black"/>
                        </a:rPr>
                        <a:t>avuç</a:t>
                      </a:r>
                      <a:endParaRPr sz="1000">
                        <a:latin typeface="Arial Black"/>
                        <a:cs typeface="Arial Black"/>
                      </a:endParaRPr>
                    </a:p>
                    <a:p>
                      <a:pPr marL="8445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000" spc="-5" dirty="0">
                          <a:solidFill>
                            <a:srgbClr val="467043"/>
                          </a:solidFill>
                          <a:latin typeface="Arial Black"/>
                          <a:cs typeface="Arial Black"/>
                        </a:rPr>
                        <a:t>içinde ileri geri</a:t>
                      </a:r>
                      <a:r>
                        <a:rPr sz="1000" dirty="0">
                          <a:solidFill>
                            <a:srgbClr val="46704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000" spc="-5" dirty="0">
                          <a:solidFill>
                            <a:srgbClr val="467043"/>
                          </a:solidFill>
                          <a:latin typeface="Arial Black"/>
                          <a:cs typeface="Arial Black"/>
                        </a:rPr>
                        <a:t>ovuşturun.</a:t>
                      </a:r>
                      <a:endParaRPr sz="1000">
                        <a:latin typeface="Arial Black"/>
                        <a:cs typeface="Arial Black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solidFill>
                            <a:srgbClr val="467043"/>
                          </a:solidFill>
                          <a:latin typeface="Arial Black"/>
                          <a:cs typeface="Arial Black"/>
                        </a:rPr>
                        <a:t>Ellerinizi su ile</a:t>
                      </a:r>
                      <a:r>
                        <a:rPr sz="1000" spc="-15" dirty="0">
                          <a:solidFill>
                            <a:srgbClr val="46704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000" spc="-5" dirty="0">
                          <a:solidFill>
                            <a:srgbClr val="467043"/>
                          </a:solidFill>
                          <a:latin typeface="Arial Black"/>
                          <a:cs typeface="Arial Black"/>
                        </a:rPr>
                        <a:t>durulayın.</a:t>
                      </a:r>
                      <a:endParaRPr sz="1000">
                        <a:latin typeface="Arial Black"/>
                        <a:cs typeface="Arial Black"/>
                      </a:endParaRPr>
                    </a:p>
                  </a:txBody>
                  <a:tcPr marL="0" marR="0" marT="1206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731316" y="8847558"/>
          <a:ext cx="5633718" cy="3566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3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1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94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6681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solidFill>
                            <a:srgbClr val="467043"/>
                          </a:solidFill>
                          <a:latin typeface="Arial Black"/>
                          <a:cs typeface="Arial Black"/>
                        </a:rPr>
                        <a:t>Ellerinizi tek kullanımlık</a:t>
                      </a:r>
                      <a:endParaRPr sz="1000">
                        <a:latin typeface="Arial Black"/>
                        <a:cs typeface="Arial Black"/>
                      </a:endParaRPr>
                    </a:p>
                    <a:p>
                      <a:pPr marL="12700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spc="-5" dirty="0">
                          <a:solidFill>
                            <a:srgbClr val="467043"/>
                          </a:solidFill>
                          <a:latin typeface="Arial Black"/>
                          <a:cs typeface="Arial Black"/>
                        </a:rPr>
                        <a:t>kağıt havlu ile</a:t>
                      </a:r>
                      <a:r>
                        <a:rPr sz="1000" spc="-20" dirty="0">
                          <a:solidFill>
                            <a:srgbClr val="46704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000" spc="-5" dirty="0">
                          <a:solidFill>
                            <a:srgbClr val="467043"/>
                          </a:solidFill>
                          <a:latin typeface="Arial Black"/>
                          <a:cs typeface="Arial Black"/>
                        </a:rPr>
                        <a:t>kurulayın.</a:t>
                      </a:r>
                      <a:endParaRPr sz="1000">
                        <a:latin typeface="Arial Black"/>
                        <a:cs typeface="Arial Black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L="15113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solidFill>
                            <a:srgbClr val="467043"/>
                          </a:solidFill>
                          <a:latin typeface="Arial Black"/>
                          <a:cs typeface="Arial Black"/>
                        </a:rPr>
                        <a:t>Kağıt havlu ile</a:t>
                      </a:r>
                      <a:r>
                        <a:rPr sz="1000" spc="-20" dirty="0">
                          <a:solidFill>
                            <a:srgbClr val="46704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000" spc="-5" dirty="0">
                          <a:solidFill>
                            <a:srgbClr val="467043"/>
                          </a:solidFill>
                          <a:latin typeface="Arial Black"/>
                          <a:cs typeface="Arial Black"/>
                        </a:rPr>
                        <a:t>musluğu</a:t>
                      </a:r>
                      <a:endParaRPr sz="1000">
                        <a:latin typeface="Arial Black"/>
                        <a:cs typeface="Arial Black"/>
                      </a:endParaRPr>
                    </a:p>
                    <a:p>
                      <a:pPr marL="15113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spc="-5" dirty="0">
                          <a:solidFill>
                            <a:srgbClr val="467043"/>
                          </a:solidFill>
                          <a:latin typeface="Arial Black"/>
                          <a:cs typeface="Arial Black"/>
                        </a:rPr>
                        <a:t>kapatınız.</a:t>
                      </a:r>
                      <a:endParaRPr sz="1000">
                        <a:latin typeface="Arial Black"/>
                        <a:cs typeface="Arial Black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L="457834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solidFill>
                            <a:srgbClr val="467043"/>
                          </a:solidFill>
                          <a:latin typeface="Arial Black"/>
                          <a:cs typeface="Arial Black"/>
                        </a:rPr>
                        <a:t>… elleriniz</a:t>
                      </a:r>
                      <a:r>
                        <a:rPr sz="1000" spc="-15" dirty="0">
                          <a:solidFill>
                            <a:srgbClr val="46704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000" spc="-5" dirty="0">
                          <a:solidFill>
                            <a:srgbClr val="467043"/>
                          </a:solidFill>
                          <a:latin typeface="Arial Black"/>
                          <a:cs typeface="Arial Black"/>
                        </a:rPr>
                        <a:t>artık</a:t>
                      </a:r>
                      <a:endParaRPr sz="1000">
                        <a:latin typeface="Arial Black"/>
                        <a:cs typeface="Arial Black"/>
                      </a:endParaRPr>
                    </a:p>
                    <a:p>
                      <a:pPr marL="20129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spc="-5" dirty="0">
                          <a:solidFill>
                            <a:srgbClr val="467043"/>
                          </a:solidFill>
                          <a:latin typeface="Arial Black"/>
                          <a:cs typeface="Arial Black"/>
                        </a:rPr>
                        <a:t>güvende.</a:t>
                      </a:r>
                      <a:endParaRPr sz="1000">
                        <a:latin typeface="Arial Black"/>
                        <a:cs typeface="Arial Black"/>
                      </a:endParaRPr>
                    </a:p>
                  </a:txBody>
                  <a:tcPr marL="0" marR="0" marT="1206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90700" y="6770369"/>
            <a:ext cx="1514475" cy="2426970"/>
            <a:chOff x="1790700" y="6770369"/>
            <a:chExt cx="1514475" cy="2426970"/>
          </a:xfrm>
        </p:grpSpPr>
        <p:sp>
          <p:nvSpPr>
            <p:cNvPr id="3" name="object 3"/>
            <p:cNvSpPr/>
            <p:nvPr/>
          </p:nvSpPr>
          <p:spPr>
            <a:xfrm>
              <a:off x="2238375" y="8308339"/>
              <a:ext cx="1000125" cy="889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790700" y="6770369"/>
              <a:ext cx="1514475" cy="15144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4876800" y="7419043"/>
            <a:ext cx="1657350" cy="10837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9075" y="8575463"/>
            <a:ext cx="1809750" cy="16086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90875" y="6770369"/>
            <a:ext cx="1685925" cy="16859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86764" y="905001"/>
            <a:ext cx="160591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98475"/>
                </a:solidFill>
                <a:latin typeface="Arial Black"/>
                <a:cs typeface="Arial Black"/>
              </a:rPr>
              <a:t>Maske</a:t>
            </a:r>
            <a:r>
              <a:rPr sz="1400" spc="-65" dirty="0">
                <a:solidFill>
                  <a:srgbClr val="098475"/>
                </a:solidFill>
                <a:latin typeface="Arial Black"/>
                <a:cs typeface="Arial Black"/>
              </a:rPr>
              <a:t> </a:t>
            </a:r>
            <a:r>
              <a:rPr sz="1400" spc="-5" dirty="0">
                <a:solidFill>
                  <a:srgbClr val="098475"/>
                </a:solidFill>
                <a:latin typeface="Arial Black"/>
                <a:cs typeface="Arial Black"/>
              </a:rPr>
              <a:t>kullanımı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99464" y="1365300"/>
            <a:ext cx="5245100" cy="0"/>
          </a:xfrm>
          <a:custGeom>
            <a:avLst/>
            <a:gdLst/>
            <a:ahLst/>
            <a:cxnLst/>
            <a:rect l="l" t="t" r="r" b="b"/>
            <a:pathLst>
              <a:path w="5245100">
                <a:moveTo>
                  <a:pt x="0" y="0"/>
                </a:moveTo>
                <a:lnTo>
                  <a:pt x="5244930" y="0"/>
                </a:lnTo>
              </a:path>
            </a:pathLst>
          </a:custGeom>
          <a:ln w="8915">
            <a:solidFill>
              <a:srgbClr val="0883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86764" y="1959610"/>
            <a:ext cx="6262370" cy="231140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>
              <a:lnSpc>
                <a:spcPts val="1490"/>
              </a:lnSpc>
              <a:spcBef>
                <a:spcPts val="204"/>
              </a:spcBef>
            </a:pPr>
            <a:r>
              <a:rPr sz="1300" b="1" spc="-10" dirty="0">
                <a:latin typeface="Arial"/>
                <a:cs typeface="Arial"/>
              </a:rPr>
              <a:t>İşyerlerinde </a:t>
            </a:r>
            <a:r>
              <a:rPr sz="1300" b="1" spc="-5" dirty="0">
                <a:latin typeface="Arial"/>
                <a:cs typeface="Arial"/>
              </a:rPr>
              <a:t>görevli is sağlığı ve güvenliği profesyonelleri tarafından çalışanlara  uygulamalı </a:t>
            </a:r>
            <a:r>
              <a:rPr sz="1300" b="1" spc="-5" dirty="0">
                <a:solidFill>
                  <a:srgbClr val="ED1C23"/>
                </a:solidFill>
                <a:latin typeface="Arial"/>
                <a:cs typeface="Arial"/>
              </a:rPr>
              <a:t>maske </a:t>
            </a:r>
            <a:r>
              <a:rPr sz="1300" b="1" spc="-10" dirty="0">
                <a:solidFill>
                  <a:srgbClr val="ED1C23"/>
                </a:solidFill>
                <a:latin typeface="Arial"/>
                <a:cs typeface="Arial"/>
              </a:rPr>
              <a:t>kullanımı eğitimleri </a:t>
            </a:r>
            <a:r>
              <a:rPr sz="1300" b="1" spc="-5" dirty="0">
                <a:latin typeface="Arial"/>
                <a:cs typeface="Arial"/>
              </a:rPr>
              <a:t>verilmeli ve hijyen</a:t>
            </a:r>
            <a:r>
              <a:rPr sz="1300" b="1" spc="100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konusunda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ts val="1460"/>
              </a:lnSpc>
            </a:pPr>
            <a:r>
              <a:rPr sz="1300" b="1" spc="-5" dirty="0">
                <a:latin typeface="Arial"/>
                <a:cs typeface="Arial"/>
              </a:rPr>
              <a:t>farkındalıkları</a:t>
            </a:r>
            <a:r>
              <a:rPr sz="1300" b="1" spc="-10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artırılmalıdır.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00">
              <a:latin typeface="Arial"/>
              <a:cs typeface="Arial"/>
            </a:endParaRPr>
          </a:p>
          <a:p>
            <a:pPr marL="12700" marR="245110">
              <a:lnSpc>
                <a:spcPts val="1490"/>
              </a:lnSpc>
            </a:pPr>
            <a:r>
              <a:rPr sz="1300" b="1" spc="-5" dirty="0">
                <a:latin typeface="Arial"/>
                <a:cs typeface="Arial"/>
              </a:rPr>
              <a:t>Covid-19 virüsüne </a:t>
            </a:r>
            <a:r>
              <a:rPr sz="1300" b="1" spc="-10" dirty="0">
                <a:latin typeface="Arial"/>
                <a:cs typeface="Arial"/>
              </a:rPr>
              <a:t>karsı </a:t>
            </a:r>
            <a:r>
              <a:rPr sz="1300" b="1" spc="-5" dirty="0">
                <a:latin typeface="Arial"/>
                <a:cs typeface="Arial"/>
              </a:rPr>
              <a:t>koruma amaçlı “tekrar </a:t>
            </a:r>
            <a:r>
              <a:rPr sz="1300" b="1" spc="-10" dirty="0">
                <a:latin typeface="Arial"/>
                <a:cs typeface="Arial"/>
              </a:rPr>
              <a:t>kullanılamaz” anlamına </a:t>
            </a:r>
            <a:r>
              <a:rPr sz="1300" b="1" spc="-5" dirty="0">
                <a:latin typeface="Arial"/>
                <a:cs typeface="Arial"/>
              </a:rPr>
              <a:t>gelen  “NR” işareti bulunan </a:t>
            </a:r>
            <a:r>
              <a:rPr sz="1300" b="1" spc="-10" dirty="0">
                <a:latin typeface="Arial"/>
                <a:cs typeface="Arial"/>
              </a:rPr>
              <a:t>maskelerin </a:t>
            </a:r>
            <a:r>
              <a:rPr sz="1300" b="1" spc="-5" dirty="0">
                <a:latin typeface="Arial"/>
                <a:cs typeface="Arial"/>
              </a:rPr>
              <a:t>bulundurulması</a:t>
            </a:r>
            <a:r>
              <a:rPr sz="1300" b="1" spc="15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gerekir.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50">
              <a:latin typeface="Arial"/>
              <a:cs typeface="Arial"/>
            </a:endParaRPr>
          </a:p>
          <a:p>
            <a:pPr marL="12700" marR="102235">
              <a:lnSpc>
                <a:spcPct val="95800"/>
              </a:lnSpc>
            </a:pPr>
            <a:r>
              <a:rPr sz="1300" b="1" spc="-5" dirty="0">
                <a:latin typeface="Arial"/>
                <a:cs typeface="Arial"/>
              </a:rPr>
              <a:t>Enfeksiyon </a:t>
            </a:r>
            <a:r>
              <a:rPr sz="1300" b="1" dirty="0">
                <a:latin typeface="Arial"/>
                <a:cs typeface="Arial"/>
              </a:rPr>
              <a:t>şüphesi </a:t>
            </a:r>
            <a:r>
              <a:rPr sz="1300" b="1" spc="-5" dirty="0">
                <a:latin typeface="Arial"/>
                <a:cs typeface="Arial"/>
              </a:rPr>
              <a:t>olan kişilerle doğrudan temas veya bulaşma riski bulunan  çalışma ortamlarında, çalışanların </a:t>
            </a:r>
            <a:r>
              <a:rPr sz="1300" b="1" dirty="0">
                <a:latin typeface="Arial"/>
                <a:cs typeface="Arial"/>
              </a:rPr>
              <a:t>tam </a:t>
            </a:r>
            <a:r>
              <a:rPr sz="1300" b="1" spc="-10" dirty="0">
                <a:latin typeface="Arial"/>
                <a:cs typeface="Arial"/>
              </a:rPr>
              <a:t>kapalı </a:t>
            </a:r>
            <a:r>
              <a:rPr sz="1300" b="1" spc="-5" dirty="0">
                <a:latin typeface="Arial"/>
                <a:cs typeface="Arial"/>
              </a:rPr>
              <a:t>göz koruyucu veya yüz  koruyucu/siperlik (EN-166), </a:t>
            </a:r>
            <a:r>
              <a:rPr sz="1300" b="1" spc="-10" dirty="0">
                <a:latin typeface="Arial"/>
                <a:cs typeface="Arial"/>
              </a:rPr>
              <a:t>koruyucu kıyafet </a:t>
            </a:r>
            <a:r>
              <a:rPr sz="1300" b="1" dirty="0">
                <a:latin typeface="Arial"/>
                <a:cs typeface="Arial"/>
              </a:rPr>
              <a:t>(EN-14126), </a:t>
            </a:r>
            <a:r>
              <a:rPr sz="1300" b="1" spc="-5" dirty="0">
                <a:latin typeface="Arial"/>
                <a:cs typeface="Arial"/>
              </a:rPr>
              <a:t>solunum koruyucu  (EN-149/FFP2 veya FFP3) ventilsiz maskelerin ve eldivenlerin (EN </a:t>
            </a:r>
            <a:r>
              <a:rPr sz="1300" b="1" dirty="0">
                <a:latin typeface="Arial"/>
                <a:cs typeface="Arial"/>
              </a:rPr>
              <a:t>ISO 374-5 ve  </a:t>
            </a:r>
            <a:r>
              <a:rPr sz="1300" b="1" spc="-10" dirty="0">
                <a:latin typeface="Arial"/>
                <a:cs typeface="Arial"/>
              </a:rPr>
              <a:t>virüs </a:t>
            </a:r>
            <a:r>
              <a:rPr sz="1300" b="1" spc="-5" dirty="0">
                <a:latin typeface="Arial"/>
                <a:cs typeface="Arial"/>
              </a:rPr>
              <a:t>piktogramlı) kullanılması sağlanmalıdır.</a:t>
            </a:r>
            <a:endParaRPr sz="13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371975" y="8839589"/>
            <a:ext cx="704850" cy="6265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09575" y="7534613"/>
            <a:ext cx="704850" cy="6265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</TotalTime>
  <Words>2330</Words>
  <Application>Microsoft Office PowerPoint</Application>
  <PresentationFormat>Özel</PresentationFormat>
  <Paragraphs>377</Paragraphs>
  <Slides>24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32" baseType="lpstr">
      <vt:lpstr>Arial</vt:lpstr>
      <vt:lpstr>Arial Black</vt:lpstr>
      <vt:lpstr>Calibri</vt:lpstr>
      <vt:lpstr>Carlito</vt:lpstr>
      <vt:lpstr>cwTeXFangSong</vt:lpstr>
      <vt:lpstr>Symbol</vt:lpstr>
      <vt:lpstr>Times New Roman</vt:lpstr>
      <vt:lpstr>Office Theme</vt:lpstr>
      <vt:lpstr>PowerPoint Sunusu</vt:lpstr>
      <vt:lpstr>  İçindekiler </vt:lpstr>
      <vt:lpstr>1. Giriş</vt:lpstr>
      <vt:lpstr>3. Salgından Korunma</vt:lpstr>
      <vt:lpstr>PowerPoint Sunusu</vt:lpstr>
      <vt:lpstr>4. Salgında Bireysel Koruma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Eda</dc:creator>
  <cp:lastModifiedBy>Eda</cp:lastModifiedBy>
  <cp:revision>13</cp:revision>
  <dcterms:created xsi:type="dcterms:W3CDTF">2021-03-17T08:35:05Z</dcterms:created>
  <dcterms:modified xsi:type="dcterms:W3CDTF">2021-03-23T13:55:22Z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2020-07-06T00:00:00Z</vt:filetime>
  </property>
  <property fmtid="{D5CDD505-2E9C-101B-9397-08002B2CF9AE}" pid="3" name="Creator">
    <vt:lpwstr>Microsoft® Word for Microsoft 365</vt:lpwstr>
  </property>
  <property fmtid="{D5CDD505-2E9C-101B-9397-08002B2CF9AE}" pid="4" name="LastSaved">
    <vt:filetime>2021-03-17T00:00:00Z</vt:filetime>
  </property>
</Properties>
</file>